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5" r:id="rId1"/>
  </p:sldMasterIdLst>
  <p:notesMasterIdLst>
    <p:notesMasterId r:id="rId27"/>
  </p:notesMasterIdLst>
  <p:handoutMasterIdLst>
    <p:handoutMasterId r:id="rId28"/>
  </p:handoutMasterIdLst>
  <p:sldIdLst>
    <p:sldId id="840" r:id="rId2"/>
    <p:sldId id="845" r:id="rId3"/>
    <p:sldId id="893" r:id="rId4"/>
    <p:sldId id="894" r:id="rId5"/>
    <p:sldId id="847" r:id="rId6"/>
    <p:sldId id="885" r:id="rId7"/>
    <p:sldId id="887" r:id="rId8"/>
    <p:sldId id="848" r:id="rId9"/>
    <p:sldId id="888" r:id="rId10"/>
    <p:sldId id="884" r:id="rId11"/>
    <p:sldId id="843" r:id="rId12"/>
    <p:sldId id="883" r:id="rId13"/>
    <p:sldId id="849" r:id="rId14"/>
    <p:sldId id="889" r:id="rId15"/>
    <p:sldId id="850" r:id="rId16"/>
    <p:sldId id="880" r:id="rId17"/>
    <p:sldId id="862" r:id="rId18"/>
    <p:sldId id="854" r:id="rId19"/>
    <p:sldId id="892" r:id="rId20"/>
    <p:sldId id="891" r:id="rId21"/>
    <p:sldId id="855" r:id="rId22"/>
    <p:sldId id="857" r:id="rId23"/>
    <p:sldId id="890" r:id="rId24"/>
    <p:sldId id="858" r:id="rId25"/>
    <p:sldId id="863" r:id="rId26"/>
  </p:sldIdLst>
  <p:sldSz cx="9144000" cy="5143500" type="screen16x9"/>
  <p:notesSz cx="7077075" cy="9369425"/>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CC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1720" autoAdjust="0"/>
  </p:normalViewPr>
  <p:slideViewPr>
    <p:cSldViewPr>
      <p:cViewPr>
        <p:scale>
          <a:sx n="80" d="100"/>
          <a:sy n="80" d="100"/>
        </p:scale>
        <p:origin x="-222" y="45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2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307"/>
          </a:xfrm>
          <a:prstGeom prst="rect">
            <a:avLst/>
          </a:prstGeom>
        </p:spPr>
        <p:txBody>
          <a:bodyPr vert="horz" lIns="94522" tIns="47261" rIns="94522" bIns="47261" rtlCol="0"/>
          <a:lstStyle>
            <a:lvl1pPr algn="l" eaLnBrk="0" hangingPunct="0">
              <a:defRPr sz="1200">
                <a:latin typeface="Arial" charset="0"/>
                <a:ea typeface="+mn-ea"/>
                <a:cs typeface="Arial" charset="0"/>
              </a:defRPr>
            </a:lvl1pPr>
          </a:lstStyle>
          <a:p>
            <a:pPr>
              <a:defRPr/>
            </a:pPr>
            <a:endParaRPr lang="en-US"/>
          </a:p>
        </p:txBody>
      </p:sp>
      <p:sp>
        <p:nvSpPr>
          <p:cNvPr id="3" name="Date Placeholder 2"/>
          <p:cNvSpPr>
            <a:spLocks noGrp="1"/>
          </p:cNvSpPr>
          <p:nvPr>
            <p:ph type="dt" sz="quarter" idx="1"/>
          </p:nvPr>
        </p:nvSpPr>
        <p:spPr>
          <a:xfrm>
            <a:off x="4008705" y="0"/>
            <a:ext cx="3066733" cy="468307"/>
          </a:xfrm>
          <a:prstGeom prst="rect">
            <a:avLst/>
          </a:prstGeom>
        </p:spPr>
        <p:txBody>
          <a:bodyPr vert="horz" wrap="square" lIns="94522" tIns="47261" rIns="94522" bIns="47261" numCol="1" anchor="t" anchorCtr="0" compatLnSpc="1">
            <a:prstTxWarp prst="textNoShape">
              <a:avLst/>
            </a:prstTxWarp>
          </a:bodyPr>
          <a:lstStyle>
            <a:lvl1pPr algn="r" eaLnBrk="0" hangingPunct="0">
              <a:defRPr sz="1200"/>
            </a:lvl1pPr>
          </a:lstStyle>
          <a:p>
            <a:fld id="{6CD0F108-DC06-49DA-90C0-4156C87016E1}" type="datetimeFigureOut">
              <a:rPr lang="en-US"/>
              <a:pPr/>
              <a:t>12/13/2015</a:t>
            </a:fld>
            <a:endParaRPr lang="en-US"/>
          </a:p>
        </p:txBody>
      </p:sp>
      <p:sp>
        <p:nvSpPr>
          <p:cNvPr id="4" name="Footer Placeholder 3"/>
          <p:cNvSpPr>
            <a:spLocks noGrp="1"/>
          </p:cNvSpPr>
          <p:nvPr>
            <p:ph type="ftr" sz="quarter" idx="2"/>
          </p:nvPr>
        </p:nvSpPr>
        <p:spPr>
          <a:xfrm>
            <a:off x="0" y="8899475"/>
            <a:ext cx="3066733" cy="468307"/>
          </a:xfrm>
          <a:prstGeom prst="rect">
            <a:avLst/>
          </a:prstGeom>
        </p:spPr>
        <p:txBody>
          <a:bodyPr vert="horz" lIns="94522" tIns="47261" rIns="94522" bIns="47261" rtlCol="0" anchor="b"/>
          <a:lstStyle>
            <a:lvl1pPr algn="l" eaLnBrk="0" hangingPunct="0">
              <a:defRPr sz="1200">
                <a:latin typeface="Arial" charset="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4008705" y="8899475"/>
            <a:ext cx="3066733" cy="468307"/>
          </a:xfrm>
          <a:prstGeom prst="rect">
            <a:avLst/>
          </a:prstGeom>
        </p:spPr>
        <p:txBody>
          <a:bodyPr vert="horz" wrap="square" lIns="94522" tIns="47261" rIns="94522" bIns="47261" numCol="1" anchor="b" anchorCtr="0" compatLnSpc="1">
            <a:prstTxWarp prst="textNoShape">
              <a:avLst/>
            </a:prstTxWarp>
          </a:bodyPr>
          <a:lstStyle>
            <a:lvl1pPr algn="r" eaLnBrk="0" hangingPunct="0">
              <a:defRPr sz="1200"/>
            </a:lvl1pPr>
          </a:lstStyle>
          <a:p>
            <a:fld id="{BA140ACF-551F-4878-AA9B-265A5AD3CED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066733" cy="468307"/>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lvl1pPr eaLnBrk="0" hangingPunct="0">
              <a:defRPr sz="1200">
                <a:latin typeface="Garamond" pitchFamily="18" charset="0"/>
                <a:ea typeface="+mn-ea"/>
                <a:cs typeface="Arial" charset="0"/>
              </a:defRPr>
            </a:lvl1pPr>
          </a:lstStyle>
          <a:p>
            <a:pPr>
              <a:defRPr/>
            </a:pPr>
            <a:endParaRPr lang="en-US"/>
          </a:p>
        </p:txBody>
      </p:sp>
      <p:sp>
        <p:nvSpPr>
          <p:cNvPr id="113667" name="Rectangle 3"/>
          <p:cNvSpPr>
            <a:spLocks noGrp="1" noChangeArrowheads="1"/>
          </p:cNvSpPr>
          <p:nvPr>
            <p:ph type="dt" idx="1"/>
          </p:nvPr>
        </p:nvSpPr>
        <p:spPr bwMode="auto">
          <a:xfrm>
            <a:off x="4008705" y="0"/>
            <a:ext cx="3066733" cy="468307"/>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lvl1pPr algn="r" eaLnBrk="0" hangingPunct="0">
              <a:defRPr sz="1200">
                <a:latin typeface="Garamond" pitchFamily="18" charset="0"/>
              </a:defRPr>
            </a:lvl1pPr>
          </a:lstStyle>
          <a:p>
            <a:fld id="{79F0F789-AEB1-4EB2-9485-A7E9C4F77C36}" type="datetimeFigureOut">
              <a:rPr lang="en-US"/>
              <a:pPr/>
              <a:t>12/13/2015</a:t>
            </a:fld>
            <a:endParaRPr lang="en-US"/>
          </a:p>
        </p:txBody>
      </p:sp>
      <p:sp>
        <p:nvSpPr>
          <p:cNvPr id="26628" name="Rectangle 4"/>
          <p:cNvSpPr>
            <a:spLocks noGrp="1" noRot="1" noChangeAspect="1" noChangeArrowheads="1" noTextEdit="1"/>
          </p:cNvSpPr>
          <p:nvPr>
            <p:ph type="sldImg" idx="2"/>
          </p:nvPr>
        </p:nvSpPr>
        <p:spPr bwMode="auto">
          <a:xfrm>
            <a:off x="415925" y="703263"/>
            <a:ext cx="6245225" cy="3513137"/>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707708" y="4449738"/>
            <a:ext cx="5661660" cy="4216406"/>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899475"/>
            <a:ext cx="3066733" cy="468307"/>
          </a:xfrm>
          <a:prstGeom prst="rect">
            <a:avLst/>
          </a:prstGeom>
          <a:noFill/>
          <a:ln w="9525">
            <a:noFill/>
            <a:miter lim="800000"/>
            <a:headEnd/>
            <a:tailEnd/>
          </a:ln>
          <a:effectLst/>
        </p:spPr>
        <p:txBody>
          <a:bodyPr vert="horz" wrap="square" lIns="94522" tIns="47261" rIns="94522" bIns="47261" numCol="1" anchor="b" anchorCtr="0" compatLnSpc="1">
            <a:prstTxWarp prst="textNoShape">
              <a:avLst/>
            </a:prstTxWarp>
          </a:bodyPr>
          <a:lstStyle>
            <a:lvl1pPr eaLnBrk="0" hangingPunct="0">
              <a:defRPr sz="1200">
                <a:latin typeface="Garamond" pitchFamily="18" charset="0"/>
                <a:ea typeface="+mn-ea"/>
                <a:cs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4008705" y="8899475"/>
            <a:ext cx="3066733" cy="468307"/>
          </a:xfrm>
          <a:prstGeom prst="rect">
            <a:avLst/>
          </a:prstGeom>
          <a:noFill/>
          <a:ln w="9525">
            <a:noFill/>
            <a:miter lim="800000"/>
            <a:headEnd/>
            <a:tailEnd/>
          </a:ln>
          <a:effectLst/>
        </p:spPr>
        <p:txBody>
          <a:bodyPr vert="horz" wrap="square" lIns="94522" tIns="47261" rIns="94522" bIns="47261" numCol="1" anchor="b" anchorCtr="0" compatLnSpc="1">
            <a:prstTxWarp prst="textNoShape">
              <a:avLst/>
            </a:prstTxWarp>
          </a:bodyPr>
          <a:lstStyle>
            <a:lvl1pPr algn="r" eaLnBrk="0" hangingPunct="0">
              <a:defRPr sz="1200">
                <a:latin typeface="Garamond" pitchFamily="18" charset="0"/>
              </a:defRPr>
            </a:lvl1pPr>
          </a:lstStyle>
          <a:p>
            <a:fld id="{D6C0E513-1204-407D-BCB0-C31338C0717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415925" y="703263"/>
            <a:ext cx="6245225" cy="3513137"/>
          </a:xfrm>
          <a:ln/>
        </p:spPr>
      </p:sp>
      <p:sp>
        <p:nvSpPr>
          <p:cNvPr id="56323" name="Rectangle 3"/>
          <p:cNvSpPr>
            <a:spLocks noGrp="1" noChangeArrowheads="1"/>
          </p:cNvSpPr>
          <p:nvPr>
            <p:ph type="body" idx="1"/>
          </p:nvPr>
        </p:nvSpPr>
        <p:spPr>
          <a:noFill/>
          <a:ln/>
        </p:spPr>
        <p:txBody>
          <a:bodyPr/>
          <a:lstStyle/>
          <a:p>
            <a:pPr eaLnBrk="1" hangingPunct="1"/>
            <a:r>
              <a:rPr lang="en-US" dirty="0" smtClean="0">
                <a:latin typeface="Times New Roman" pitchFamily="18" charset="0"/>
              </a:rPr>
              <a:t>Element of truth in all of these, but problem is when they</a:t>
            </a:r>
            <a:r>
              <a:rPr lang="en-US" baseline="0" dirty="0" smtClean="0">
                <a:latin typeface="Times New Roman" pitchFamily="18" charset="0"/>
              </a:rPr>
              <a:t> are divorced from Christ, and one thing becomes the focus.</a:t>
            </a:r>
          </a:p>
          <a:p>
            <a:pPr eaLnBrk="1" hangingPunct="1"/>
            <a:endParaRPr lang="en-US" baseline="0" dirty="0" smtClean="0">
              <a:latin typeface="Times New Roman" pitchFamily="18" charset="0"/>
            </a:endParaRPr>
          </a:p>
          <a:p>
            <a:pPr eaLnBrk="1" hangingPunct="1"/>
            <a:endParaRPr lang="en-US" dirty="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415925" y="703263"/>
            <a:ext cx="6245225" cy="3513137"/>
          </a:xfrm>
          <a:ln/>
        </p:spPr>
      </p:sp>
      <p:sp>
        <p:nvSpPr>
          <p:cNvPr id="56323" name="Rectangle 3"/>
          <p:cNvSpPr>
            <a:spLocks noGrp="1" noChangeArrowheads="1"/>
          </p:cNvSpPr>
          <p:nvPr>
            <p:ph type="body" idx="1"/>
          </p:nvPr>
        </p:nvSpPr>
        <p:spPr>
          <a:noFill/>
          <a:ln/>
        </p:spPr>
        <p:txBody>
          <a:bodyPr/>
          <a:lstStyle/>
          <a:p>
            <a:pPr eaLnBrk="1" hangingPunct="1"/>
            <a:endParaRPr lang="en-US" dirty="0"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415925" y="703263"/>
            <a:ext cx="6245225" cy="3513137"/>
          </a:xfrm>
          <a:ln/>
        </p:spPr>
      </p:sp>
      <p:sp>
        <p:nvSpPr>
          <p:cNvPr id="56323"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1" dirty="0" smtClean="0">
                <a:solidFill>
                  <a:schemeClr val="bg1"/>
                </a:solidFill>
              </a:rPr>
              <a:t>Basically, we want to live out of our union with Christ.  Recognizing who we are in Christ, and what we are becoming in and by Christ.</a:t>
            </a:r>
          </a:p>
          <a:p>
            <a:pPr eaLnBrk="1" hangingPunct="1"/>
            <a:endParaRPr lang="en-US" dirty="0"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xfrm>
            <a:off x="415925" y="703263"/>
            <a:ext cx="6245225" cy="3513137"/>
          </a:xfrm>
          <a:ln/>
        </p:spPr>
      </p:sp>
      <p:sp>
        <p:nvSpPr>
          <p:cNvPr id="113667" name="Rectangle 3"/>
          <p:cNvSpPr>
            <a:spLocks noGrp="1" noChangeArrowheads="1"/>
          </p:cNvSpPr>
          <p:nvPr>
            <p:ph type="body" idx="1"/>
          </p:nvPr>
        </p:nvSpPr>
        <p:spPr>
          <a:noFill/>
          <a:ln/>
        </p:spPr>
        <p:txBody>
          <a:bodyPr/>
          <a:lstStyle/>
          <a:p>
            <a:pPr marL="254510" indent="-254510"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415925" y="703263"/>
            <a:ext cx="6245225" cy="3513137"/>
          </a:xfrm>
          <a:ln/>
        </p:spPr>
      </p:sp>
      <p:sp>
        <p:nvSpPr>
          <p:cNvPr id="111619" name="Rectangle 3"/>
          <p:cNvSpPr>
            <a:spLocks noGrp="1" noChangeArrowheads="1"/>
          </p:cNvSpPr>
          <p:nvPr>
            <p:ph type="body" idx="1"/>
          </p:nvPr>
        </p:nvSpPr>
        <p:spPr>
          <a:noFill/>
          <a:ln/>
        </p:spPr>
        <p:txBody>
          <a:bodyPr/>
          <a:lstStyle/>
          <a:p>
            <a:pPr marL="254510" indent="-254510" eaLnBrk="1" hangingPunct="1"/>
            <a:r>
              <a:rPr lang="en-US" dirty="0" smtClean="0"/>
              <a:t>The legalist</a:t>
            </a:r>
            <a:r>
              <a:rPr lang="en-US" baseline="0" dirty="0" smtClean="0"/>
              <a:t>/activist is concerned purely with outward performance and is blind to internal sin</a:t>
            </a:r>
            <a:endParaRPr lang="en-US" dirty="0" smtClean="0"/>
          </a:p>
          <a:p>
            <a:pPr marL="254510" indent="-254510"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415925" y="703263"/>
            <a:ext cx="6245225" cy="3513137"/>
          </a:xfrm>
          <a:ln/>
        </p:spPr>
      </p:sp>
      <p:sp>
        <p:nvSpPr>
          <p:cNvPr id="105475" name="Rectangle 3"/>
          <p:cNvSpPr>
            <a:spLocks noGrp="1" noChangeArrowheads="1"/>
          </p:cNvSpPr>
          <p:nvPr>
            <p:ph type="body" idx="1"/>
          </p:nvPr>
        </p:nvSpPr>
        <p:spPr>
          <a:noFill/>
          <a:ln/>
        </p:spPr>
        <p:txBody>
          <a:bodyPr/>
          <a:lstStyle/>
          <a:p>
            <a:pPr marL="254510" indent="-254510"/>
            <a:r>
              <a:rPr lang="en-US" b="1" dirty="0" smtClean="0">
                <a:solidFill>
                  <a:schemeClr val="tx2"/>
                </a:solidFill>
              </a:rPr>
              <a:t>Ferguson: “Christians who are most focused on their own spirituality may give the impression of being the most spiritual ... but from the NT’s point of view, those who have almost forgotten about their own spirituality because their focus is so exclusively on their union with Jesus Christ and what He has accomplished are those who are growing and exhibiting fruitfulness.” </a:t>
            </a:r>
          </a:p>
          <a:p>
            <a:pPr marL="254510" indent="-254510"/>
            <a:endParaRPr lang="en-US" b="1" dirty="0" smtClean="0">
              <a:solidFill>
                <a:schemeClr val="tx2"/>
              </a:solidFill>
            </a:endParaRPr>
          </a:p>
          <a:p>
            <a:pPr marL="254510" indent="-254510"/>
            <a:r>
              <a:rPr lang="en-US" b="1" dirty="0" smtClean="0">
                <a:solidFill>
                  <a:schemeClr val="tx2"/>
                </a:solidFill>
              </a:rPr>
              <a:t>Essentially, we are saying that we live out of our union with Christ</a:t>
            </a:r>
          </a:p>
          <a:p>
            <a:pPr marL="254510" indent="-254510"/>
            <a:endParaRPr lang="en-US" b="1" dirty="0" smtClean="0">
              <a:solidFill>
                <a:schemeClr val="tx2"/>
              </a:solidFill>
            </a:endParaRPr>
          </a:p>
          <a:p>
            <a:pPr marL="254510" indent="-254510"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415925" y="703263"/>
            <a:ext cx="6245225" cy="3513137"/>
          </a:xfrm>
          <a:ln/>
        </p:spPr>
      </p:sp>
      <p:sp>
        <p:nvSpPr>
          <p:cNvPr id="43011" name="Rectangle 3"/>
          <p:cNvSpPr>
            <a:spLocks noGrp="1" noChangeArrowheads="1"/>
          </p:cNvSpPr>
          <p:nvPr>
            <p:ph type="body" idx="1"/>
          </p:nvPr>
        </p:nvSpPr>
        <p:spPr>
          <a:noFill/>
          <a:ln/>
        </p:spPr>
        <p:txBody>
          <a:bodyPr/>
          <a:lstStyle/>
          <a:p>
            <a:pPr marL="254510" marR="0" indent="-25451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Calibri" pitchFamily="34" charset="0"/>
                <a:ea typeface="ＭＳ Ｐゴシック" charset="0"/>
                <a:cs typeface="Arial" charset="0"/>
              </a:rPr>
              <a:t>Col 3:16  Let the word of Christ dwell in you richly, teaching and admonishing one another in all wisdom, singing psalms and hymns and spiritual songs, with thankfulness in your hearts to God. </a:t>
            </a:r>
          </a:p>
          <a:p>
            <a:pPr marL="254510" marR="0" indent="-254510" algn="l" defTabSz="914400" rtl="0" eaLnBrk="1" fontAlgn="base" latinLnBrk="0" hangingPunct="1">
              <a:lnSpc>
                <a:spcPct val="100000"/>
              </a:lnSpc>
              <a:spcBef>
                <a:spcPct val="30000"/>
              </a:spcBef>
              <a:spcAft>
                <a:spcPct val="0"/>
              </a:spcAft>
              <a:buClrTx/>
              <a:buSzTx/>
              <a:buFontTx/>
              <a:buNone/>
              <a:tabLst/>
              <a:defRPr/>
            </a:pPr>
            <a:r>
              <a:rPr lang="en-US" b="1" dirty="0" smtClean="0">
                <a:solidFill>
                  <a:schemeClr val="bg1"/>
                </a:solidFill>
              </a:rPr>
              <a:t>Calvin says both 1st and 2d uses are schoolmaster to drive us to Christ. 1st use: Moral law comes crashing down on those who try to justify themselves by their works. In restraining sense, it functions to drive them to Christ, especially those who take excessive pride their civic virtue.</a:t>
            </a:r>
          </a:p>
          <a:p>
            <a:pPr marL="254510" marR="0" indent="-254510" algn="l" defTabSz="914400" rtl="0" eaLnBrk="1" fontAlgn="base" latinLnBrk="0" hangingPunct="1">
              <a:lnSpc>
                <a:spcPct val="100000"/>
              </a:lnSpc>
              <a:spcBef>
                <a:spcPct val="30000"/>
              </a:spcBef>
              <a:spcAft>
                <a:spcPct val="0"/>
              </a:spcAft>
              <a:buClrTx/>
              <a:buSzTx/>
              <a:buFontTx/>
              <a:buNone/>
              <a:tabLst/>
              <a:defRPr/>
            </a:pPr>
            <a:endParaRPr lang="en-US" b="1" dirty="0" smtClean="0">
              <a:solidFill>
                <a:schemeClr val="bg1"/>
              </a:solidFill>
            </a:endParaRPr>
          </a:p>
          <a:p>
            <a:pPr marL="254510" marR="0" indent="-254510" algn="l" defTabSz="914400" rtl="0" eaLnBrk="1" fontAlgn="base" latinLnBrk="0" hangingPunct="1">
              <a:lnSpc>
                <a:spcPct val="100000"/>
              </a:lnSpc>
              <a:spcBef>
                <a:spcPct val="30000"/>
              </a:spcBef>
              <a:spcAft>
                <a:spcPct val="0"/>
              </a:spcAft>
              <a:buClrTx/>
              <a:buSzTx/>
              <a:buFontTx/>
              <a:buNone/>
              <a:tabLst/>
              <a:defRPr/>
            </a:pPr>
            <a:r>
              <a:rPr lang="en-US" b="1" dirty="0" smtClean="0">
                <a:solidFill>
                  <a:schemeClr val="bg1"/>
                </a:solidFill>
              </a:rPr>
              <a:t>we look to Christ, not to the law. We do not look to the law, any law whatever you call it apart from Christ. Christ is the lens through we view everything. The life we live we live by faith. Faith moves us to obedience. It is only in that sense that the law functions as a guide. </a:t>
            </a:r>
            <a:endParaRPr lang="en-US" sz="1200" b="1" kern="1200" dirty="0" smtClean="0">
              <a:solidFill>
                <a:schemeClr val="bg1"/>
              </a:solidFill>
              <a:latin typeface="Calibri" pitchFamily="34" charset="0"/>
              <a:ea typeface="ＭＳ Ｐゴシック" charset="0"/>
              <a:cs typeface="Arial" charset="0"/>
            </a:endParaRPr>
          </a:p>
          <a:p>
            <a:pPr marL="254510" marR="0" indent="-25451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latin typeface="Calibri" pitchFamily="34" charset="0"/>
              <a:ea typeface="ＭＳ Ｐゴシック" charset="0"/>
              <a:cs typeface="Arial" charset="0"/>
            </a:endParaRPr>
          </a:p>
          <a:p>
            <a:pPr marL="254510" indent="-254510" eaLnBrk="1" hangingPunct="1"/>
            <a:endParaRPr lang="en-US" sz="1400" dirty="0" smtClean="0">
              <a:latin typeface="Times New Roman" pitchFamily="18" charset="0"/>
            </a:endParaRPr>
          </a:p>
          <a:p>
            <a:pPr marL="254510" indent="-254510" eaLnBrk="1" hangingPunct="1"/>
            <a:endParaRPr lang="en-US" sz="1400" dirty="0"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415925" y="703263"/>
            <a:ext cx="6245225" cy="3513137"/>
          </a:xfrm>
          <a:ln/>
        </p:spPr>
      </p:sp>
      <p:sp>
        <p:nvSpPr>
          <p:cNvPr id="51203" name="Rectangle 3"/>
          <p:cNvSpPr>
            <a:spLocks noGrp="1" noChangeArrowheads="1"/>
          </p:cNvSpPr>
          <p:nvPr>
            <p:ph type="body" idx="1"/>
          </p:nvPr>
        </p:nvSpPr>
        <p:spPr>
          <a:noFill/>
          <a:ln/>
        </p:spPr>
        <p:txBody>
          <a:bodyPr/>
          <a:lstStyle/>
          <a:p>
            <a:pPr marL="254510" indent="-254510"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xfrm>
            <a:off x="415925" y="703263"/>
            <a:ext cx="6245225" cy="3513137"/>
          </a:xfrm>
          <a:ln/>
        </p:spPr>
      </p:sp>
      <p:sp>
        <p:nvSpPr>
          <p:cNvPr id="89091" name="Rectangle 3"/>
          <p:cNvSpPr>
            <a:spLocks noGrp="1" noChangeArrowheads="1"/>
          </p:cNvSpPr>
          <p:nvPr>
            <p:ph type="body" idx="1"/>
          </p:nvPr>
        </p:nvSpPr>
        <p:spPr>
          <a:noFill/>
          <a:ln/>
        </p:spPr>
        <p:txBody>
          <a:bodyPr/>
          <a:lstStyle/>
          <a:p>
            <a:pPr marL="254510" indent="-254510" eaLnBrk="1" hangingPunct="1"/>
            <a:r>
              <a:rPr lang="en-US" dirty="0" smtClean="0"/>
              <a:t>What are some of the character traits that are revealed here?  Service, humility, love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xfrm>
            <a:off x="415925" y="703263"/>
            <a:ext cx="6245225" cy="3513137"/>
          </a:xfrm>
          <a:ln/>
        </p:spPr>
      </p:sp>
      <p:sp>
        <p:nvSpPr>
          <p:cNvPr id="89091" name="Rectangle 3"/>
          <p:cNvSpPr>
            <a:spLocks noGrp="1" noChangeArrowheads="1"/>
          </p:cNvSpPr>
          <p:nvPr>
            <p:ph type="body" idx="1"/>
          </p:nvPr>
        </p:nvSpPr>
        <p:spPr>
          <a:noFill/>
          <a:ln/>
        </p:spPr>
        <p:txBody>
          <a:bodyPr/>
          <a:lstStyle/>
          <a:p>
            <a:pPr marL="254510" indent="-254510" eaLnBrk="1" hangingPunct="1"/>
            <a:r>
              <a:rPr lang="en-US" dirty="0" smtClean="0"/>
              <a:t>What are some of the character traits that are revealed here?  Service, humility, love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415925" y="703263"/>
            <a:ext cx="6245225" cy="3513137"/>
          </a:xfrm>
          <a:ln/>
        </p:spPr>
      </p:sp>
      <p:sp>
        <p:nvSpPr>
          <p:cNvPr id="41987" name="Rectangle 3"/>
          <p:cNvSpPr>
            <a:spLocks noGrp="1" noChangeArrowheads="1"/>
          </p:cNvSpPr>
          <p:nvPr>
            <p:ph type="body" idx="1"/>
          </p:nvPr>
        </p:nvSpPr>
        <p:spPr>
          <a:noFill/>
          <a:ln/>
        </p:spPr>
        <p:txBody>
          <a:bodyPr/>
          <a:lstStyle/>
          <a:p>
            <a:pPr algn="just"/>
            <a:r>
              <a:rPr lang="en-US" sz="1200" b="1" dirty="0" smtClean="0">
                <a:solidFill>
                  <a:schemeClr val="bg1"/>
                </a:solidFill>
              </a:rPr>
              <a:t>Packer: "…not…sin being eradicated…but of a divinely wrought character change freeing us from sinful habits and forming in us </a:t>
            </a:r>
            <a:r>
              <a:rPr lang="en-US" sz="1200" b="1" dirty="0" err="1" smtClean="0">
                <a:solidFill>
                  <a:schemeClr val="bg1"/>
                </a:solidFill>
              </a:rPr>
              <a:t>Christlike</a:t>
            </a:r>
            <a:r>
              <a:rPr lang="en-US" sz="1200" b="1" dirty="0" smtClean="0">
                <a:solidFill>
                  <a:schemeClr val="bg1"/>
                </a:solidFill>
              </a:rPr>
              <a:t> affections, dispositions, and virtues…Christians become increasingly </a:t>
            </a:r>
            <a:r>
              <a:rPr lang="en-US" sz="1200" b="1" dirty="0" err="1" smtClean="0">
                <a:solidFill>
                  <a:schemeClr val="bg1"/>
                </a:solidFill>
              </a:rPr>
              <a:t>Christlike</a:t>
            </a:r>
            <a:r>
              <a:rPr lang="en-US" sz="1200" b="1" dirty="0" smtClean="0">
                <a:solidFill>
                  <a:schemeClr val="bg1"/>
                </a:solidFill>
              </a:rPr>
              <a:t> as the moral profile of Jesus (the "fruit of the Spirit”) is progressively formed in them."</a:t>
            </a:r>
            <a:endParaRPr lang="en-US" sz="800" b="1" dirty="0" smtClean="0">
              <a:solidFill>
                <a:schemeClr val="bg1"/>
              </a:solidFill>
            </a:endParaRPr>
          </a:p>
          <a:p>
            <a:pPr algn="just"/>
            <a:r>
              <a:rPr lang="en-US" sz="1200" b="1" dirty="0" smtClean="0">
                <a:solidFill>
                  <a:schemeClr val="bg1"/>
                </a:solidFill>
              </a:rPr>
              <a:t>	</a:t>
            </a: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xfrm>
            <a:off x="415925" y="703263"/>
            <a:ext cx="6245225" cy="3513137"/>
          </a:xfrm>
          <a:ln/>
        </p:spPr>
      </p:sp>
      <p:sp>
        <p:nvSpPr>
          <p:cNvPr id="89091" name="Rectangle 3"/>
          <p:cNvSpPr>
            <a:spLocks noGrp="1" noChangeArrowheads="1"/>
          </p:cNvSpPr>
          <p:nvPr>
            <p:ph type="body" idx="1"/>
          </p:nvPr>
        </p:nvSpPr>
        <p:spPr>
          <a:noFill/>
          <a:ln/>
        </p:spPr>
        <p:txBody>
          <a:bodyPr/>
          <a:lstStyle/>
          <a:p>
            <a:pPr marL="254510" indent="-254510" eaLnBrk="1" hangingPunct="1"/>
            <a:r>
              <a:rPr lang="en-US" dirty="0" smtClean="0"/>
              <a:t>What are some of the character traits that are revealed here?  Service, humility, love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xfrm>
            <a:off x="415925" y="703263"/>
            <a:ext cx="6245225" cy="3513137"/>
          </a:xfrm>
          <a:ln/>
        </p:spPr>
      </p:sp>
      <p:sp>
        <p:nvSpPr>
          <p:cNvPr id="117763" name="Rectangle 3"/>
          <p:cNvSpPr>
            <a:spLocks noGrp="1" noChangeArrowheads="1"/>
          </p:cNvSpPr>
          <p:nvPr>
            <p:ph type="body" idx="1"/>
          </p:nvPr>
        </p:nvSpPr>
        <p:spPr>
          <a:noFill/>
          <a:ln/>
        </p:spPr>
        <p:txBody>
          <a:bodyPr/>
          <a:lstStyle/>
          <a:p>
            <a:pPr marL="254510" indent="-254510"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xfrm>
            <a:off x="415925" y="703263"/>
            <a:ext cx="6245225" cy="3513137"/>
          </a:xfrm>
          <a:ln/>
        </p:spPr>
      </p:sp>
      <p:sp>
        <p:nvSpPr>
          <p:cNvPr id="101379" name="Rectangle 3"/>
          <p:cNvSpPr>
            <a:spLocks noGrp="1" noChangeArrowheads="1"/>
          </p:cNvSpPr>
          <p:nvPr>
            <p:ph type="body" idx="1"/>
          </p:nvPr>
        </p:nvSpPr>
        <p:spPr>
          <a:noFill/>
          <a:ln/>
        </p:spPr>
        <p:txBody>
          <a:bodyPr/>
          <a:lstStyle/>
          <a:p>
            <a:pPr marL="254510" indent="-254510" eaLnBrk="1" hangingPunct="1"/>
            <a:r>
              <a:rPr lang="en-US" dirty="0" smtClean="0"/>
              <a:t>What are some of the character traits that are revealed here?  Service, humility, love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xfrm>
            <a:off x="415925" y="703263"/>
            <a:ext cx="6245225" cy="3513137"/>
          </a:xfrm>
          <a:ln/>
        </p:spPr>
      </p:sp>
      <p:sp>
        <p:nvSpPr>
          <p:cNvPr id="101379" name="Rectangle 3"/>
          <p:cNvSpPr>
            <a:spLocks noGrp="1" noChangeArrowheads="1"/>
          </p:cNvSpPr>
          <p:nvPr>
            <p:ph type="body" idx="1"/>
          </p:nvPr>
        </p:nvSpPr>
        <p:spPr>
          <a:noFill/>
          <a:ln/>
        </p:spPr>
        <p:txBody>
          <a:bodyPr/>
          <a:lstStyle/>
          <a:p>
            <a:pPr marL="254510" indent="-254510" eaLnBrk="1" hangingPunct="1"/>
            <a:r>
              <a:rPr lang="en-US" dirty="0" smtClean="0"/>
              <a:t>What are some of the character traits that are revealed here?  Service, humility, love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xfrm>
            <a:off x="415925" y="703263"/>
            <a:ext cx="6245225" cy="3513137"/>
          </a:xfrm>
          <a:ln/>
        </p:spPr>
      </p:sp>
      <p:sp>
        <p:nvSpPr>
          <p:cNvPr id="103427" name="Rectangle 3"/>
          <p:cNvSpPr>
            <a:spLocks noGrp="1" noChangeArrowheads="1"/>
          </p:cNvSpPr>
          <p:nvPr>
            <p:ph type="body" idx="1"/>
          </p:nvPr>
        </p:nvSpPr>
        <p:spPr>
          <a:noFill/>
          <a:ln/>
        </p:spPr>
        <p:txBody>
          <a:bodyPr/>
          <a:lstStyle/>
          <a:p>
            <a:pPr marL="254510" indent="-254510" eaLnBrk="1" hangingPunct="1"/>
            <a:r>
              <a:rPr lang="en-US" dirty="0" smtClean="0"/>
              <a:t>This is not a sprint though!  It is a marathon.  Sometimes it may seem we are not being conformed…but we are.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415925" y="703263"/>
            <a:ext cx="6245225" cy="3513137"/>
          </a:xfrm>
          <a:ln/>
        </p:spPr>
      </p:sp>
      <p:sp>
        <p:nvSpPr>
          <p:cNvPr id="55299" name="Rectangle 3"/>
          <p:cNvSpPr>
            <a:spLocks noGrp="1" noChangeArrowheads="1"/>
          </p:cNvSpPr>
          <p:nvPr>
            <p:ph type="body" idx="1"/>
          </p:nvPr>
        </p:nvSpPr>
        <p:spPr>
          <a:noFill/>
          <a:ln/>
        </p:spPr>
        <p:txBody>
          <a:bodyPr/>
          <a:lstStyle/>
          <a:p>
            <a:pPr marL="254510" indent="-254510"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415925" y="703263"/>
            <a:ext cx="6245225" cy="3513137"/>
          </a:xfrm>
          <a:ln/>
        </p:spPr>
      </p:sp>
      <p:sp>
        <p:nvSpPr>
          <p:cNvPr id="41987" name="Rectangle 3"/>
          <p:cNvSpPr>
            <a:spLocks noGrp="1" noChangeArrowheads="1"/>
          </p:cNvSpPr>
          <p:nvPr>
            <p:ph type="body" idx="1"/>
          </p:nvPr>
        </p:nvSpPr>
        <p:spPr>
          <a:noFill/>
          <a:ln/>
        </p:spPr>
        <p:txBody>
          <a:bodyPr/>
          <a:lstStyle/>
          <a:p>
            <a:pPr algn="just"/>
            <a:r>
              <a:rPr lang="en-US" sz="1200" b="1" dirty="0" smtClean="0">
                <a:solidFill>
                  <a:schemeClr val="bg1"/>
                </a:solidFill>
              </a:rPr>
              <a:t>	</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415925" y="703263"/>
            <a:ext cx="6245225" cy="3513137"/>
          </a:xfrm>
          <a:ln/>
        </p:spPr>
      </p:sp>
      <p:sp>
        <p:nvSpPr>
          <p:cNvPr id="41987" name="Rectangle 3"/>
          <p:cNvSpPr>
            <a:spLocks noGrp="1" noChangeArrowheads="1"/>
          </p:cNvSpPr>
          <p:nvPr>
            <p:ph type="body" idx="1"/>
          </p:nvPr>
        </p:nvSpPr>
        <p:spPr>
          <a:noFill/>
          <a:ln/>
        </p:spPr>
        <p:txBody>
          <a:bodyPr/>
          <a:lstStyle/>
          <a:p>
            <a:pPr algn="just"/>
            <a:r>
              <a:rPr lang="en-US" sz="1200" b="1" dirty="0" smtClean="0">
                <a:solidFill>
                  <a:schemeClr val="bg1"/>
                </a:solidFill>
              </a:rPr>
              <a:t>	</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xfrm>
            <a:off x="415925" y="703263"/>
            <a:ext cx="6245225" cy="3513137"/>
          </a:xfrm>
          <a:ln/>
        </p:spPr>
      </p:sp>
      <p:sp>
        <p:nvSpPr>
          <p:cNvPr id="95235" name="Rectangle 3"/>
          <p:cNvSpPr>
            <a:spLocks noGrp="1" noChangeArrowheads="1"/>
          </p:cNvSpPr>
          <p:nvPr>
            <p:ph type="body" idx="1"/>
          </p:nvPr>
        </p:nvSpPr>
        <p:spPr>
          <a:noFill/>
          <a:ln/>
        </p:spPr>
        <p:txBody>
          <a:bodyPr/>
          <a:lstStyle/>
          <a:p>
            <a:pPr algn="just" eaLnBrk="1" hangingPunct="1"/>
            <a:r>
              <a:rPr lang="en-US" sz="1200" b="1" dirty="0" smtClean="0">
                <a:solidFill>
                  <a:schemeClr val="bg1"/>
                </a:solidFill>
              </a:rPr>
              <a:t>Activism: Purely performance and outward focused. </a:t>
            </a:r>
          </a:p>
          <a:p>
            <a:pPr algn="just" eaLnBrk="1" hangingPunct="1"/>
            <a:r>
              <a:rPr lang="en-US" sz="1200" b="1" dirty="0" smtClean="0">
                <a:solidFill>
                  <a:schemeClr val="bg1"/>
                </a:solidFill>
              </a:rPr>
              <a:t>Quietism:</a:t>
            </a:r>
            <a:r>
              <a:rPr lang="en-US" sz="1200" b="1" baseline="0" dirty="0" smtClean="0">
                <a:solidFill>
                  <a:schemeClr val="bg1"/>
                </a:solidFill>
              </a:rPr>
              <a:t> purely inward focused, inactivity, contemplation.</a:t>
            </a:r>
            <a:endParaRPr lang="en-US" sz="1200" b="1" dirty="0" smtClean="0">
              <a:solidFill>
                <a:schemeClr val="bg1"/>
              </a:solidFill>
            </a:endParaRPr>
          </a:p>
          <a:p>
            <a:pPr algn="just" eaLnBrk="1" hangingPunct="1"/>
            <a:endParaRPr lang="en-US" sz="1200" b="1" dirty="0" smtClean="0">
              <a:solidFill>
                <a:schemeClr val="bg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xfrm>
            <a:off x="415925" y="703263"/>
            <a:ext cx="6245225" cy="3513137"/>
          </a:xfrm>
          <a:ln/>
        </p:spPr>
      </p:sp>
      <p:sp>
        <p:nvSpPr>
          <p:cNvPr id="95235" name="Rectangle 3"/>
          <p:cNvSpPr>
            <a:spLocks noGrp="1" noChangeArrowheads="1"/>
          </p:cNvSpPr>
          <p:nvPr>
            <p:ph type="body" idx="1"/>
          </p:nvPr>
        </p:nvSpPr>
        <p:spPr>
          <a:noFill/>
          <a:ln/>
        </p:spPr>
        <p:txBody>
          <a:bodyPr/>
          <a:lstStyle/>
          <a:p>
            <a:pPr algn="just" eaLnBrk="1" hangingPunct="1"/>
            <a:r>
              <a:rPr lang="en-US" sz="1200" b="1" dirty="0" smtClean="0">
                <a:solidFill>
                  <a:schemeClr val="bg1"/>
                </a:solidFill>
              </a:rPr>
              <a:t>Legalism: Downplays rigors of God's law and indwelling sin in man.</a:t>
            </a:r>
          </a:p>
          <a:p>
            <a:pPr algn="just" eaLnBrk="1" hangingPunct="1"/>
            <a:endParaRPr lang="en-US" sz="1200" b="1" dirty="0" smtClean="0">
              <a:solidFill>
                <a:schemeClr val="bg1"/>
              </a:solidFill>
            </a:endParaRPr>
          </a:p>
          <a:p>
            <a:pPr algn="just" eaLnBrk="1" hangingPunct="1"/>
            <a:r>
              <a:rPr lang="en-US" sz="1200" b="1" dirty="0" smtClean="0">
                <a:solidFill>
                  <a:schemeClr val="bg1"/>
                </a:solidFill>
              </a:rPr>
              <a:t>Activism/Legalism:</a:t>
            </a:r>
            <a:r>
              <a:rPr lang="en-US" sz="1200" b="1" baseline="0" dirty="0" smtClean="0">
                <a:solidFill>
                  <a:schemeClr val="bg1"/>
                </a:solidFill>
              </a:rPr>
              <a:t> purely concerned with outward displays of righteousness/not doing </a:t>
            </a:r>
            <a:r>
              <a:rPr lang="en-US" sz="1200" b="1" baseline="0" dirty="0" err="1" smtClean="0">
                <a:solidFill>
                  <a:schemeClr val="bg1"/>
                </a:solidFill>
              </a:rPr>
              <a:t>technicolor</a:t>
            </a:r>
            <a:r>
              <a:rPr lang="en-US" sz="1200" b="1" baseline="0" dirty="0" smtClean="0">
                <a:solidFill>
                  <a:schemeClr val="bg1"/>
                </a:solidFill>
              </a:rPr>
              <a:t> sin/ignores internal sins of the heart (lust, bitterness, envy, jealousy, hatred) and downplays behaviors/</a:t>
            </a:r>
            <a:r>
              <a:rPr lang="en-US" sz="1200" b="1" baseline="0" dirty="0" err="1" smtClean="0">
                <a:solidFill>
                  <a:schemeClr val="bg1"/>
                </a:solidFill>
              </a:rPr>
              <a:t>attititudes</a:t>
            </a:r>
            <a:r>
              <a:rPr lang="en-US" sz="1200" b="1" baseline="0" dirty="0" smtClean="0">
                <a:solidFill>
                  <a:schemeClr val="bg1"/>
                </a:solidFill>
              </a:rPr>
              <a:t> that are not considered scandalous: anger, </a:t>
            </a:r>
            <a:r>
              <a:rPr lang="en-US" sz="1200" b="1" baseline="0" dirty="0" err="1" smtClean="0">
                <a:solidFill>
                  <a:schemeClr val="bg1"/>
                </a:solidFill>
              </a:rPr>
              <a:t>snarkiness</a:t>
            </a:r>
            <a:r>
              <a:rPr lang="en-US" sz="1200" b="1" baseline="0" dirty="0" smtClean="0">
                <a:solidFill>
                  <a:schemeClr val="bg1"/>
                </a:solidFill>
              </a:rPr>
              <a:t> (speaking in a sarcastic, irritable tone), abrasiveness, coarse joking.</a:t>
            </a:r>
          </a:p>
          <a:p>
            <a:pPr algn="just" eaLnBrk="1" hangingPunct="1"/>
            <a:endParaRPr lang="en-US" sz="1200" b="1" baseline="0" dirty="0" smtClean="0">
              <a:solidFill>
                <a:schemeClr val="bg1"/>
              </a:solidFill>
            </a:endParaRPr>
          </a:p>
          <a:p>
            <a:pPr algn="just" eaLnBrk="1" hangingPunct="1"/>
            <a:r>
              <a:rPr lang="en-US" sz="1200" b="1" baseline="0" dirty="0" smtClean="0">
                <a:solidFill>
                  <a:schemeClr val="bg1"/>
                </a:solidFill>
              </a:rPr>
              <a:t>Quietism/</a:t>
            </a:r>
            <a:r>
              <a:rPr lang="en-US" sz="1200" b="1" baseline="0" dirty="0" err="1" smtClean="0">
                <a:solidFill>
                  <a:schemeClr val="bg1"/>
                </a:solidFill>
              </a:rPr>
              <a:t>Antinominianism</a:t>
            </a:r>
            <a:r>
              <a:rPr lang="en-US" sz="1200" b="1" baseline="0" dirty="0" smtClean="0">
                <a:solidFill>
                  <a:schemeClr val="bg1"/>
                </a:solidFill>
              </a:rPr>
              <a:t> similar! Downplays sin, exalts its own perceived spiritual.</a:t>
            </a:r>
          </a:p>
          <a:p>
            <a:pPr algn="just" eaLnBrk="1" hangingPunct="1"/>
            <a:endParaRPr lang="en-US" sz="1200" b="1" baseline="0" dirty="0" smtClean="0">
              <a:solidFill>
                <a:schemeClr val="bg1"/>
              </a:solidFill>
            </a:endParaRPr>
          </a:p>
          <a:p>
            <a:pPr algn="just" eaLnBrk="1" hangingPunct="1"/>
            <a:r>
              <a:rPr lang="en-US" sz="1200" b="1" baseline="0" dirty="0" smtClean="0">
                <a:solidFill>
                  <a:schemeClr val="bg1"/>
                </a:solidFill>
              </a:rPr>
              <a:t>Both exalt themselves and are self righteous in their own way.</a:t>
            </a:r>
            <a:endParaRPr lang="en-US" sz="1200" b="1" dirty="0" smtClean="0">
              <a:solidFill>
                <a:schemeClr val="bg1"/>
              </a:solidFill>
            </a:endParaRPr>
          </a:p>
          <a:p>
            <a:pPr algn="just" eaLnBrk="1" hangingPunct="1"/>
            <a:endParaRPr lang="en-US" sz="1200" b="1" dirty="0" smtClean="0">
              <a:solidFill>
                <a:schemeClr val="bg1"/>
              </a:solidFill>
            </a:endParaRPr>
          </a:p>
          <a:p>
            <a:pPr marL="254510" indent="-254510"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415925" y="703263"/>
            <a:ext cx="6245225" cy="3513137"/>
          </a:xfrm>
          <a:ln/>
        </p:spPr>
      </p:sp>
      <p:sp>
        <p:nvSpPr>
          <p:cNvPr id="111619" name="Rectangle 3"/>
          <p:cNvSpPr>
            <a:spLocks noGrp="1" noChangeArrowheads="1"/>
          </p:cNvSpPr>
          <p:nvPr>
            <p:ph type="body" idx="1"/>
          </p:nvPr>
        </p:nvSpPr>
        <p:spPr>
          <a:noFill/>
          <a:ln/>
        </p:spPr>
        <p:txBody>
          <a:bodyPr/>
          <a:lstStyle/>
          <a:p>
            <a:pPr marL="254510" indent="-254510" eaLnBrk="1" hangingPunct="1"/>
            <a:endParaRPr lang="en-US" dirty="0" smtClean="0"/>
          </a:p>
          <a:p>
            <a:pPr marL="254510" indent="-254510"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415925" y="703263"/>
            <a:ext cx="6245225" cy="3513137"/>
          </a:xfrm>
          <a:ln/>
        </p:spPr>
      </p:sp>
      <p:sp>
        <p:nvSpPr>
          <p:cNvPr id="111619" name="Rectangle 3"/>
          <p:cNvSpPr>
            <a:spLocks noGrp="1" noChangeArrowheads="1"/>
          </p:cNvSpPr>
          <p:nvPr>
            <p:ph type="body" idx="1"/>
          </p:nvPr>
        </p:nvSpPr>
        <p:spPr>
          <a:noFill/>
          <a:ln/>
        </p:spPr>
        <p:txBody>
          <a:bodyPr/>
          <a:lstStyle/>
          <a:p>
            <a:pPr marL="254510" indent="-254510"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415925" y="703263"/>
            <a:ext cx="6245225" cy="3513137"/>
          </a:xfrm>
          <a:ln/>
        </p:spPr>
      </p:sp>
      <p:sp>
        <p:nvSpPr>
          <p:cNvPr id="56323" name="Rectangle 3"/>
          <p:cNvSpPr>
            <a:spLocks noGrp="1" noChangeArrowheads="1"/>
          </p:cNvSpPr>
          <p:nvPr>
            <p:ph type="body" idx="1"/>
          </p:nvPr>
        </p:nvSpPr>
        <p:spPr>
          <a:noFill/>
          <a:ln/>
        </p:spPr>
        <p:txBody>
          <a:bodyPr/>
          <a:lstStyle/>
          <a:p>
            <a:pPr eaLnBrk="1" hangingPunct="1"/>
            <a:endParaRPr lang="en-US"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55E7580-E0A1-4161-827B-F7B27E5C0EC9}" type="datetimeFigureOut">
              <a:rPr lang="en-US"/>
              <a:pPr/>
              <a:t>12/13/2015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D05F1FF-490E-497A-A215-5654F96805B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14C14ED-AE55-461E-B73E-35B0004F9F88}" type="datetimeFigureOut">
              <a:rPr lang="en-US"/>
              <a:pPr/>
              <a:t>12/13/2015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2102A8-37D8-4D90-87C5-8CCAAE7CC8F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1"/>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FA34479-3C0D-4F2F-A791-2F88C6D9F3D2}" type="datetimeFigureOut">
              <a:rPr lang="en-US"/>
              <a:pPr/>
              <a:t>12/13/2015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F24892F-1B5E-409C-83DF-5DF69BB49AC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81B4A24-0D19-4537-85E2-D1059D58DEF1}" type="datetimeFigureOut">
              <a:rPr lang="en-US"/>
              <a:pPr/>
              <a:t>12/13/2015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83ECE98-C5E5-47B9-8BD8-C65478400B7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7"/>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C32180C-EDFA-40AA-A906-B1C62824A3B9}" type="datetimeFigureOut">
              <a:rPr lang="en-US"/>
              <a:pPr/>
              <a:t>12/13/2015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29C5D06-E196-4421-9B24-74BC50A7173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267A6C0-B526-4683-977D-FB2B0DCA2B18}" type="datetimeFigureOut">
              <a:rPr lang="en-US"/>
              <a:pPr/>
              <a:t>12/13/2015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17EEF88-4989-48FE-8CF2-30B1ED3CACA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8519A31-913E-4C7A-853F-8040B373AC3B}" type="datetimeFigureOut">
              <a:rPr lang="en-US"/>
              <a:pPr/>
              <a:t>12/13/2015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75CDB39-E98D-43CA-8E49-2BD760DCF00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A5F4C23-B441-47E2-B839-572081AD6FDF}" type="datetimeFigureOut">
              <a:rPr lang="en-US"/>
              <a:pPr/>
              <a:t>12/13/2015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3D8CF3D-82CE-4857-801A-FDDDF36EE50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98DB491-3C49-4D3E-9FE3-6C0B4712372B}" type="datetimeFigureOut">
              <a:rPr lang="en-US"/>
              <a:pPr/>
              <a:t>12/13/2015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72A99F7-61B8-4565-AC82-9F0060F0725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7DA658B-15EB-4443-912B-F466EA46B64E}" type="datetimeFigureOut">
              <a:rPr lang="en-US"/>
              <a:pPr/>
              <a:t>12/13/2015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AE06E3E-1949-4FFD-9BF6-6930D6728B2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004CCD7-CA2D-4670-8B5E-A804FF92C35A}" type="datetimeFigureOut">
              <a:rPr lang="en-US"/>
              <a:pPr/>
              <a:t>12/13/2015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7C2556A-7063-404B-89E4-0AFE598660A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1CAE75A9-A16B-485E-A117-C730E14AB78F}" type="datetimeFigureOut">
              <a:rPr lang="en-US"/>
              <a:pPr/>
              <a:t>12/13/2015</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Arial" charset="0"/>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E3EDA6B-BBBB-4FFC-AB89-6FB4BF798AC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289" r:id="rId1"/>
    <p:sldLayoutId id="2147484290" r:id="rId2"/>
    <p:sldLayoutId id="2147484291" r:id="rId3"/>
    <p:sldLayoutId id="2147484292" r:id="rId4"/>
    <p:sldLayoutId id="2147484293" r:id="rId5"/>
    <p:sldLayoutId id="2147484294" r:id="rId6"/>
    <p:sldLayoutId id="2147484295" r:id="rId7"/>
    <p:sldLayoutId id="2147484296" r:id="rId8"/>
    <p:sldLayoutId id="2147484297" r:id="rId9"/>
    <p:sldLayoutId id="2147484298" r:id="rId10"/>
    <p:sldLayoutId id="214748429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1962150"/>
            <a:ext cx="9144000" cy="1477328"/>
          </a:xfrm>
          <a:prstGeom prst="rect">
            <a:avLst/>
          </a:prstGeom>
          <a:noFill/>
          <a:ln w="9525">
            <a:noFill/>
            <a:miter lim="800000"/>
            <a:headEnd/>
            <a:tailEnd/>
          </a:ln>
          <a:effectLst/>
        </p:spPr>
        <p:txBody>
          <a:bodyPr wrap="square">
            <a:spAutoFit/>
          </a:bodyPr>
          <a:lstStyle/>
          <a:p>
            <a:pPr algn="ctr">
              <a:spcBef>
                <a:spcPct val="50000"/>
              </a:spcBef>
            </a:pPr>
            <a:r>
              <a:rPr lang="en-US" sz="3600" b="1" dirty="0" smtClean="0">
                <a:solidFill>
                  <a:schemeClr val="bg1"/>
                </a:solidFill>
              </a:rPr>
              <a:t> Sanctification Pt 2:</a:t>
            </a:r>
          </a:p>
          <a:p>
            <a:pPr algn="ctr">
              <a:spcBef>
                <a:spcPct val="50000"/>
              </a:spcBef>
            </a:pPr>
            <a:r>
              <a:rPr lang="en-US" sz="3600" b="1" dirty="0" smtClean="0">
                <a:solidFill>
                  <a:schemeClr val="bg1"/>
                </a:solidFill>
              </a:rPr>
              <a:t>How to Become Who You Are in Christ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9144000" cy="5262979"/>
          </a:xfrm>
          <a:prstGeom prst="rect">
            <a:avLst/>
          </a:prstGeom>
          <a:noFill/>
        </p:spPr>
        <p:txBody>
          <a:bodyPr wrap="square" rtlCol="0">
            <a:spAutoFit/>
          </a:bodyPr>
          <a:lstStyle/>
          <a:p>
            <a:pPr algn="just"/>
            <a:r>
              <a:rPr lang="en-US" sz="2200" b="1" dirty="0" smtClean="0">
                <a:solidFill>
                  <a:schemeClr val="bg1"/>
                </a:solidFill>
              </a:rPr>
              <a:t>*Formalism:  Do stuff, but little/no impact on heart.</a:t>
            </a:r>
          </a:p>
          <a:p>
            <a:pPr algn="just"/>
            <a:endParaRPr lang="en-US" sz="1200" b="1" dirty="0" smtClean="0">
              <a:solidFill>
                <a:schemeClr val="bg1"/>
              </a:solidFill>
            </a:endParaRPr>
          </a:p>
          <a:p>
            <a:pPr algn="just"/>
            <a:r>
              <a:rPr lang="en-US" sz="2200" b="1" dirty="0" smtClean="0">
                <a:solidFill>
                  <a:schemeClr val="bg1"/>
                </a:solidFill>
              </a:rPr>
              <a:t>*Legalism: Christianity a list of do’s/don’ts where we judge our spirituality and everyone else’s based on compliance.</a:t>
            </a:r>
          </a:p>
          <a:p>
            <a:pPr algn="just"/>
            <a:endParaRPr lang="en-US" sz="1200" b="1" dirty="0" smtClean="0">
              <a:solidFill>
                <a:schemeClr val="bg1"/>
              </a:solidFill>
            </a:endParaRPr>
          </a:p>
          <a:p>
            <a:pPr algn="just"/>
            <a:r>
              <a:rPr lang="en-US" sz="2200" b="1" dirty="0" smtClean="0">
                <a:solidFill>
                  <a:schemeClr val="bg1"/>
                </a:solidFill>
              </a:rPr>
              <a:t>*Mysticism: Experience (not theology/character)</a:t>
            </a:r>
          </a:p>
          <a:p>
            <a:pPr algn="just"/>
            <a:endParaRPr lang="en-US" sz="1200" b="1" dirty="0" smtClean="0">
              <a:solidFill>
                <a:schemeClr val="bg1"/>
              </a:solidFill>
            </a:endParaRPr>
          </a:p>
          <a:p>
            <a:pPr algn="just"/>
            <a:r>
              <a:rPr lang="en-US" sz="2200" b="1" dirty="0" smtClean="0">
                <a:solidFill>
                  <a:schemeClr val="bg1"/>
                </a:solidFill>
              </a:rPr>
              <a:t>*Activism:  Get involved with causes against some evil “out there."</a:t>
            </a:r>
          </a:p>
          <a:p>
            <a:pPr algn="just"/>
            <a:r>
              <a:rPr lang="en-US" sz="1200" b="1" dirty="0" smtClean="0">
                <a:solidFill>
                  <a:schemeClr val="bg1"/>
                </a:solidFill>
              </a:rPr>
              <a:t> </a:t>
            </a:r>
          </a:p>
          <a:p>
            <a:pPr algn="just"/>
            <a:r>
              <a:rPr lang="en-US" sz="2200" b="1" dirty="0" smtClean="0">
                <a:solidFill>
                  <a:schemeClr val="bg1"/>
                </a:solidFill>
              </a:rPr>
              <a:t>*Biblicism: Theology, but neglect communion/character</a:t>
            </a:r>
          </a:p>
          <a:p>
            <a:pPr algn="just"/>
            <a:endParaRPr lang="en-US" sz="1200" b="1" dirty="0" smtClean="0">
              <a:solidFill>
                <a:schemeClr val="bg1"/>
              </a:solidFill>
            </a:endParaRPr>
          </a:p>
          <a:p>
            <a:pPr algn="just"/>
            <a:r>
              <a:rPr lang="en-US" sz="2200" b="1" dirty="0" smtClean="0">
                <a:solidFill>
                  <a:schemeClr val="bg1"/>
                </a:solidFill>
              </a:rPr>
              <a:t>*</a:t>
            </a:r>
            <a:r>
              <a:rPr lang="en-US" sz="2200" b="1" dirty="0" err="1" smtClean="0">
                <a:solidFill>
                  <a:schemeClr val="bg1"/>
                </a:solidFill>
              </a:rPr>
              <a:t>Psycholog</a:t>
            </a:r>
            <a:r>
              <a:rPr lang="en-US" sz="2200" b="1" dirty="0" smtClean="0">
                <a:solidFill>
                  <a:schemeClr val="bg1"/>
                </a:solidFill>
              </a:rPr>
              <a:t>-ism:  Christ is more a therapist than He is a Savior. </a:t>
            </a:r>
          </a:p>
          <a:p>
            <a:pPr algn="just"/>
            <a:endParaRPr lang="en-US" sz="1200" b="1" dirty="0" smtClean="0">
              <a:solidFill>
                <a:schemeClr val="bg1"/>
              </a:solidFill>
            </a:endParaRPr>
          </a:p>
          <a:p>
            <a:pPr algn="just"/>
            <a:r>
              <a:rPr lang="en-US" sz="2200" b="1" dirty="0" smtClean="0">
                <a:solidFill>
                  <a:schemeClr val="bg1"/>
                </a:solidFill>
              </a:rPr>
              <a:t>*Social-ism:  fellowship and community replace Christ.</a:t>
            </a:r>
          </a:p>
          <a:p>
            <a:pPr algn="just"/>
            <a:endParaRPr lang="en-US" sz="2200" b="1" dirty="0" smtClean="0">
              <a:solidFill>
                <a:schemeClr val="bg1"/>
              </a:solidFill>
            </a:endParaRPr>
          </a:p>
          <a:p>
            <a:pPr algn="just"/>
            <a:r>
              <a:rPr lang="en-US" sz="2200" b="1" dirty="0" smtClean="0">
                <a:solidFill>
                  <a:schemeClr val="bg1"/>
                </a:solidFill>
              </a:rPr>
              <a:t>* Most common: Religious works: </a:t>
            </a:r>
          </a:p>
          <a:p>
            <a:pPr algn="just"/>
            <a:r>
              <a:rPr lang="en-US" sz="2200" b="1" i="1" u="sng" dirty="0" smtClean="0">
                <a:solidFill>
                  <a:schemeClr val="bg1"/>
                </a:solidFill>
              </a:rPr>
              <a:t>I</a:t>
            </a:r>
            <a:r>
              <a:rPr lang="en-US" sz="2200" b="1" dirty="0" smtClean="0">
                <a:solidFill>
                  <a:schemeClr val="bg1"/>
                </a:solidFill>
              </a:rPr>
              <a:t> go to church; </a:t>
            </a:r>
            <a:r>
              <a:rPr lang="en-US" sz="2200" b="1" i="1" u="sng" dirty="0" smtClean="0">
                <a:solidFill>
                  <a:schemeClr val="bg1"/>
                </a:solidFill>
              </a:rPr>
              <a:t>I</a:t>
            </a:r>
            <a:r>
              <a:rPr lang="en-US" sz="2200" b="1" dirty="0" smtClean="0">
                <a:solidFill>
                  <a:schemeClr val="bg1"/>
                </a:solidFill>
              </a:rPr>
              <a:t> read my Bible; </a:t>
            </a:r>
            <a:r>
              <a:rPr lang="en-US" sz="2200" b="1" i="1" u="sng" dirty="0" smtClean="0">
                <a:solidFill>
                  <a:schemeClr val="bg1"/>
                </a:solidFill>
              </a:rPr>
              <a:t>I</a:t>
            </a:r>
            <a:r>
              <a:rPr lang="en-US" sz="2200" b="1" dirty="0" smtClean="0">
                <a:solidFill>
                  <a:schemeClr val="bg1"/>
                </a:solidFill>
              </a:rPr>
              <a:t> teach bible study; </a:t>
            </a:r>
            <a:r>
              <a:rPr lang="en-US" sz="2200" b="1" i="1" u="sng" dirty="0" smtClean="0">
                <a:solidFill>
                  <a:schemeClr val="bg1"/>
                </a:solidFill>
              </a:rPr>
              <a:t>I</a:t>
            </a:r>
            <a:r>
              <a:rPr lang="en-US" sz="2200" b="1" dirty="0" smtClean="0">
                <a:solidFill>
                  <a:schemeClr val="bg1"/>
                </a:solidFill>
              </a:rPr>
              <a:t> do _____</a:t>
            </a:r>
          </a:p>
          <a:p>
            <a:pPr algn="just"/>
            <a:r>
              <a:rPr lang="en-US" sz="2200" b="1" dirty="0" smtClean="0">
                <a:solidFill>
                  <a:schemeClr val="bg1"/>
                </a:solidFill>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0"/>
            <a:ext cx="8991600" cy="6109365"/>
          </a:xfrm>
          <a:prstGeom prst="rect">
            <a:avLst/>
          </a:prstGeom>
          <a:noFill/>
        </p:spPr>
        <p:txBody>
          <a:bodyPr wrap="square" rtlCol="0">
            <a:spAutoFit/>
          </a:bodyPr>
          <a:lstStyle/>
          <a:p>
            <a:pPr eaLnBrk="1" hangingPunct="1"/>
            <a:r>
              <a:rPr lang="en-US" sz="2300" b="1" dirty="0" smtClean="0">
                <a:solidFill>
                  <a:schemeClr val="bg1"/>
                </a:solidFill>
              </a:rPr>
              <a:t>III. The Gospel not just about getting heaven; but every day life: </a:t>
            </a:r>
          </a:p>
          <a:p>
            <a:pPr algn="just"/>
            <a:endParaRPr lang="en-US" sz="2300" b="1" dirty="0" smtClean="0">
              <a:solidFill>
                <a:schemeClr val="bg1"/>
              </a:solidFill>
            </a:endParaRPr>
          </a:p>
          <a:p>
            <a:pPr algn="just"/>
            <a:r>
              <a:rPr lang="en-US" sz="2300" b="1" dirty="0" smtClean="0">
                <a:solidFill>
                  <a:schemeClr val="bg1"/>
                </a:solidFill>
              </a:rPr>
              <a:t>Lane/Tripp: "What difference does the gospel make in the here and now?  How does it help me as a father, a husband, a worker, and a member of the body of Christ? How does it help me respond to difficulty and make decisions?  How does it give me meaning, purpose, and identity?  How does it motivate my ministry to others?”</a:t>
            </a:r>
          </a:p>
          <a:p>
            <a:pPr algn="just"/>
            <a:endParaRPr lang="en-US" sz="2300" b="1" dirty="0" smtClean="0">
              <a:solidFill>
                <a:schemeClr val="bg1"/>
              </a:solidFill>
            </a:endParaRPr>
          </a:p>
          <a:p>
            <a:pPr algn="just"/>
            <a:r>
              <a:rPr lang="en-US" sz="2300" b="1" dirty="0" smtClean="0">
                <a:solidFill>
                  <a:schemeClr val="bg1"/>
                </a:solidFill>
              </a:rPr>
              <a:t>	A. Indicative/Imperative</a:t>
            </a:r>
          </a:p>
          <a:p>
            <a:pPr algn="just"/>
            <a:r>
              <a:rPr lang="en-US" sz="2300" b="1" dirty="0" smtClean="0">
                <a:solidFill>
                  <a:schemeClr val="bg1"/>
                </a:solidFill>
              </a:rPr>
              <a:t>	B. The Structure of Ephesians: since this, then do this</a:t>
            </a:r>
          </a:p>
          <a:p>
            <a:pPr algn="just"/>
            <a:endParaRPr lang="en-US" sz="2300" b="1" dirty="0" smtClean="0">
              <a:solidFill>
                <a:schemeClr val="bg1"/>
              </a:solidFill>
            </a:endParaRPr>
          </a:p>
          <a:p>
            <a:pPr algn="just"/>
            <a:endParaRPr lang="en-US" sz="2300" b="1" dirty="0" smtClean="0">
              <a:solidFill>
                <a:schemeClr val="bg1"/>
              </a:solidFill>
            </a:endParaRPr>
          </a:p>
          <a:p>
            <a:pPr algn="just"/>
            <a:endParaRPr lang="en-US" sz="2300" b="1" dirty="0" smtClean="0">
              <a:solidFill>
                <a:schemeClr val="bg1"/>
              </a:solidFill>
            </a:endParaRPr>
          </a:p>
          <a:p>
            <a:pPr algn="just"/>
            <a:endParaRPr lang="en-US" sz="2300" b="1" dirty="0" smtClean="0">
              <a:solidFill>
                <a:schemeClr val="bg1"/>
              </a:solidFill>
            </a:endParaRPr>
          </a:p>
          <a:p>
            <a:pPr algn="just"/>
            <a:endParaRPr lang="en-US" sz="2300" b="1" dirty="0" smtClean="0">
              <a:solidFill>
                <a:schemeClr val="bg1"/>
              </a:solidFill>
            </a:endParaRPr>
          </a:p>
          <a:p>
            <a:pPr algn="just"/>
            <a:endParaRPr lang="en-US" sz="2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animEffect transition="in" filter="blinds(horizontal)">
                                      <p:cBhvr>
                                        <p:cTn id="7" dur="500"/>
                                        <p:tgtEl>
                                          <p:spTgt spid="1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
                                            <p:txEl>
                                              <p:pRg st="4" end="4"/>
                                            </p:txEl>
                                          </p:spTgt>
                                        </p:tgtEl>
                                        <p:attrNameLst>
                                          <p:attrName>style.visibility</p:attrName>
                                        </p:attrNameLst>
                                      </p:cBhvr>
                                      <p:to>
                                        <p:strVal val="visible"/>
                                      </p:to>
                                    </p:set>
                                    <p:animEffect transition="in" filter="blinds(horizontal)">
                                      <p:cBhvr>
                                        <p:cTn id="12" dur="500"/>
                                        <p:tgtEl>
                                          <p:spTgt spid="1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
                                            <p:txEl>
                                              <p:pRg st="5" end="5"/>
                                            </p:txEl>
                                          </p:spTgt>
                                        </p:tgtEl>
                                        <p:attrNameLst>
                                          <p:attrName>style.visibility</p:attrName>
                                        </p:attrNameLst>
                                      </p:cBhvr>
                                      <p:to>
                                        <p:strVal val="visible"/>
                                      </p:to>
                                    </p:set>
                                    <p:animEffect transition="in" filter="blinds(horizontal)">
                                      <p:cBhvr>
                                        <p:cTn id="17" dur="5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TextBox 15"/>
          <p:cNvSpPr txBox="1">
            <a:spLocks noChangeArrowheads="1"/>
          </p:cNvSpPr>
          <p:nvPr/>
        </p:nvSpPr>
        <p:spPr bwMode="auto">
          <a:xfrm>
            <a:off x="0" y="0"/>
            <a:ext cx="9144000" cy="523220"/>
          </a:xfrm>
          <a:prstGeom prst="rect">
            <a:avLst/>
          </a:prstGeom>
          <a:noFill/>
          <a:ln w="9525">
            <a:noFill/>
            <a:miter lim="800000"/>
            <a:headEnd/>
            <a:tailEnd/>
          </a:ln>
        </p:spPr>
        <p:txBody>
          <a:bodyPr>
            <a:spAutoFit/>
          </a:bodyPr>
          <a:lstStyle/>
          <a:p>
            <a:pPr algn="ctr" eaLnBrk="1" hangingPunct="1"/>
            <a:r>
              <a:rPr lang="en-US" sz="2800" b="1" dirty="0" smtClean="0">
                <a:solidFill>
                  <a:schemeClr val="bg1"/>
                </a:solidFill>
                <a:latin typeface="Georgia" pitchFamily="18" charset="0"/>
              </a:rPr>
              <a:t>Fill The </a:t>
            </a:r>
            <a:r>
              <a:rPr lang="en-US" sz="2800" b="1" dirty="0">
                <a:solidFill>
                  <a:schemeClr val="bg1"/>
                </a:solidFill>
                <a:latin typeface="Georgia" pitchFamily="18" charset="0"/>
              </a:rPr>
              <a:t>Gospel </a:t>
            </a:r>
            <a:r>
              <a:rPr lang="en-US" sz="2800" b="1" dirty="0" smtClean="0">
                <a:solidFill>
                  <a:schemeClr val="bg1"/>
                </a:solidFill>
                <a:latin typeface="Georgia" pitchFamily="18" charset="0"/>
              </a:rPr>
              <a:t>Gap With the Gospel!</a:t>
            </a:r>
            <a:endParaRPr lang="en-US" sz="3200" b="1" dirty="0">
              <a:solidFill>
                <a:schemeClr val="bg1"/>
              </a:solidFill>
              <a:latin typeface="Georgia" pitchFamily="18" charset="0"/>
            </a:endParaRPr>
          </a:p>
        </p:txBody>
      </p:sp>
      <p:sp>
        <p:nvSpPr>
          <p:cNvPr id="8" name="TextBox 7"/>
          <p:cNvSpPr txBox="1"/>
          <p:nvPr/>
        </p:nvSpPr>
        <p:spPr>
          <a:xfrm>
            <a:off x="0" y="514350"/>
            <a:ext cx="4572000" cy="3100849"/>
          </a:xfrm>
          <a:prstGeom prst="rect">
            <a:avLst/>
          </a:prstGeom>
          <a:noFill/>
        </p:spPr>
        <p:txBody>
          <a:bodyPr wrap="square" rtlCol="0">
            <a:spAutoFit/>
          </a:bodyPr>
          <a:lstStyle/>
          <a:p>
            <a:pPr algn="just">
              <a:spcBef>
                <a:spcPct val="50000"/>
              </a:spcBef>
            </a:pPr>
            <a:r>
              <a:rPr lang="en-US" sz="2300" b="1" dirty="0" smtClean="0">
                <a:solidFill>
                  <a:schemeClr val="bg1"/>
                </a:solidFill>
              </a:rPr>
              <a:t>I must have a “Gospel-driven” sanctification, where I preach the Gospel to myself everyday, which declares to me who I am in union with Christ (forgiven by God and righteous in His sight because of the imputed </a:t>
            </a:r>
          </a:p>
          <a:p>
            <a:pPr algn="just">
              <a:spcBef>
                <a:spcPct val="50000"/>
              </a:spcBef>
            </a:pPr>
            <a:r>
              <a:rPr lang="en-US" sz="2300" b="1" dirty="0" smtClean="0">
                <a:solidFill>
                  <a:schemeClr val="bg1"/>
                </a:solidFill>
              </a:rPr>
              <a:t> </a:t>
            </a:r>
          </a:p>
        </p:txBody>
      </p:sp>
      <p:pic>
        <p:nvPicPr>
          <p:cNvPr id="1026" name="Picture 2" descr="C:\Users\John\Documents\John\Iron Works\Sermons-Sunday School-Bible Studies\Studies\Sunday School\Gospel gap.jpg"/>
          <p:cNvPicPr>
            <a:picLocks noChangeAspect="1" noChangeArrowheads="1"/>
          </p:cNvPicPr>
          <p:nvPr/>
        </p:nvPicPr>
        <p:blipFill>
          <a:blip r:embed="rId3" cstate="print"/>
          <a:srcRect/>
          <a:stretch>
            <a:fillRect/>
          </a:stretch>
        </p:blipFill>
        <p:spPr bwMode="auto">
          <a:xfrm>
            <a:off x="4572000" y="590550"/>
            <a:ext cx="4572000" cy="2362200"/>
          </a:xfrm>
          <a:prstGeom prst="rect">
            <a:avLst/>
          </a:prstGeom>
          <a:noFill/>
        </p:spPr>
      </p:pic>
      <p:pic>
        <p:nvPicPr>
          <p:cNvPr id="22536" name="Picture 8" descr="MC900436392[1]"/>
          <p:cNvPicPr>
            <a:picLocks noChangeAspect="1" noChangeArrowheads="1"/>
          </p:cNvPicPr>
          <p:nvPr/>
        </p:nvPicPr>
        <p:blipFill>
          <a:blip r:embed="rId4" cstate="print"/>
          <a:srcRect/>
          <a:stretch>
            <a:fillRect/>
          </a:stretch>
        </p:blipFill>
        <p:spPr bwMode="auto">
          <a:xfrm>
            <a:off x="8153400" y="2495550"/>
            <a:ext cx="444500" cy="457200"/>
          </a:xfrm>
          <a:prstGeom prst="rect">
            <a:avLst/>
          </a:prstGeom>
          <a:noFill/>
        </p:spPr>
      </p:pic>
      <p:pic>
        <p:nvPicPr>
          <p:cNvPr id="10" name="Picture 8" descr="MC900436392[1]"/>
          <p:cNvPicPr>
            <a:picLocks noChangeAspect="1" noChangeArrowheads="1"/>
          </p:cNvPicPr>
          <p:nvPr/>
        </p:nvPicPr>
        <p:blipFill>
          <a:blip r:embed="rId4" cstate="print"/>
          <a:srcRect/>
          <a:stretch>
            <a:fillRect/>
          </a:stretch>
        </p:blipFill>
        <p:spPr bwMode="auto">
          <a:xfrm>
            <a:off x="5181600" y="2419350"/>
            <a:ext cx="444500" cy="457200"/>
          </a:xfrm>
          <a:prstGeom prst="rect">
            <a:avLst/>
          </a:prstGeom>
          <a:noFill/>
        </p:spPr>
      </p:pic>
      <p:pic>
        <p:nvPicPr>
          <p:cNvPr id="11" name="Picture 8" descr="MC900436392[1]"/>
          <p:cNvPicPr>
            <a:picLocks noChangeAspect="1" noChangeArrowheads="1"/>
          </p:cNvPicPr>
          <p:nvPr/>
        </p:nvPicPr>
        <p:blipFill>
          <a:blip r:embed="rId4" cstate="print"/>
          <a:srcRect/>
          <a:stretch>
            <a:fillRect/>
          </a:stretch>
        </p:blipFill>
        <p:spPr bwMode="auto">
          <a:xfrm>
            <a:off x="6629400" y="1428750"/>
            <a:ext cx="444500" cy="457200"/>
          </a:xfrm>
          <a:prstGeom prst="rect">
            <a:avLst/>
          </a:prstGeom>
          <a:noFill/>
        </p:spPr>
      </p:pic>
      <p:sp>
        <p:nvSpPr>
          <p:cNvPr id="9" name="TextBox 8"/>
          <p:cNvSpPr txBox="1"/>
          <p:nvPr/>
        </p:nvSpPr>
        <p:spPr>
          <a:xfrm>
            <a:off x="0" y="3028950"/>
            <a:ext cx="9144000" cy="2631490"/>
          </a:xfrm>
          <a:prstGeom prst="rect">
            <a:avLst/>
          </a:prstGeom>
          <a:noFill/>
        </p:spPr>
        <p:txBody>
          <a:bodyPr wrap="square" rtlCol="0">
            <a:spAutoFit/>
          </a:bodyPr>
          <a:lstStyle/>
          <a:p>
            <a:pPr algn="just">
              <a:spcBef>
                <a:spcPct val="50000"/>
              </a:spcBef>
            </a:pPr>
            <a:r>
              <a:rPr lang="en-US" sz="2200" b="1" dirty="0" smtClean="0">
                <a:solidFill>
                  <a:schemeClr val="bg1"/>
                </a:solidFill>
              </a:rPr>
              <a:t>righteousness of Christ), and how I am therefore to live in Christ by the power of the Holy Spirit. This means that the promises of the Gospel must be daily impressed upon my heart—that I rest upon the person, work, and power of Christ, striving and laboring to become who I already am in Christ by grace alone through faith alone in and by Christ alone.  </a:t>
            </a:r>
          </a:p>
          <a:p>
            <a:pPr algn="just">
              <a:spcBef>
                <a:spcPct val="50000"/>
              </a:spcBef>
            </a:pPr>
            <a:r>
              <a:rPr lang="en-US" sz="22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par>
                                <p:cTn id="8" presetID="3" presetClass="entr" presetSubtype="1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par>
                                <p:cTn id="11" presetID="3" presetClass="entr" presetSubtype="10" fill="hold" nodeType="withEffect">
                                  <p:stCondLst>
                                    <p:cond delay="0"/>
                                  </p:stCondLst>
                                  <p:childTnLst>
                                    <p:set>
                                      <p:cBhvr>
                                        <p:cTn id="12" dur="1" fill="hold">
                                          <p:stCondLst>
                                            <p:cond delay="0"/>
                                          </p:stCondLst>
                                        </p:cTn>
                                        <p:tgtEl>
                                          <p:spTgt spid="22536"/>
                                        </p:tgtEl>
                                        <p:attrNameLst>
                                          <p:attrName>style.visibility</p:attrName>
                                        </p:attrNameLst>
                                      </p:cBhvr>
                                      <p:to>
                                        <p:strVal val="visible"/>
                                      </p:to>
                                    </p:set>
                                    <p:animEffect transition="in" filter="blinds(horizontal)">
                                      <p:cBhvr>
                                        <p:cTn id="13" dur="500"/>
                                        <p:tgtEl>
                                          <p:spTgt spid="2253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linds(horizontal)">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Box 15"/>
          <p:cNvSpPr txBox="1">
            <a:spLocks noChangeArrowheads="1"/>
          </p:cNvSpPr>
          <p:nvPr/>
        </p:nvSpPr>
        <p:spPr bwMode="auto">
          <a:xfrm>
            <a:off x="1524000" y="0"/>
            <a:ext cx="7620000" cy="2677656"/>
          </a:xfrm>
          <a:prstGeom prst="rect">
            <a:avLst/>
          </a:prstGeom>
          <a:noFill/>
          <a:ln w="9525">
            <a:noFill/>
            <a:miter lim="800000"/>
            <a:headEnd/>
            <a:tailEnd/>
          </a:ln>
        </p:spPr>
        <p:txBody>
          <a:bodyPr wrap="square">
            <a:spAutoFit/>
          </a:bodyPr>
          <a:lstStyle/>
          <a:p>
            <a:pPr algn="just" eaLnBrk="1" hangingPunct="1"/>
            <a:r>
              <a:rPr lang="en-US" sz="2400" b="1" dirty="0" smtClean="0">
                <a:solidFill>
                  <a:schemeClr val="bg1"/>
                </a:solidFill>
              </a:rPr>
              <a:t>Jerry </a:t>
            </a:r>
            <a:r>
              <a:rPr lang="en-US" sz="2400" b="1" dirty="0">
                <a:solidFill>
                  <a:schemeClr val="bg1"/>
                </a:solidFill>
              </a:rPr>
              <a:t>Bridges: “Christians need to hear the gospel all of their lives because it is the gospel that continues to remind us that our day-to-day acceptance with the Father is not based on what we do for God but upon what Christ did for us in his sinless life and sin-bearing death. </a:t>
            </a:r>
            <a:endParaRPr lang="en-US" sz="2400" b="1" dirty="0" smtClean="0">
              <a:solidFill>
                <a:schemeClr val="bg1"/>
              </a:solidFill>
            </a:endParaRPr>
          </a:p>
          <a:p>
            <a:pPr algn="just" eaLnBrk="1" hangingPunct="1"/>
            <a:endParaRPr lang="en-US" sz="2400" b="1" dirty="0">
              <a:solidFill>
                <a:schemeClr val="bg1"/>
              </a:solidFill>
            </a:endParaRPr>
          </a:p>
        </p:txBody>
      </p:sp>
      <p:pic>
        <p:nvPicPr>
          <p:cNvPr id="33794" name="Picture 2" descr="http://www.quotationof.com/images/jerry-bridges-5.jpg"/>
          <p:cNvPicPr>
            <a:picLocks noChangeAspect="1" noChangeArrowheads="1"/>
          </p:cNvPicPr>
          <p:nvPr/>
        </p:nvPicPr>
        <p:blipFill>
          <a:blip r:embed="rId3" cstate="print"/>
          <a:srcRect/>
          <a:stretch>
            <a:fillRect/>
          </a:stretch>
        </p:blipFill>
        <p:spPr bwMode="auto">
          <a:xfrm>
            <a:off x="2" y="1"/>
            <a:ext cx="1493994" cy="2266949"/>
          </a:xfrm>
          <a:prstGeom prst="rect">
            <a:avLst/>
          </a:prstGeom>
          <a:noFill/>
        </p:spPr>
      </p:pic>
      <p:sp>
        <p:nvSpPr>
          <p:cNvPr id="4" name="TextBox 15"/>
          <p:cNvSpPr txBox="1">
            <a:spLocks noChangeArrowheads="1"/>
          </p:cNvSpPr>
          <p:nvPr/>
        </p:nvSpPr>
        <p:spPr bwMode="auto">
          <a:xfrm>
            <a:off x="0" y="2419350"/>
            <a:ext cx="9144000" cy="3785652"/>
          </a:xfrm>
          <a:prstGeom prst="rect">
            <a:avLst/>
          </a:prstGeom>
          <a:noFill/>
          <a:ln w="9525">
            <a:noFill/>
            <a:miter lim="800000"/>
            <a:headEnd/>
            <a:tailEnd/>
          </a:ln>
        </p:spPr>
        <p:txBody>
          <a:bodyPr wrap="square">
            <a:spAutoFit/>
          </a:bodyPr>
          <a:lstStyle/>
          <a:p>
            <a:pPr algn="just" eaLnBrk="1" hangingPunct="1"/>
            <a:r>
              <a:rPr lang="en-US" sz="2400" b="1" dirty="0" smtClean="0">
                <a:solidFill>
                  <a:schemeClr val="bg1"/>
                </a:solidFill>
              </a:rPr>
              <a:t>"…we stand before God today as righteous as we ever will be…because he has clothed us with the righteousness of his Son. Therefore, I don't have to perform to be accepted by God. Now I am free to obey him and serve him because I am already accepted in Christ…My driving motivation now is not guilt but gratitude."	</a:t>
            </a:r>
          </a:p>
          <a:p>
            <a:pPr algn="just" eaLnBrk="1" hangingPunct="1"/>
            <a:endParaRPr lang="en-US" sz="2400" b="1" dirty="0" smtClean="0">
              <a:solidFill>
                <a:schemeClr val="bg1"/>
              </a:solidFill>
            </a:endParaRPr>
          </a:p>
          <a:p>
            <a:pPr algn="just" eaLnBrk="1" hangingPunct="1"/>
            <a:r>
              <a:rPr lang="en-US" sz="2400" b="1" dirty="0" smtClean="0">
                <a:solidFill>
                  <a:schemeClr val="bg1"/>
                </a:solidFill>
              </a:rPr>
              <a:t> </a:t>
            </a:r>
          </a:p>
          <a:p>
            <a:pPr algn="just" eaLnBrk="1" hangingPunct="1"/>
            <a:r>
              <a:rPr lang="en-US" sz="2400" b="1" dirty="0" smtClean="0">
                <a:solidFill>
                  <a:schemeClr val="bg1"/>
                </a:solidFill>
              </a:rPr>
              <a:t> </a:t>
            </a:r>
          </a:p>
          <a:p>
            <a:pPr algn="just" eaLnBrk="1" hangingPunct="1"/>
            <a:endParaRPr lang="en-US" sz="2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TextBox 15"/>
          <p:cNvSpPr txBox="1">
            <a:spLocks noChangeArrowheads="1"/>
          </p:cNvSpPr>
          <p:nvPr/>
        </p:nvSpPr>
        <p:spPr bwMode="auto">
          <a:xfrm>
            <a:off x="533400" y="0"/>
            <a:ext cx="8305800" cy="492443"/>
          </a:xfrm>
          <a:prstGeom prst="rect">
            <a:avLst/>
          </a:prstGeom>
          <a:noFill/>
          <a:ln w="9525">
            <a:noFill/>
            <a:miter lim="800000"/>
            <a:headEnd/>
            <a:tailEnd/>
          </a:ln>
        </p:spPr>
        <p:txBody>
          <a:bodyPr>
            <a:spAutoFit/>
          </a:bodyPr>
          <a:lstStyle/>
          <a:p>
            <a:pPr algn="ctr" eaLnBrk="1" hangingPunct="1"/>
            <a:r>
              <a:rPr lang="en-US" sz="2600" b="1" dirty="0">
                <a:solidFill>
                  <a:schemeClr val="bg1"/>
                </a:solidFill>
              </a:rPr>
              <a:t>The </a:t>
            </a:r>
            <a:r>
              <a:rPr lang="en-US" sz="2600" b="1" dirty="0" smtClean="0">
                <a:solidFill>
                  <a:schemeClr val="bg1"/>
                </a:solidFill>
              </a:rPr>
              <a:t>Result of Activism/Legalism:</a:t>
            </a:r>
            <a:endParaRPr lang="en-US" sz="2600" b="1" i="1" u="sng" dirty="0">
              <a:solidFill>
                <a:schemeClr val="bg1"/>
              </a:solidFill>
            </a:endParaRPr>
          </a:p>
        </p:txBody>
      </p:sp>
      <p:pic>
        <p:nvPicPr>
          <p:cNvPr id="110597" name="Picture 5" descr="thumbnail"/>
          <p:cNvPicPr>
            <a:picLocks noChangeAspect="1" noChangeArrowheads="1"/>
          </p:cNvPicPr>
          <p:nvPr/>
        </p:nvPicPr>
        <p:blipFill>
          <a:blip r:embed="rId3" cstate="print"/>
          <a:srcRect/>
          <a:stretch>
            <a:fillRect/>
          </a:stretch>
        </p:blipFill>
        <p:spPr bwMode="auto">
          <a:xfrm>
            <a:off x="0" y="819150"/>
            <a:ext cx="3619500" cy="2443163"/>
          </a:xfrm>
          <a:prstGeom prst="rect">
            <a:avLst/>
          </a:prstGeom>
          <a:noFill/>
        </p:spPr>
      </p:pic>
      <p:pic>
        <p:nvPicPr>
          <p:cNvPr id="110599" name="Picture 7" descr="thumbnail"/>
          <p:cNvPicPr>
            <a:picLocks noChangeAspect="1" noChangeArrowheads="1"/>
          </p:cNvPicPr>
          <p:nvPr/>
        </p:nvPicPr>
        <p:blipFill>
          <a:blip r:embed="rId4" cstate="print"/>
          <a:srcRect/>
          <a:stretch>
            <a:fillRect/>
          </a:stretch>
        </p:blipFill>
        <p:spPr bwMode="auto">
          <a:xfrm>
            <a:off x="6019800" y="1809750"/>
            <a:ext cx="2668588" cy="2536031"/>
          </a:xfrm>
          <a:prstGeom prst="rect">
            <a:avLst/>
          </a:prstGeom>
          <a:noFill/>
        </p:spPr>
      </p:pic>
      <p:sp>
        <p:nvSpPr>
          <p:cNvPr id="110600" name="Text Box 8"/>
          <p:cNvSpPr txBox="1">
            <a:spLocks noChangeArrowheads="1"/>
          </p:cNvSpPr>
          <p:nvPr/>
        </p:nvSpPr>
        <p:spPr bwMode="auto">
          <a:xfrm>
            <a:off x="5486400" y="1276350"/>
            <a:ext cx="4572000" cy="461665"/>
          </a:xfrm>
          <a:prstGeom prst="rect">
            <a:avLst/>
          </a:prstGeom>
          <a:noFill/>
          <a:ln w="9525">
            <a:noFill/>
            <a:miter lim="800000"/>
            <a:headEnd/>
            <a:tailEnd/>
          </a:ln>
          <a:effectLst/>
        </p:spPr>
        <p:txBody>
          <a:bodyPr>
            <a:spAutoFit/>
          </a:bodyPr>
          <a:lstStyle/>
          <a:p>
            <a:pPr>
              <a:spcBef>
                <a:spcPct val="50000"/>
              </a:spcBef>
            </a:pPr>
            <a:r>
              <a:rPr lang="en-US" sz="2400" b="1" dirty="0">
                <a:solidFill>
                  <a:schemeClr val="bg1"/>
                </a:solidFill>
              </a:rPr>
              <a:t>Guilt ridden, </a:t>
            </a:r>
            <a:r>
              <a:rPr lang="en-US" sz="2400" b="1" dirty="0" smtClean="0">
                <a:solidFill>
                  <a:schemeClr val="bg1"/>
                </a:solidFill>
              </a:rPr>
              <a:t>bewildered</a:t>
            </a:r>
            <a:endParaRPr lang="en-US" sz="2400" b="1" dirty="0">
              <a:solidFill>
                <a:schemeClr val="bg1"/>
              </a:solidFill>
            </a:endParaRPr>
          </a:p>
        </p:txBody>
      </p:sp>
      <p:sp>
        <p:nvSpPr>
          <p:cNvPr id="110602" name="Text Box 10"/>
          <p:cNvSpPr txBox="1">
            <a:spLocks noChangeArrowheads="1"/>
          </p:cNvSpPr>
          <p:nvPr/>
        </p:nvSpPr>
        <p:spPr bwMode="auto">
          <a:xfrm>
            <a:off x="0" y="3314701"/>
            <a:ext cx="3962400" cy="1200329"/>
          </a:xfrm>
          <a:prstGeom prst="rect">
            <a:avLst/>
          </a:prstGeom>
          <a:noFill/>
          <a:ln w="9525">
            <a:noFill/>
            <a:miter lim="800000"/>
            <a:headEnd/>
            <a:tailEnd/>
          </a:ln>
          <a:effectLst/>
        </p:spPr>
        <p:txBody>
          <a:bodyPr>
            <a:spAutoFit/>
          </a:bodyPr>
          <a:lstStyle/>
          <a:p>
            <a:pPr algn="just">
              <a:spcBef>
                <a:spcPct val="50000"/>
              </a:spcBef>
            </a:pPr>
            <a:r>
              <a:rPr lang="en-US" sz="2400" b="1" dirty="0">
                <a:solidFill>
                  <a:schemeClr val="bg1"/>
                </a:solidFill>
              </a:rPr>
              <a:t>“Lord, I thank you that I’m not like that sinner over there!”</a:t>
            </a:r>
            <a:r>
              <a:rPr lang="en-US" sz="2400" dirty="0">
                <a:solidFill>
                  <a:schemeClr val="bg1"/>
                </a:solidFill>
              </a:rPr>
              <a:t>  </a:t>
            </a:r>
          </a:p>
        </p:txBody>
      </p:sp>
      <p:sp>
        <p:nvSpPr>
          <p:cNvPr id="110604" name="Text Box 12"/>
          <p:cNvSpPr txBox="1">
            <a:spLocks noChangeArrowheads="1"/>
          </p:cNvSpPr>
          <p:nvPr/>
        </p:nvSpPr>
        <p:spPr bwMode="auto">
          <a:xfrm>
            <a:off x="5715000" y="4324350"/>
            <a:ext cx="3581400" cy="830997"/>
          </a:xfrm>
          <a:prstGeom prst="rect">
            <a:avLst/>
          </a:prstGeom>
          <a:noFill/>
          <a:ln w="9525">
            <a:noFill/>
            <a:miter lim="800000"/>
            <a:headEnd/>
            <a:tailEnd/>
          </a:ln>
          <a:effectLst/>
        </p:spPr>
        <p:txBody>
          <a:bodyPr wrap="square">
            <a:spAutoFit/>
          </a:bodyPr>
          <a:lstStyle/>
          <a:p>
            <a:pPr>
              <a:spcBef>
                <a:spcPct val="50000"/>
              </a:spcBef>
            </a:pPr>
            <a:r>
              <a:rPr lang="en-US" sz="2400" b="1" dirty="0">
                <a:solidFill>
                  <a:schemeClr val="bg1"/>
                </a:solidFill>
              </a:rPr>
              <a:t>“I’m so </a:t>
            </a:r>
            <a:r>
              <a:rPr lang="en-US" sz="2400" b="1" dirty="0" smtClean="0">
                <a:solidFill>
                  <a:schemeClr val="bg1"/>
                </a:solidFill>
              </a:rPr>
              <a:t>unworthy!"             "God </a:t>
            </a:r>
            <a:r>
              <a:rPr lang="en-US" sz="2400" b="1" dirty="0">
                <a:solidFill>
                  <a:schemeClr val="bg1"/>
                </a:solidFill>
              </a:rPr>
              <a:t>doesn’t love 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0597"/>
                                        </p:tgtEl>
                                        <p:attrNameLst>
                                          <p:attrName>style.visibility</p:attrName>
                                        </p:attrNameLst>
                                      </p:cBhvr>
                                      <p:to>
                                        <p:strVal val="visible"/>
                                      </p:to>
                                    </p:set>
                                    <p:animEffect transition="in" filter="blinds(horizontal)">
                                      <p:cBhvr>
                                        <p:cTn id="7" dur="500"/>
                                        <p:tgtEl>
                                          <p:spTgt spid="11059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0602"/>
                                        </p:tgtEl>
                                        <p:attrNameLst>
                                          <p:attrName>style.visibility</p:attrName>
                                        </p:attrNameLst>
                                      </p:cBhvr>
                                      <p:to>
                                        <p:strVal val="visible"/>
                                      </p:to>
                                    </p:set>
                                    <p:animEffect transition="in" filter="blinds(horizontal)">
                                      <p:cBhvr>
                                        <p:cTn id="10" dur="500"/>
                                        <p:tgtEl>
                                          <p:spTgt spid="11060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10599"/>
                                        </p:tgtEl>
                                        <p:attrNameLst>
                                          <p:attrName>style.visibility</p:attrName>
                                        </p:attrNameLst>
                                      </p:cBhvr>
                                      <p:to>
                                        <p:strVal val="visible"/>
                                      </p:to>
                                    </p:set>
                                    <p:animEffect transition="in" filter="blinds(horizontal)">
                                      <p:cBhvr>
                                        <p:cTn id="15" dur="500"/>
                                        <p:tgtEl>
                                          <p:spTgt spid="11059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10600"/>
                                        </p:tgtEl>
                                        <p:attrNameLst>
                                          <p:attrName>style.visibility</p:attrName>
                                        </p:attrNameLst>
                                      </p:cBhvr>
                                      <p:to>
                                        <p:strVal val="visible"/>
                                      </p:to>
                                    </p:set>
                                    <p:animEffect transition="in" filter="blinds(horizontal)">
                                      <p:cBhvr>
                                        <p:cTn id="18" dur="500"/>
                                        <p:tgtEl>
                                          <p:spTgt spid="110600"/>
                                        </p:tgtEl>
                                      </p:cBhvr>
                                    </p:animEffect>
                                  </p:childTnLst>
                                </p:cTn>
                              </p:par>
                              <p:par>
                                <p:cTn id="19" presetID="3" presetClass="entr" presetSubtype="10" fill="hold" nodeType="withEffect">
                                  <p:stCondLst>
                                    <p:cond delay="0"/>
                                  </p:stCondLst>
                                  <p:childTnLst>
                                    <p:set>
                                      <p:cBhvr>
                                        <p:cTn id="20" dur="1" fill="hold">
                                          <p:stCondLst>
                                            <p:cond delay="0"/>
                                          </p:stCondLst>
                                        </p:cTn>
                                        <p:tgtEl>
                                          <p:spTgt spid="110604">
                                            <p:txEl>
                                              <p:pRg st="0" end="0"/>
                                            </p:txEl>
                                          </p:spTgt>
                                        </p:tgtEl>
                                        <p:attrNameLst>
                                          <p:attrName>style.visibility</p:attrName>
                                        </p:attrNameLst>
                                      </p:cBhvr>
                                      <p:to>
                                        <p:strVal val="visible"/>
                                      </p:to>
                                    </p:set>
                                    <p:animEffect transition="in" filter="blinds(horizontal)">
                                      <p:cBhvr>
                                        <p:cTn id="21" dur="500"/>
                                        <p:tgtEl>
                                          <p:spTgt spid="11060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00" grpId="0"/>
      <p:bldP spid="11060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Box 15"/>
          <p:cNvSpPr txBox="1">
            <a:spLocks noChangeArrowheads="1"/>
          </p:cNvSpPr>
          <p:nvPr/>
        </p:nvSpPr>
        <p:spPr bwMode="auto">
          <a:xfrm>
            <a:off x="381000" y="270273"/>
            <a:ext cx="8305800" cy="954107"/>
          </a:xfrm>
          <a:prstGeom prst="rect">
            <a:avLst/>
          </a:prstGeom>
          <a:noFill/>
          <a:ln w="9525">
            <a:noFill/>
            <a:miter lim="800000"/>
            <a:headEnd/>
            <a:tailEnd/>
          </a:ln>
        </p:spPr>
        <p:txBody>
          <a:bodyPr>
            <a:spAutoFit/>
          </a:bodyPr>
          <a:lstStyle/>
          <a:p>
            <a:pPr algn="just" eaLnBrk="1" hangingPunct="1"/>
            <a:endParaRPr lang="en-US" sz="2800" b="1">
              <a:solidFill>
                <a:schemeClr val="tx2"/>
              </a:solidFill>
            </a:endParaRPr>
          </a:p>
          <a:p>
            <a:pPr algn="just" eaLnBrk="1" hangingPunct="1"/>
            <a:endParaRPr lang="en-US" sz="2800" b="1">
              <a:solidFill>
                <a:schemeClr val="tx2"/>
              </a:solidFill>
            </a:endParaRPr>
          </a:p>
        </p:txBody>
      </p:sp>
      <p:pic>
        <p:nvPicPr>
          <p:cNvPr id="104452" name="Picture 4" descr="thumbnail"/>
          <p:cNvPicPr>
            <a:picLocks noChangeAspect="1" noChangeArrowheads="1"/>
          </p:cNvPicPr>
          <p:nvPr/>
        </p:nvPicPr>
        <p:blipFill>
          <a:blip r:embed="rId3" cstate="print"/>
          <a:srcRect/>
          <a:stretch>
            <a:fillRect/>
          </a:stretch>
        </p:blipFill>
        <p:spPr bwMode="auto">
          <a:xfrm>
            <a:off x="5867400" y="3464338"/>
            <a:ext cx="2324100" cy="1679162"/>
          </a:xfrm>
          <a:prstGeom prst="rect">
            <a:avLst/>
          </a:prstGeom>
          <a:noFill/>
        </p:spPr>
      </p:pic>
      <p:sp>
        <p:nvSpPr>
          <p:cNvPr id="104455" name="Text Box 7"/>
          <p:cNvSpPr txBox="1">
            <a:spLocks noChangeArrowheads="1"/>
          </p:cNvSpPr>
          <p:nvPr/>
        </p:nvSpPr>
        <p:spPr bwMode="auto">
          <a:xfrm>
            <a:off x="0" y="438150"/>
            <a:ext cx="6248400" cy="1446550"/>
          </a:xfrm>
          <a:prstGeom prst="rect">
            <a:avLst/>
          </a:prstGeom>
          <a:noFill/>
          <a:ln w="9525">
            <a:noFill/>
            <a:miter lim="800000"/>
            <a:headEnd/>
            <a:tailEnd/>
          </a:ln>
          <a:effectLst/>
        </p:spPr>
        <p:txBody>
          <a:bodyPr>
            <a:spAutoFit/>
          </a:bodyPr>
          <a:lstStyle/>
          <a:p>
            <a:pPr algn="just">
              <a:spcBef>
                <a:spcPct val="50000"/>
              </a:spcBef>
            </a:pPr>
            <a:r>
              <a:rPr lang="en-US" sz="2200" b="1" dirty="0">
                <a:solidFill>
                  <a:schemeClr val="bg1"/>
                </a:solidFill>
              </a:rPr>
              <a:t>Hey!  I’m worse than I thought I was, but more loved in Christ that I ever dared imagine, and so are you my little furry friend</a:t>
            </a:r>
            <a:r>
              <a:rPr lang="en-US" sz="2200" b="1" dirty="0" smtClean="0">
                <a:solidFill>
                  <a:schemeClr val="bg1"/>
                </a:solidFill>
              </a:rPr>
              <a:t>! Now I can love and serve Him without fear!</a:t>
            </a:r>
            <a:endParaRPr lang="en-US" sz="2200" b="1" dirty="0">
              <a:solidFill>
                <a:schemeClr val="bg1"/>
              </a:solidFill>
            </a:endParaRPr>
          </a:p>
        </p:txBody>
      </p:sp>
      <p:sp>
        <p:nvSpPr>
          <p:cNvPr id="104456" name="Text Box 8"/>
          <p:cNvSpPr txBox="1">
            <a:spLocks noChangeArrowheads="1"/>
          </p:cNvSpPr>
          <p:nvPr/>
        </p:nvSpPr>
        <p:spPr bwMode="auto">
          <a:xfrm>
            <a:off x="3886200" y="2038350"/>
            <a:ext cx="5257800" cy="1785104"/>
          </a:xfrm>
          <a:prstGeom prst="rect">
            <a:avLst/>
          </a:prstGeom>
          <a:noFill/>
          <a:ln w="9525">
            <a:noFill/>
            <a:miter lim="800000"/>
            <a:headEnd/>
            <a:tailEnd/>
          </a:ln>
          <a:effectLst/>
        </p:spPr>
        <p:txBody>
          <a:bodyPr>
            <a:spAutoFit/>
          </a:bodyPr>
          <a:lstStyle/>
          <a:p>
            <a:pPr>
              <a:spcBef>
                <a:spcPct val="50000"/>
              </a:spcBef>
            </a:pPr>
            <a:r>
              <a:rPr lang="en-US" sz="2200" b="1" dirty="0">
                <a:solidFill>
                  <a:schemeClr val="bg1"/>
                </a:solidFill>
              </a:rPr>
              <a:t>For real?!  You mean </a:t>
            </a:r>
            <a:r>
              <a:rPr lang="en-US" sz="2200" b="1" dirty="0" smtClean="0">
                <a:solidFill>
                  <a:schemeClr val="bg1"/>
                </a:solidFill>
              </a:rPr>
              <a:t>my struggles are normal</a:t>
            </a:r>
            <a:r>
              <a:rPr lang="en-US" sz="2200" b="1" dirty="0">
                <a:solidFill>
                  <a:schemeClr val="bg1"/>
                </a:solidFill>
              </a:rPr>
              <a:t>!  I love Jesus, and I love you! Hey, do you have any </a:t>
            </a:r>
            <a:r>
              <a:rPr lang="en-US" sz="2200" b="1" dirty="0" smtClean="0">
                <a:solidFill>
                  <a:schemeClr val="bg1"/>
                </a:solidFill>
              </a:rPr>
              <a:t>bananas we give to others (and maybe keep 2 for us!</a:t>
            </a:r>
            <a:endParaRPr lang="en-US" sz="2200" b="1" dirty="0">
              <a:solidFill>
                <a:schemeClr val="bg1"/>
              </a:solidFill>
            </a:endParaRPr>
          </a:p>
        </p:txBody>
      </p:sp>
      <p:pic>
        <p:nvPicPr>
          <p:cNvPr id="31746" name="Picture 2" descr="Image result for monkey lifting hand"/>
          <p:cNvPicPr>
            <a:picLocks noChangeAspect="1" noChangeArrowheads="1"/>
          </p:cNvPicPr>
          <p:nvPr/>
        </p:nvPicPr>
        <p:blipFill>
          <a:blip r:embed="rId4" cstate="print"/>
          <a:srcRect/>
          <a:stretch>
            <a:fillRect/>
          </a:stretch>
        </p:blipFill>
        <p:spPr bwMode="auto">
          <a:xfrm>
            <a:off x="0" y="1809750"/>
            <a:ext cx="1828800" cy="2495551"/>
          </a:xfrm>
          <a:prstGeom prst="rect">
            <a:avLst/>
          </a:prstGeom>
          <a:noFill/>
        </p:spPr>
      </p:pic>
      <p:sp>
        <p:nvSpPr>
          <p:cNvPr id="7" name="Text Box 7"/>
          <p:cNvSpPr txBox="1">
            <a:spLocks noChangeArrowheads="1"/>
          </p:cNvSpPr>
          <p:nvPr/>
        </p:nvSpPr>
        <p:spPr bwMode="auto">
          <a:xfrm>
            <a:off x="1752600" y="0"/>
            <a:ext cx="6248400" cy="430887"/>
          </a:xfrm>
          <a:prstGeom prst="rect">
            <a:avLst/>
          </a:prstGeom>
          <a:noFill/>
          <a:ln w="9525">
            <a:noFill/>
            <a:miter lim="800000"/>
            <a:headEnd/>
            <a:tailEnd/>
          </a:ln>
          <a:effectLst/>
        </p:spPr>
        <p:txBody>
          <a:bodyPr>
            <a:spAutoFit/>
          </a:bodyPr>
          <a:lstStyle/>
          <a:p>
            <a:pPr algn="ctr">
              <a:spcBef>
                <a:spcPct val="50000"/>
              </a:spcBef>
            </a:pPr>
            <a:r>
              <a:rPr lang="en-US" sz="2200" b="1" dirty="0" smtClean="0">
                <a:solidFill>
                  <a:schemeClr val="bg1"/>
                </a:solidFill>
              </a:rPr>
              <a:t>Gospel Driven Sanctification</a:t>
            </a:r>
            <a:endParaRPr lang="en-US" sz="22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4452"/>
                                        </p:tgtEl>
                                        <p:attrNameLst>
                                          <p:attrName>style.visibility</p:attrName>
                                        </p:attrNameLst>
                                      </p:cBhvr>
                                      <p:to>
                                        <p:strVal val="visible"/>
                                      </p:to>
                                    </p:set>
                                    <p:animEffect transition="in" filter="blinds(horizontal)">
                                      <p:cBhvr>
                                        <p:cTn id="7" dur="500"/>
                                        <p:tgtEl>
                                          <p:spTgt spid="10445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4456"/>
                                        </p:tgtEl>
                                        <p:attrNameLst>
                                          <p:attrName>style.visibility</p:attrName>
                                        </p:attrNameLst>
                                      </p:cBhvr>
                                      <p:to>
                                        <p:strVal val="visible"/>
                                      </p:to>
                                    </p:set>
                                    <p:animEffect transition="in" filter="blinds(horizontal)">
                                      <p:cBhvr>
                                        <p:cTn id="10" dur="500"/>
                                        <p:tgtEl>
                                          <p:spTgt spid="104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5"/>
          <p:cNvSpPr txBox="1">
            <a:spLocks noChangeArrowheads="1"/>
          </p:cNvSpPr>
          <p:nvPr/>
        </p:nvSpPr>
        <p:spPr bwMode="auto">
          <a:xfrm>
            <a:off x="0" y="0"/>
            <a:ext cx="9144000" cy="5124480"/>
          </a:xfrm>
          <a:prstGeom prst="rect">
            <a:avLst/>
          </a:prstGeom>
          <a:noFill/>
          <a:ln w="9525">
            <a:noFill/>
            <a:miter lim="800000"/>
            <a:headEnd/>
            <a:tailEnd/>
          </a:ln>
        </p:spPr>
        <p:txBody>
          <a:bodyPr wrap="square">
            <a:spAutoFit/>
          </a:bodyPr>
          <a:lstStyle/>
          <a:p>
            <a:pPr algn="ctr">
              <a:spcBef>
                <a:spcPct val="50000"/>
              </a:spcBef>
            </a:pPr>
            <a:r>
              <a:rPr lang="en-US" sz="2200" b="1" dirty="0" smtClean="0">
                <a:solidFill>
                  <a:schemeClr val="bg1"/>
                </a:solidFill>
              </a:rPr>
              <a:t>How do we do it? </a:t>
            </a:r>
          </a:p>
          <a:p>
            <a:pPr>
              <a:spcBef>
                <a:spcPct val="50000"/>
              </a:spcBef>
            </a:pPr>
            <a:r>
              <a:rPr lang="en-US" sz="2200" b="1" dirty="0" smtClean="0">
                <a:solidFill>
                  <a:schemeClr val="bg1"/>
                </a:solidFill>
              </a:rPr>
              <a:t>I. Prayer</a:t>
            </a:r>
          </a:p>
          <a:p>
            <a:pPr>
              <a:spcBef>
                <a:spcPct val="50000"/>
              </a:spcBef>
            </a:pPr>
            <a:r>
              <a:rPr lang="en-US" sz="2200" b="1" dirty="0" smtClean="0">
                <a:solidFill>
                  <a:schemeClr val="bg1"/>
                </a:solidFill>
              </a:rPr>
              <a:t>II. Word </a:t>
            </a:r>
          </a:p>
          <a:p>
            <a:pPr>
              <a:spcBef>
                <a:spcPts val="600"/>
              </a:spcBef>
            </a:pPr>
            <a:r>
              <a:rPr lang="en-US" sz="2200" b="1" dirty="0" smtClean="0">
                <a:solidFill>
                  <a:schemeClr val="bg1"/>
                </a:solidFill>
              </a:rPr>
              <a:t>	A. Personal/corporate reading (Ps 1; Col 3:16)</a:t>
            </a:r>
          </a:p>
          <a:p>
            <a:pPr>
              <a:spcBef>
                <a:spcPts val="600"/>
              </a:spcBef>
            </a:pPr>
            <a:r>
              <a:rPr lang="en-US" sz="2200" b="1" dirty="0" smtClean="0">
                <a:solidFill>
                  <a:schemeClr val="bg1"/>
                </a:solidFill>
              </a:rPr>
              <a:t>	B.  Three-fold use of law </a:t>
            </a:r>
          </a:p>
          <a:p>
            <a:pPr>
              <a:spcBef>
                <a:spcPts val="600"/>
              </a:spcBef>
            </a:pPr>
            <a:r>
              <a:rPr lang="en-US" sz="2200" b="1" dirty="0" smtClean="0">
                <a:solidFill>
                  <a:schemeClr val="bg1"/>
                </a:solidFill>
              </a:rPr>
              <a:t>		1. 1st function: show God's holiness/our own sinfulness, to drive us to repent/faith in Christ.</a:t>
            </a:r>
          </a:p>
          <a:p>
            <a:pPr>
              <a:spcBef>
                <a:spcPts val="600"/>
              </a:spcBef>
            </a:pPr>
            <a:r>
              <a:rPr lang="en-US" sz="2200" b="1" dirty="0" smtClean="0">
                <a:solidFill>
                  <a:schemeClr val="bg1"/>
                </a:solidFill>
              </a:rPr>
              <a:t>		2. 2d function: restrain evil in world.</a:t>
            </a:r>
          </a:p>
          <a:p>
            <a:pPr>
              <a:spcBef>
                <a:spcPts val="600"/>
              </a:spcBef>
            </a:pPr>
            <a:r>
              <a:rPr lang="en-US" sz="2200" b="1" dirty="0" smtClean="0">
                <a:solidFill>
                  <a:schemeClr val="bg1"/>
                </a:solidFill>
              </a:rPr>
              <a:t>		3. 3d function:  Rule of life that tells us what pleases God and how to live in His kingdom.</a:t>
            </a:r>
          </a:p>
          <a:p>
            <a:pPr>
              <a:spcBef>
                <a:spcPts val="600"/>
              </a:spcBef>
            </a:pPr>
            <a:r>
              <a:rPr lang="en-US" sz="2200" b="1" dirty="0" smtClean="0">
                <a:solidFill>
                  <a:schemeClr val="bg1"/>
                </a:solidFill>
              </a:rPr>
              <a:t>III. Church/Fellowship: talent, time, treasure.</a:t>
            </a:r>
          </a:p>
          <a:p>
            <a:pPr>
              <a:spcBef>
                <a:spcPct val="50000"/>
              </a:spcBef>
            </a:pPr>
            <a:r>
              <a:rPr lang="en-US" sz="2200" b="1" dirty="0" smtClean="0">
                <a:solidFill>
                  <a:schemeClr val="bg1"/>
                </a:solidFill>
              </a:rPr>
              <a:t>IV. Sacrament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218">
                                            <p:txEl>
                                              <p:pRg st="2" end="2"/>
                                            </p:txEl>
                                          </p:spTgt>
                                        </p:tgtEl>
                                        <p:attrNameLst>
                                          <p:attrName>style.visibility</p:attrName>
                                        </p:attrNameLst>
                                      </p:cBhvr>
                                      <p:to>
                                        <p:strVal val="visible"/>
                                      </p:to>
                                    </p:set>
                                    <p:animEffect transition="in" filter="blinds(horizontal)">
                                      <p:cBhvr>
                                        <p:cTn id="7" dur="500"/>
                                        <p:tgtEl>
                                          <p:spTgt spid="9218">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9218">
                                            <p:txEl>
                                              <p:pRg st="3" end="3"/>
                                            </p:txEl>
                                          </p:spTgt>
                                        </p:tgtEl>
                                        <p:attrNameLst>
                                          <p:attrName>style.visibility</p:attrName>
                                        </p:attrNameLst>
                                      </p:cBhvr>
                                      <p:to>
                                        <p:strVal val="visible"/>
                                      </p:to>
                                    </p:set>
                                    <p:animEffect transition="in" filter="blinds(horizontal)">
                                      <p:cBhvr>
                                        <p:cTn id="10" dur="500"/>
                                        <p:tgtEl>
                                          <p:spTgt spid="9218">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9218">
                                            <p:txEl>
                                              <p:pRg st="4" end="4"/>
                                            </p:txEl>
                                          </p:spTgt>
                                        </p:tgtEl>
                                        <p:attrNameLst>
                                          <p:attrName>style.visibility</p:attrName>
                                        </p:attrNameLst>
                                      </p:cBhvr>
                                      <p:to>
                                        <p:strVal val="visible"/>
                                      </p:to>
                                    </p:set>
                                    <p:animEffect transition="in" filter="blinds(horizontal)">
                                      <p:cBhvr>
                                        <p:cTn id="13" dur="500"/>
                                        <p:tgtEl>
                                          <p:spTgt spid="9218">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9218">
                                            <p:txEl>
                                              <p:pRg st="5" end="5"/>
                                            </p:txEl>
                                          </p:spTgt>
                                        </p:tgtEl>
                                        <p:attrNameLst>
                                          <p:attrName>style.visibility</p:attrName>
                                        </p:attrNameLst>
                                      </p:cBhvr>
                                      <p:to>
                                        <p:strVal val="visible"/>
                                      </p:to>
                                    </p:set>
                                    <p:animEffect transition="in" filter="blinds(horizontal)">
                                      <p:cBhvr>
                                        <p:cTn id="18" dur="500"/>
                                        <p:tgtEl>
                                          <p:spTgt spid="9218">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9218">
                                            <p:txEl>
                                              <p:pRg st="6" end="6"/>
                                            </p:txEl>
                                          </p:spTgt>
                                        </p:tgtEl>
                                        <p:attrNameLst>
                                          <p:attrName>style.visibility</p:attrName>
                                        </p:attrNameLst>
                                      </p:cBhvr>
                                      <p:to>
                                        <p:strVal val="visible"/>
                                      </p:to>
                                    </p:set>
                                    <p:animEffect transition="in" filter="blinds(horizontal)">
                                      <p:cBhvr>
                                        <p:cTn id="21" dur="500"/>
                                        <p:tgtEl>
                                          <p:spTgt spid="9218">
                                            <p:txEl>
                                              <p:pRg st="6" end="6"/>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9218">
                                            <p:txEl>
                                              <p:pRg st="7" end="7"/>
                                            </p:txEl>
                                          </p:spTgt>
                                        </p:tgtEl>
                                        <p:attrNameLst>
                                          <p:attrName>style.visibility</p:attrName>
                                        </p:attrNameLst>
                                      </p:cBhvr>
                                      <p:to>
                                        <p:strVal val="visible"/>
                                      </p:to>
                                    </p:set>
                                    <p:animEffect transition="in" filter="blinds(horizontal)">
                                      <p:cBhvr>
                                        <p:cTn id="24" dur="500"/>
                                        <p:tgtEl>
                                          <p:spTgt spid="9218">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9218">
                                            <p:txEl>
                                              <p:pRg st="8" end="8"/>
                                            </p:txEl>
                                          </p:spTgt>
                                        </p:tgtEl>
                                        <p:attrNameLst>
                                          <p:attrName>style.visibility</p:attrName>
                                        </p:attrNameLst>
                                      </p:cBhvr>
                                      <p:to>
                                        <p:strVal val="visible"/>
                                      </p:to>
                                    </p:set>
                                    <p:animEffect transition="in" filter="blinds(horizontal)">
                                      <p:cBhvr>
                                        <p:cTn id="29" dur="500"/>
                                        <p:tgtEl>
                                          <p:spTgt spid="9218">
                                            <p:txEl>
                                              <p:pRg st="8" end="8"/>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9218">
                                            <p:txEl>
                                              <p:pRg st="9" end="9"/>
                                            </p:txEl>
                                          </p:spTgt>
                                        </p:tgtEl>
                                        <p:attrNameLst>
                                          <p:attrName>style.visibility</p:attrName>
                                        </p:attrNameLst>
                                      </p:cBhvr>
                                      <p:to>
                                        <p:strVal val="visible"/>
                                      </p:to>
                                    </p:set>
                                    <p:animEffect transition="in" filter="blinds(horizontal)">
                                      <p:cBhvr>
                                        <p:cTn id="32" dur="500"/>
                                        <p:tgtEl>
                                          <p:spTgt spid="921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extBox 15"/>
          <p:cNvSpPr txBox="1">
            <a:spLocks noChangeArrowheads="1"/>
          </p:cNvSpPr>
          <p:nvPr/>
        </p:nvSpPr>
        <p:spPr bwMode="auto">
          <a:xfrm>
            <a:off x="0" y="171451"/>
            <a:ext cx="9144000" cy="1200329"/>
          </a:xfrm>
          <a:prstGeom prst="rect">
            <a:avLst/>
          </a:prstGeom>
          <a:noFill/>
          <a:ln w="9525">
            <a:noFill/>
            <a:miter lim="800000"/>
            <a:headEnd/>
            <a:tailEnd/>
          </a:ln>
        </p:spPr>
        <p:txBody>
          <a:bodyPr>
            <a:spAutoFit/>
          </a:bodyPr>
          <a:lstStyle/>
          <a:p>
            <a:pPr algn="ctr" eaLnBrk="1" hangingPunct="1"/>
            <a:endParaRPr lang="en-US" sz="4000" b="1">
              <a:solidFill>
                <a:schemeClr val="tx2"/>
              </a:solidFill>
              <a:effectLst>
                <a:outerShdw blurRad="38100" dist="38100" dir="2700000" algn="tl">
                  <a:srgbClr val="C0C0C0"/>
                </a:outerShdw>
              </a:effectLst>
              <a:latin typeface="Georgia" pitchFamily="18" charset="0"/>
            </a:endParaRPr>
          </a:p>
          <a:p>
            <a:pPr algn="ctr" eaLnBrk="1" hangingPunct="1"/>
            <a:endParaRPr lang="en-US" sz="3200" b="1">
              <a:solidFill>
                <a:schemeClr val="tx2"/>
              </a:solidFill>
              <a:latin typeface="Georgia" pitchFamily="18" charset="0"/>
            </a:endParaRPr>
          </a:p>
        </p:txBody>
      </p:sp>
      <p:sp>
        <p:nvSpPr>
          <p:cNvPr id="175107" name="Text Box 3"/>
          <p:cNvSpPr txBox="1">
            <a:spLocks noChangeArrowheads="1"/>
          </p:cNvSpPr>
          <p:nvPr/>
        </p:nvSpPr>
        <p:spPr bwMode="auto">
          <a:xfrm>
            <a:off x="0" y="0"/>
            <a:ext cx="8991600" cy="3046988"/>
          </a:xfrm>
          <a:prstGeom prst="rect">
            <a:avLst/>
          </a:prstGeom>
          <a:noFill/>
          <a:ln w="9525">
            <a:noFill/>
            <a:miter lim="800000"/>
            <a:headEnd/>
            <a:tailEnd/>
          </a:ln>
        </p:spPr>
        <p:txBody>
          <a:bodyPr wrap="square">
            <a:spAutoFit/>
          </a:bodyPr>
          <a:lstStyle/>
          <a:p>
            <a:pPr algn="just">
              <a:spcBef>
                <a:spcPct val="50000"/>
              </a:spcBef>
            </a:pPr>
            <a:r>
              <a:rPr lang="en-US" sz="2400" b="1" dirty="0">
                <a:solidFill>
                  <a:schemeClr val="bg1"/>
                </a:solidFill>
              </a:rPr>
              <a:t>God has given us spiritual disciplines to help us grow. However, we never outgrow the need for God's grace.  The same way we began the Christian life is the same way we grow in it:  by grace alone, through faith/repentance alone, in and by Christ alone.  We engage the spiritual disciplines not in our own strength, or in trusting in them to grow us, but with an attitude of faith (relying on God) and repentance (turning from our sin).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Effect transition="in" filter="blinds(horizontal)">
                                      <p:cBhvr>
                                        <p:cTn id="7" dur="500"/>
                                        <p:tgtEl>
                                          <p:spTgt spid="1751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Box 15"/>
          <p:cNvSpPr txBox="1">
            <a:spLocks noChangeArrowheads="1"/>
          </p:cNvSpPr>
          <p:nvPr/>
        </p:nvSpPr>
        <p:spPr bwMode="auto">
          <a:xfrm>
            <a:off x="0" y="2038350"/>
            <a:ext cx="9144000" cy="830997"/>
          </a:xfrm>
          <a:prstGeom prst="rect">
            <a:avLst/>
          </a:prstGeom>
          <a:noFill/>
          <a:ln w="9525">
            <a:noFill/>
            <a:miter lim="800000"/>
            <a:headEnd/>
            <a:tailEnd/>
          </a:ln>
        </p:spPr>
        <p:txBody>
          <a:bodyPr wrap="square">
            <a:spAutoFit/>
          </a:bodyPr>
          <a:lstStyle/>
          <a:p>
            <a:pPr algn="ctr" eaLnBrk="1" hangingPunct="1"/>
            <a:r>
              <a:rPr lang="en-US" sz="2400" b="1" dirty="0" smtClean="0">
                <a:solidFill>
                  <a:schemeClr val="bg1"/>
                </a:solidFill>
              </a:rPr>
              <a:t>Life Scenarios</a:t>
            </a:r>
            <a:endParaRPr lang="en-US" sz="2400" b="1" dirty="0">
              <a:solidFill>
                <a:schemeClr val="bg1"/>
              </a:solidFill>
            </a:endParaRPr>
          </a:p>
          <a:p>
            <a:pPr eaLnBrk="1" hangingPunct="1"/>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Box 15"/>
          <p:cNvSpPr txBox="1">
            <a:spLocks noChangeArrowheads="1"/>
          </p:cNvSpPr>
          <p:nvPr/>
        </p:nvSpPr>
        <p:spPr bwMode="auto">
          <a:xfrm>
            <a:off x="152400" y="0"/>
            <a:ext cx="8991600" cy="1938992"/>
          </a:xfrm>
          <a:prstGeom prst="rect">
            <a:avLst/>
          </a:prstGeom>
          <a:noFill/>
          <a:ln w="9525">
            <a:noFill/>
            <a:miter lim="800000"/>
            <a:headEnd/>
            <a:tailEnd/>
          </a:ln>
        </p:spPr>
        <p:txBody>
          <a:bodyPr wrap="square">
            <a:spAutoFit/>
          </a:bodyPr>
          <a:lstStyle/>
          <a:p>
            <a:pPr algn="ctr" eaLnBrk="1" hangingPunct="1"/>
            <a:r>
              <a:rPr lang="en-US" sz="2400" b="1" dirty="0" smtClean="0">
                <a:solidFill>
                  <a:schemeClr val="bg1"/>
                </a:solidFill>
              </a:rPr>
              <a:t>Personal Purity</a:t>
            </a:r>
            <a:endParaRPr lang="en-US" sz="2400" b="1" dirty="0">
              <a:solidFill>
                <a:schemeClr val="bg1"/>
              </a:solidFill>
            </a:endParaRPr>
          </a:p>
          <a:p>
            <a:pPr algn="just" eaLnBrk="1" hangingPunct="1"/>
            <a:endParaRPr lang="en-US" sz="2400" b="1" dirty="0" smtClean="0">
              <a:solidFill>
                <a:schemeClr val="bg1"/>
              </a:solidFill>
            </a:endParaRPr>
          </a:p>
          <a:p>
            <a:pPr algn="just" eaLnBrk="1" hangingPunct="1"/>
            <a:r>
              <a:rPr lang="en-US" sz="2400" b="1" dirty="0" smtClean="0">
                <a:solidFill>
                  <a:schemeClr val="bg1"/>
                </a:solidFill>
              </a:rPr>
              <a:t>What measures do you take to keep your self from sexual immorality? Why is this important? </a:t>
            </a:r>
            <a:endParaRPr lang="en-US" sz="2400" b="1" dirty="0">
              <a:solidFill>
                <a:schemeClr val="bg1"/>
              </a:solidFill>
            </a:endParaRPr>
          </a:p>
          <a:p>
            <a:pPr eaLnBrk="1" hangingPunct="1"/>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extBox 15"/>
          <p:cNvSpPr txBox="1">
            <a:spLocks noChangeArrowheads="1"/>
          </p:cNvSpPr>
          <p:nvPr/>
        </p:nvSpPr>
        <p:spPr bwMode="auto">
          <a:xfrm>
            <a:off x="0" y="0"/>
            <a:ext cx="9144000" cy="7540526"/>
          </a:xfrm>
          <a:prstGeom prst="rect">
            <a:avLst/>
          </a:prstGeom>
          <a:noFill/>
          <a:ln w="9525">
            <a:noFill/>
            <a:miter lim="800000"/>
            <a:headEnd/>
            <a:tailEnd/>
          </a:ln>
        </p:spPr>
        <p:txBody>
          <a:bodyPr wrap="square">
            <a:spAutoFit/>
          </a:bodyPr>
          <a:lstStyle/>
          <a:p>
            <a:pPr algn="ctr" eaLnBrk="1" hangingPunct="1"/>
            <a:r>
              <a:rPr lang="en-US" sz="2300" b="1" u="sng" dirty="0" smtClean="0">
                <a:solidFill>
                  <a:schemeClr val="bg1"/>
                </a:solidFill>
              </a:rPr>
              <a:t>Recap:</a:t>
            </a:r>
            <a:r>
              <a:rPr lang="en-US" sz="2300" b="1" dirty="0" smtClean="0">
                <a:solidFill>
                  <a:schemeClr val="bg1"/>
                </a:solidFill>
              </a:rPr>
              <a:t> </a:t>
            </a:r>
          </a:p>
          <a:p>
            <a:pPr algn="just" eaLnBrk="1" hangingPunct="1"/>
            <a:r>
              <a:rPr lang="en-US" sz="2300" b="1" dirty="0" smtClean="0">
                <a:solidFill>
                  <a:schemeClr val="bg1"/>
                </a:solidFill>
              </a:rPr>
              <a:t>I. Sanctification: Rooted in union w/Christ (1 Cor 1:30)</a:t>
            </a:r>
          </a:p>
          <a:p>
            <a:pPr algn="just"/>
            <a:r>
              <a:rPr lang="en-US" sz="2300" b="1" dirty="0" smtClean="0">
                <a:solidFill>
                  <a:schemeClr val="bg1"/>
                </a:solidFill>
              </a:rPr>
              <a:t>	A. WSC 35 "…the </a:t>
            </a:r>
            <a:r>
              <a:rPr lang="en-US" sz="2300" b="1" u="sng" dirty="0" smtClean="0">
                <a:solidFill>
                  <a:schemeClr val="bg1"/>
                </a:solidFill>
              </a:rPr>
              <a:t>work</a:t>
            </a:r>
            <a:r>
              <a:rPr lang="en-US" sz="2300" b="1" dirty="0" smtClean="0">
                <a:solidFill>
                  <a:schemeClr val="bg1"/>
                </a:solidFill>
              </a:rPr>
              <a:t> of God's free grace, whereby we are renewed in the whole man after the image of God, and are enabled more and more to die unto sin, and live unto righteousness."</a:t>
            </a:r>
          </a:p>
          <a:p>
            <a:pPr algn="just"/>
            <a:r>
              <a:rPr lang="en-US" sz="2300" b="1" dirty="0" smtClean="0">
                <a:solidFill>
                  <a:schemeClr val="bg1"/>
                </a:solidFill>
              </a:rPr>
              <a:t>	B. Two aspects of sanctification</a:t>
            </a:r>
          </a:p>
          <a:p>
            <a:pPr algn="just"/>
            <a:r>
              <a:rPr lang="en-US" sz="2300" b="1" dirty="0" smtClean="0">
                <a:solidFill>
                  <a:schemeClr val="bg1"/>
                </a:solidFill>
              </a:rPr>
              <a:t>		1. Definitive: At moment of spiritual rebirth, there is a decisive break w/enslaving power of sin.</a:t>
            </a:r>
            <a:r>
              <a:rPr lang="en-US" sz="2300" b="1" dirty="0" smtClean="0">
                <a:solidFill>
                  <a:prstClr val="white"/>
                </a:solidFill>
              </a:rPr>
              <a:t> </a:t>
            </a:r>
          </a:p>
          <a:p>
            <a:pPr algn="just"/>
            <a:r>
              <a:rPr lang="en-US" sz="2300" b="1" dirty="0" smtClean="0">
                <a:solidFill>
                  <a:prstClr val="white"/>
                </a:solidFill>
              </a:rPr>
              <a:t>		2. Progressive: ongoing, progressive, lifetime work of God's Spirit begun in regeneration where we are enabled to die to sin and live for righteousness.</a:t>
            </a:r>
            <a:endParaRPr lang="en-US" sz="1200" b="1" dirty="0" smtClean="0">
              <a:solidFill>
                <a:prstClr val="white"/>
              </a:solidFill>
            </a:endParaRPr>
          </a:p>
          <a:p>
            <a:pPr algn="just"/>
            <a:endParaRPr lang="en-US" sz="1200" b="1" dirty="0" smtClean="0">
              <a:solidFill>
                <a:prstClr val="white"/>
              </a:solidFill>
            </a:endParaRPr>
          </a:p>
          <a:p>
            <a:pPr algn="just"/>
            <a:r>
              <a:rPr lang="en-US" sz="2300" b="1" dirty="0" smtClean="0">
                <a:solidFill>
                  <a:prstClr val="white"/>
                </a:solidFill>
              </a:rPr>
              <a:t>II. Summary: We are becoming who we are in Christ by the power of God's Spirit and grace.</a:t>
            </a:r>
          </a:p>
          <a:p>
            <a:pPr algn="just"/>
            <a:endParaRPr lang="en-US" sz="2300" b="1" dirty="0" smtClean="0">
              <a:solidFill>
                <a:prstClr val="white"/>
              </a:solidFill>
            </a:endParaRPr>
          </a:p>
          <a:p>
            <a:pPr algn="just"/>
            <a:endParaRPr lang="en-US" sz="2300" b="1" dirty="0" smtClean="0">
              <a:solidFill>
                <a:prstClr val="white"/>
              </a:solidFill>
            </a:endParaRPr>
          </a:p>
          <a:p>
            <a:pPr algn="just"/>
            <a:endParaRPr lang="en-US" sz="1200" b="1" dirty="0" smtClean="0">
              <a:solidFill>
                <a:prstClr val="white"/>
              </a:solidFill>
            </a:endParaRPr>
          </a:p>
          <a:p>
            <a:pPr algn="just"/>
            <a:endParaRPr lang="en-US" sz="1200" b="1" dirty="0" smtClean="0">
              <a:solidFill>
                <a:schemeClr val="bg1"/>
              </a:solidFill>
            </a:endParaRPr>
          </a:p>
          <a:p>
            <a:pPr algn="just"/>
            <a:endParaRPr lang="en-US" sz="2300" b="1" dirty="0" smtClean="0">
              <a:solidFill>
                <a:schemeClr val="bg1"/>
              </a:solidFill>
            </a:endParaRPr>
          </a:p>
          <a:p>
            <a:pPr algn="just"/>
            <a:endParaRPr lang="en-US" sz="2300" b="1" dirty="0" smtClean="0">
              <a:solidFill>
                <a:schemeClr val="bg1"/>
              </a:solidFill>
            </a:endParaRPr>
          </a:p>
          <a:p>
            <a:pPr algn="just"/>
            <a:r>
              <a:rPr lang="en-US" sz="23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1490">
                                            <p:txEl>
                                              <p:pRg st="1" end="1"/>
                                            </p:txEl>
                                          </p:spTgt>
                                        </p:tgtEl>
                                        <p:attrNameLst>
                                          <p:attrName>style.visibility</p:attrName>
                                        </p:attrNameLst>
                                      </p:cBhvr>
                                      <p:to>
                                        <p:strVal val="visible"/>
                                      </p:to>
                                    </p:set>
                                    <p:animEffect transition="in" filter="blinds(horizontal)">
                                      <p:cBhvr>
                                        <p:cTn id="7" dur="500"/>
                                        <p:tgtEl>
                                          <p:spTgt spid="19149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1490">
                                            <p:txEl>
                                              <p:pRg st="2" end="2"/>
                                            </p:txEl>
                                          </p:spTgt>
                                        </p:tgtEl>
                                        <p:attrNameLst>
                                          <p:attrName>style.visibility</p:attrName>
                                        </p:attrNameLst>
                                      </p:cBhvr>
                                      <p:to>
                                        <p:strVal val="visible"/>
                                      </p:to>
                                    </p:set>
                                    <p:animEffect transition="in" filter="blinds(horizontal)">
                                      <p:cBhvr>
                                        <p:cTn id="12" dur="500"/>
                                        <p:tgtEl>
                                          <p:spTgt spid="19149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1490">
                                            <p:txEl>
                                              <p:pRg st="3" end="3"/>
                                            </p:txEl>
                                          </p:spTgt>
                                        </p:tgtEl>
                                        <p:attrNameLst>
                                          <p:attrName>style.visibility</p:attrName>
                                        </p:attrNameLst>
                                      </p:cBhvr>
                                      <p:to>
                                        <p:strVal val="visible"/>
                                      </p:to>
                                    </p:set>
                                    <p:animEffect transition="in" filter="blinds(horizontal)">
                                      <p:cBhvr>
                                        <p:cTn id="17" dur="500"/>
                                        <p:tgtEl>
                                          <p:spTgt spid="19149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91490">
                                            <p:txEl>
                                              <p:pRg st="4" end="4"/>
                                            </p:txEl>
                                          </p:spTgt>
                                        </p:tgtEl>
                                        <p:attrNameLst>
                                          <p:attrName>style.visibility</p:attrName>
                                        </p:attrNameLst>
                                      </p:cBhvr>
                                      <p:to>
                                        <p:strVal val="visible"/>
                                      </p:to>
                                    </p:set>
                                    <p:animEffect transition="in" filter="blinds(horizontal)">
                                      <p:cBhvr>
                                        <p:cTn id="22" dur="500"/>
                                        <p:tgtEl>
                                          <p:spTgt spid="19149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91490">
                                            <p:txEl>
                                              <p:pRg st="5" end="5"/>
                                            </p:txEl>
                                          </p:spTgt>
                                        </p:tgtEl>
                                        <p:attrNameLst>
                                          <p:attrName>style.visibility</p:attrName>
                                        </p:attrNameLst>
                                      </p:cBhvr>
                                      <p:to>
                                        <p:strVal val="visible"/>
                                      </p:to>
                                    </p:set>
                                    <p:animEffect transition="in" filter="blinds(horizontal)">
                                      <p:cBhvr>
                                        <p:cTn id="27" dur="500"/>
                                        <p:tgtEl>
                                          <p:spTgt spid="19149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91490">
                                            <p:txEl>
                                              <p:pRg st="7" end="7"/>
                                            </p:txEl>
                                          </p:spTgt>
                                        </p:tgtEl>
                                        <p:attrNameLst>
                                          <p:attrName>style.visibility</p:attrName>
                                        </p:attrNameLst>
                                      </p:cBhvr>
                                      <p:to>
                                        <p:strVal val="visible"/>
                                      </p:to>
                                    </p:set>
                                    <p:animEffect transition="in" filter="blinds(horizontal)">
                                      <p:cBhvr>
                                        <p:cTn id="32" dur="500"/>
                                        <p:tgtEl>
                                          <p:spTgt spid="191490">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91490">
                                            <p:txEl>
                                              <p:pRg st="14" end="14"/>
                                            </p:txEl>
                                          </p:spTgt>
                                        </p:tgtEl>
                                        <p:attrNameLst>
                                          <p:attrName>style.visibility</p:attrName>
                                        </p:attrNameLst>
                                      </p:cBhvr>
                                      <p:to>
                                        <p:strVal val="visible"/>
                                      </p:to>
                                    </p:set>
                                    <p:animEffect transition="in" filter="blinds(horizontal)">
                                      <p:cBhvr>
                                        <p:cTn id="37" dur="500"/>
                                        <p:tgtEl>
                                          <p:spTgt spid="191490">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Box 15"/>
          <p:cNvSpPr txBox="1">
            <a:spLocks noChangeArrowheads="1"/>
          </p:cNvSpPr>
          <p:nvPr/>
        </p:nvSpPr>
        <p:spPr bwMode="auto">
          <a:xfrm>
            <a:off x="152400" y="0"/>
            <a:ext cx="8991600" cy="5262979"/>
          </a:xfrm>
          <a:prstGeom prst="rect">
            <a:avLst/>
          </a:prstGeom>
          <a:noFill/>
          <a:ln w="9525">
            <a:noFill/>
            <a:miter lim="800000"/>
            <a:headEnd/>
            <a:tailEnd/>
          </a:ln>
        </p:spPr>
        <p:txBody>
          <a:bodyPr wrap="square">
            <a:spAutoFit/>
          </a:bodyPr>
          <a:lstStyle/>
          <a:p>
            <a:pPr algn="ctr" eaLnBrk="1" hangingPunct="1"/>
            <a:r>
              <a:rPr lang="en-US" sz="2400" b="1" dirty="0">
                <a:solidFill>
                  <a:schemeClr val="bg1"/>
                </a:solidFill>
              </a:rPr>
              <a:t>Home</a:t>
            </a:r>
          </a:p>
          <a:p>
            <a:pPr algn="just" eaLnBrk="1" hangingPunct="1"/>
            <a:r>
              <a:rPr lang="en-US" sz="2400" b="1" dirty="0">
                <a:solidFill>
                  <a:schemeClr val="bg1"/>
                </a:solidFill>
              </a:rPr>
              <a:t>You’re terribly busy laying on the couch and channel surfing.  While at the height of this exciting, life changing activity, your spouse calls down to you from upstairs, “honey, can you go to the basement and bring me up a towel and a pair of pants?”  How do you react?</a:t>
            </a:r>
          </a:p>
          <a:p>
            <a:pPr eaLnBrk="1" hangingPunct="1"/>
            <a:endParaRPr lang="en-US" sz="2400" b="1" dirty="0">
              <a:solidFill>
                <a:schemeClr val="bg1"/>
              </a:solidFill>
            </a:endParaRPr>
          </a:p>
          <a:p>
            <a:pPr algn="just" eaLnBrk="1" hangingPunct="1"/>
            <a:r>
              <a:rPr lang="en-US" sz="2400" b="1" dirty="0">
                <a:solidFill>
                  <a:schemeClr val="bg1"/>
                </a:solidFill>
              </a:rPr>
              <a:t>A. You call up, “Why don’t you do it!  I’m busy!”</a:t>
            </a:r>
          </a:p>
          <a:p>
            <a:pPr algn="just" eaLnBrk="1" hangingPunct="1"/>
            <a:r>
              <a:rPr lang="en-US" sz="2400" b="1" dirty="0">
                <a:solidFill>
                  <a:schemeClr val="bg1"/>
                </a:solidFill>
              </a:rPr>
              <a:t>B.  Roll your eyes, grumble, and go and do it</a:t>
            </a:r>
          </a:p>
          <a:p>
            <a:pPr algn="just" eaLnBrk="1" hangingPunct="1"/>
            <a:r>
              <a:rPr lang="en-US" sz="2400" b="1" dirty="0">
                <a:solidFill>
                  <a:schemeClr val="bg1"/>
                </a:solidFill>
              </a:rPr>
              <a:t>C. You joyfully view it as yet one more  opportunity to love your wife as Christ loved the church, and you respond, “Sure thing, love of my life!” And you go and do it.</a:t>
            </a:r>
          </a:p>
          <a:p>
            <a:pPr algn="just" eaLnBrk="1" hangingPunct="1"/>
            <a:endParaRPr lang="en-US" sz="2400" b="1" dirty="0">
              <a:solidFill>
                <a:schemeClr val="bg1"/>
              </a:solidFill>
            </a:endParaRPr>
          </a:p>
          <a:p>
            <a:pPr eaLnBrk="1" hangingPunct="1"/>
            <a:endParaRPr lang="en-US" sz="2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8066">
                                            <p:txEl>
                                              <p:pRg st="3" end="3"/>
                                            </p:txEl>
                                          </p:spTgt>
                                        </p:tgtEl>
                                        <p:attrNameLst>
                                          <p:attrName>style.visibility</p:attrName>
                                        </p:attrNameLst>
                                      </p:cBhvr>
                                      <p:to>
                                        <p:strVal val="visible"/>
                                      </p:to>
                                    </p:set>
                                    <p:animEffect transition="in" filter="blinds(horizontal)">
                                      <p:cBhvr>
                                        <p:cTn id="7" dur="500"/>
                                        <p:tgtEl>
                                          <p:spTgt spid="88066">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8066">
                                            <p:txEl>
                                              <p:pRg st="4" end="4"/>
                                            </p:txEl>
                                          </p:spTgt>
                                        </p:tgtEl>
                                        <p:attrNameLst>
                                          <p:attrName>style.visibility</p:attrName>
                                        </p:attrNameLst>
                                      </p:cBhvr>
                                      <p:to>
                                        <p:strVal val="visible"/>
                                      </p:to>
                                    </p:set>
                                    <p:animEffect transition="in" filter="blinds(horizontal)">
                                      <p:cBhvr>
                                        <p:cTn id="10" dur="500"/>
                                        <p:tgtEl>
                                          <p:spTgt spid="88066">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88066">
                                            <p:txEl>
                                              <p:pRg st="5" end="5"/>
                                            </p:txEl>
                                          </p:spTgt>
                                        </p:tgtEl>
                                        <p:attrNameLst>
                                          <p:attrName>style.visibility</p:attrName>
                                        </p:attrNameLst>
                                      </p:cBhvr>
                                      <p:to>
                                        <p:strVal val="visible"/>
                                      </p:to>
                                    </p:set>
                                    <p:animEffect transition="in" filter="blinds(horizontal)">
                                      <p:cBhvr>
                                        <p:cTn id="13" dur="500"/>
                                        <p:tgtEl>
                                          <p:spTgt spid="880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extBox 15"/>
          <p:cNvSpPr txBox="1">
            <a:spLocks noChangeArrowheads="1"/>
          </p:cNvSpPr>
          <p:nvPr/>
        </p:nvSpPr>
        <p:spPr bwMode="auto">
          <a:xfrm>
            <a:off x="0" y="1"/>
            <a:ext cx="9144000" cy="4893647"/>
          </a:xfrm>
          <a:prstGeom prst="rect">
            <a:avLst/>
          </a:prstGeom>
          <a:noFill/>
          <a:ln w="9525">
            <a:noFill/>
            <a:miter lim="800000"/>
            <a:headEnd/>
            <a:tailEnd/>
          </a:ln>
        </p:spPr>
        <p:txBody>
          <a:bodyPr wrap="square">
            <a:spAutoFit/>
          </a:bodyPr>
          <a:lstStyle/>
          <a:p>
            <a:pPr algn="ctr" eaLnBrk="1" hangingPunct="1"/>
            <a:r>
              <a:rPr lang="en-US" sz="2400" b="1" dirty="0">
                <a:solidFill>
                  <a:schemeClr val="bg1"/>
                </a:solidFill>
              </a:rPr>
              <a:t>Work</a:t>
            </a:r>
          </a:p>
          <a:p>
            <a:pPr algn="ctr" eaLnBrk="1" hangingPunct="1"/>
            <a:endParaRPr lang="en-US" sz="2400" b="1" dirty="0">
              <a:solidFill>
                <a:schemeClr val="bg1"/>
              </a:solidFill>
            </a:endParaRPr>
          </a:p>
          <a:p>
            <a:pPr algn="just" eaLnBrk="1" hangingPunct="1"/>
            <a:r>
              <a:rPr lang="en-US" sz="2400" b="1" dirty="0">
                <a:solidFill>
                  <a:schemeClr val="bg1"/>
                </a:solidFill>
              </a:rPr>
              <a:t>Your boss notices that you spend a lot of time on personal calls/email/</a:t>
            </a:r>
            <a:r>
              <a:rPr lang="en-US" sz="2400" b="1" dirty="0" err="1">
                <a:solidFill>
                  <a:schemeClr val="bg1"/>
                </a:solidFill>
              </a:rPr>
              <a:t>facebook</a:t>
            </a:r>
            <a:r>
              <a:rPr lang="en-US" sz="2400" b="1" dirty="0">
                <a:solidFill>
                  <a:schemeClr val="bg1"/>
                </a:solidFill>
              </a:rPr>
              <a:t>. She had the audacity to then ask you if you </a:t>
            </a:r>
            <a:r>
              <a:rPr lang="en-US" sz="2400" b="1" i="1" dirty="0">
                <a:solidFill>
                  <a:schemeClr val="bg1"/>
                </a:solidFill>
              </a:rPr>
              <a:t>wouldn’t mind</a:t>
            </a:r>
            <a:r>
              <a:rPr lang="en-US" sz="2400" b="1" dirty="0">
                <a:solidFill>
                  <a:schemeClr val="bg1"/>
                </a:solidFill>
              </a:rPr>
              <a:t> curbing that activity, and focusing…gasp… more on your work.  How do you react?</a:t>
            </a:r>
          </a:p>
          <a:p>
            <a:pPr eaLnBrk="1" hangingPunct="1"/>
            <a:endParaRPr lang="en-US" sz="2400" b="1" dirty="0">
              <a:solidFill>
                <a:schemeClr val="bg1"/>
              </a:solidFill>
            </a:endParaRPr>
          </a:p>
          <a:p>
            <a:pPr eaLnBrk="1" hangingPunct="1"/>
            <a:r>
              <a:rPr lang="en-US" sz="2400" b="1" dirty="0">
                <a:solidFill>
                  <a:schemeClr val="bg1"/>
                </a:solidFill>
              </a:rPr>
              <a:t>A.  You send a “personal” email to your friends and post on </a:t>
            </a:r>
            <a:r>
              <a:rPr lang="en-US" sz="2400" b="1" dirty="0" err="1">
                <a:solidFill>
                  <a:schemeClr val="bg1"/>
                </a:solidFill>
              </a:rPr>
              <a:t>facebook</a:t>
            </a:r>
            <a:r>
              <a:rPr lang="en-US" sz="2400" b="1" dirty="0">
                <a:solidFill>
                  <a:schemeClr val="bg1"/>
                </a:solidFill>
              </a:rPr>
              <a:t> about what a horrible boss you have b/c she had the nerve to ASK you to limit the personal stuff.</a:t>
            </a:r>
          </a:p>
          <a:p>
            <a:pPr eaLnBrk="1" hangingPunct="1"/>
            <a:r>
              <a:rPr lang="en-US" sz="2400" b="1" dirty="0">
                <a:solidFill>
                  <a:schemeClr val="bg1"/>
                </a:solidFill>
              </a:rPr>
              <a:t>B.  You tell your boss where she can go.</a:t>
            </a:r>
          </a:p>
          <a:p>
            <a:pPr eaLnBrk="1" hangingPunct="1"/>
            <a:r>
              <a:rPr lang="en-US" sz="2400" b="1" dirty="0">
                <a:solidFill>
                  <a:schemeClr val="bg1"/>
                </a:solidFill>
              </a:rPr>
              <a:t>C.  You recognize that you have been stealing time, ask for forgiveness, and repent</a:t>
            </a:r>
            <a:r>
              <a:rPr lang="en-US" sz="2400" b="1" dirty="0" smtClean="0">
                <a:solidFill>
                  <a:schemeClr val="bg1"/>
                </a:solidFill>
              </a:rPr>
              <a:t>.</a:t>
            </a:r>
            <a:endParaRPr lang="en-US" sz="2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6738">
                                            <p:txEl>
                                              <p:pRg st="4" end="4"/>
                                            </p:txEl>
                                          </p:spTgt>
                                        </p:tgtEl>
                                        <p:attrNameLst>
                                          <p:attrName>style.visibility</p:attrName>
                                        </p:attrNameLst>
                                      </p:cBhvr>
                                      <p:to>
                                        <p:strVal val="visible"/>
                                      </p:to>
                                    </p:set>
                                    <p:animEffect transition="in" filter="blinds(horizontal)">
                                      <p:cBhvr>
                                        <p:cTn id="7" dur="500"/>
                                        <p:tgtEl>
                                          <p:spTgt spid="116738">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16738">
                                            <p:txEl>
                                              <p:pRg st="5" end="5"/>
                                            </p:txEl>
                                          </p:spTgt>
                                        </p:tgtEl>
                                        <p:attrNameLst>
                                          <p:attrName>style.visibility</p:attrName>
                                        </p:attrNameLst>
                                      </p:cBhvr>
                                      <p:to>
                                        <p:strVal val="visible"/>
                                      </p:to>
                                    </p:set>
                                    <p:animEffect transition="in" filter="blinds(horizontal)">
                                      <p:cBhvr>
                                        <p:cTn id="10" dur="500"/>
                                        <p:tgtEl>
                                          <p:spTgt spid="116738">
                                            <p:txEl>
                                              <p:pRg st="5" end="5"/>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16738">
                                            <p:txEl>
                                              <p:pRg st="6" end="6"/>
                                            </p:txEl>
                                          </p:spTgt>
                                        </p:tgtEl>
                                        <p:attrNameLst>
                                          <p:attrName>style.visibility</p:attrName>
                                        </p:attrNameLst>
                                      </p:cBhvr>
                                      <p:to>
                                        <p:strVal val="visible"/>
                                      </p:to>
                                    </p:set>
                                    <p:animEffect transition="in" filter="blinds(horizontal)">
                                      <p:cBhvr>
                                        <p:cTn id="13" dur="500"/>
                                        <p:tgtEl>
                                          <p:spTgt spid="11673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Box 15"/>
          <p:cNvSpPr txBox="1">
            <a:spLocks noChangeArrowheads="1"/>
          </p:cNvSpPr>
          <p:nvPr/>
        </p:nvSpPr>
        <p:spPr bwMode="auto">
          <a:xfrm>
            <a:off x="0" y="1"/>
            <a:ext cx="9144000" cy="5262979"/>
          </a:xfrm>
          <a:prstGeom prst="rect">
            <a:avLst/>
          </a:prstGeom>
          <a:noFill/>
          <a:ln w="9525">
            <a:noFill/>
            <a:miter lim="800000"/>
            <a:headEnd/>
            <a:tailEnd/>
          </a:ln>
        </p:spPr>
        <p:txBody>
          <a:bodyPr wrap="square">
            <a:spAutoFit/>
          </a:bodyPr>
          <a:lstStyle/>
          <a:p>
            <a:pPr algn="ctr" eaLnBrk="1" hangingPunct="1"/>
            <a:r>
              <a:rPr lang="en-US" sz="2400" b="1" dirty="0">
                <a:solidFill>
                  <a:schemeClr val="bg1"/>
                </a:solidFill>
              </a:rPr>
              <a:t>Church</a:t>
            </a:r>
          </a:p>
          <a:p>
            <a:pPr algn="ctr" eaLnBrk="1" hangingPunct="1"/>
            <a:endParaRPr lang="en-US" sz="2400" b="1" dirty="0">
              <a:solidFill>
                <a:schemeClr val="bg1"/>
              </a:solidFill>
            </a:endParaRPr>
          </a:p>
          <a:p>
            <a:pPr algn="just" eaLnBrk="1" hangingPunct="1"/>
            <a:r>
              <a:rPr lang="en-US" sz="2400" b="1" dirty="0">
                <a:solidFill>
                  <a:schemeClr val="bg1"/>
                </a:solidFill>
              </a:rPr>
              <a:t>You love your cup of java in the morning, but notice that the church only has powdered creamer instead of liquid creamer.  How do you react?</a:t>
            </a:r>
          </a:p>
          <a:p>
            <a:pPr eaLnBrk="1" hangingPunct="1"/>
            <a:endParaRPr lang="en-US" sz="2400" b="1" dirty="0">
              <a:solidFill>
                <a:schemeClr val="bg1"/>
              </a:solidFill>
            </a:endParaRPr>
          </a:p>
          <a:p>
            <a:pPr algn="just" eaLnBrk="1" hangingPunct="1"/>
            <a:r>
              <a:rPr lang="en-US" sz="2400" b="1" dirty="0">
                <a:solidFill>
                  <a:schemeClr val="bg1"/>
                </a:solidFill>
              </a:rPr>
              <a:t>A. You get irritated and complain to everyone.</a:t>
            </a:r>
          </a:p>
          <a:p>
            <a:pPr algn="just" eaLnBrk="1" hangingPunct="1"/>
            <a:r>
              <a:rPr lang="en-US" sz="2400" b="1" dirty="0">
                <a:solidFill>
                  <a:schemeClr val="bg1"/>
                </a:solidFill>
              </a:rPr>
              <a:t>B. You email the pastor to tell him what a travesty it is b/c the “visitors” won’t feel welcome.</a:t>
            </a:r>
          </a:p>
          <a:p>
            <a:pPr algn="just" eaLnBrk="1" hangingPunct="1"/>
            <a:r>
              <a:rPr lang="en-US" sz="2400" b="1" dirty="0">
                <a:solidFill>
                  <a:schemeClr val="bg1"/>
                </a:solidFill>
              </a:rPr>
              <a:t>C. You realize that it has been granted to us both to belief and to suffer for the Lord, so you thank God for the trial, and decide to buy liquid creamer to donate to the church.</a:t>
            </a:r>
          </a:p>
          <a:p>
            <a:pPr algn="just" eaLnBrk="1" hangingPunct="1"/>
            <a:endParaRPr lang="en-US" sz="2400" b="1" dirty="0">
              <a:solidFill>
                <a:schemeClr val="bg1"/>
              </a:solidFill>
            </a:endParaRPr>
          </a:p>
          <a:p>
            <a:pPr eaLnBrk="1" hangingPunct="1"/>
            <a:endParaRPr lang="en-US" sz="2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0354">
                                            <p:txEl>
                                              <p:pRg st="4" end="4"/>
                                            </p:txEl>
                                          </p:spTgt>
                                        </p:tgtEl>
                                        <p:attrNameLst>
                                          <p:attrName>style.visibility</p:attrName>
                                        </p:attrNameLst>
                                      </p:cBhvr>
                                      <p:to>
                                        <p:strVal val="visible"/>
                                      </p:to>
                                    </p:set>
                                    <p:animEffect transition="in" filter="blinds(horizontal)">
                                      <p:cBhvr>
                                        <p:cTn id="7" dur="500"/>
                                        <p:tgtEl>
                                          <p:spTgt spid="10035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0354">
                                            <p:txEl>
                                              <p:pRg st="5" end="5"/>
                                            </p:txEl>
                                          </p:spTgt>
                                        </p:tgtEl>
                                        <p:attrNameLst>
                                          <p:attrName>style.visibility</p:attrName>
                                        </p:attrNameLst>
                                      </p:cBhvr>
                                      <p:to>
                                        <p:strVal val="visible"/>
                                      </p:to>
                                    </p:set>
                                    <p:animEffect transition="in" filter="blinds(horizontal)">
                                      <p:cBhvr>
                                        <p:cTn id="12" dur="500"/>
                                        <p:tgtEl>
                                          <p:spTgt spid="100354">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0354">
                                            <p:txEl>
                                              <p:pRg st="6" end="6"/>
                                            </p:txEl>
                                          </p:spTgt>
                                        </p:tgtEl>
                                        <p:attrNameLst>
                                          <p:attrName>style.visibility</p:attrName>
                                        </p:attrNameLst>
                                      </p:cBhvr>
                                      <p:to>
                                        <p:strVal val="visible"/>
                                      </p:to>
                                    </p:set>
                                    <p:animEffect transition="in" filter="blinds(horizontal)">
                                      <p:cBhvr>
                                        <p:cTn id="17" dur="500"/>
                                        <p:tgtEl>
                                          <p:spTgt spid="10035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Box 15"/>
          <p:cNvSpPr txBox="1">
            <a:spLocks noChangeArrowheads="1"/>
          </p:cNvSpPr>
          <p:nvPr/>
        </p:nvSpPr>
        <p:spPr bwMode="auto">
          <a:xfrm>
            <a:off x="0" y="1"/>
            <a:ext cx="9144000" cy="2308324"/>
          </a:xfrm>
          <a:prstGeom prst="rect">
            <a:avLst/>
          </a:prstGeom>
          <a:noFill/>
          <a:ln w="9525">
            <a:noFill/>
            <a:miter lim="800000"/>
            <a:headEnd/>
            <a:tailEnd/>
          </a:ln>
        </p:spPr>
        <p:txBody>
          <a:bodyPr wrap="square">
            <a:spAutoFit/>
          </a:bodyPr>
          <a:lstStyle/>
          <a:p>
            <a:pPr algn="ctr" eaLnBrk="1" hangingPunct="1"/>
            <a:r>
              <a:rPr lang="en-US" sz="2400" b="1" dirty="0">
                <a:solidFill>
                  <a:schemeClr val="bg1"/>
                </a:solidFill>
              </a:rPr>
              <a:t>Church</a:t>
            </a:r>
          </a:p>
          <a:p>
            <a:pPr algn="ctr" eaLnBrk="1" hangingPunct="1"/>
            <a:endParaRPr lang="en-US" sz="2400" b="1" dirty="0">
              <a:solidFill>
                <a:schemeClr val="bg1"/>
              </a:solidFill>
            </a:endParaRPr>
          </a:p>
          <a:p>
            <a:pPr algn="just" eaLnBrk="1" hangingPunct="1"/>
            <a:r>
              <a:rPr lang="en-US" sz="2400" b="1" dirty="0">
                <a:solidFill>
                  <a:schemeClr val="bg1"/>
                </a:solidFill>
              </a:rPr>
              <a:t>You </a:t>
            </a:r>
            <a:r>
              <a:rPr lang="en-US" sz="2400" b="1" dirty="0" smtClean="0">
                <a:solidFill>
                  <a:schemeClr val="bg1"/>
                </a:solidFill>
              </a:rPr>
              <a:t>get into  a dispute with another church member. You attempt to reconcile, but he refuses to listen, and runs you down to others and mischaracterizes you and the dispute.  How do you react?</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Box 15"/>
          <p:cNvSpPr txBox="1">
            <a:spLocks noChangeArrowheads="1"/>
          </p:cNvSpPr>
          <p:nvPr/>
        </p:nvSpPr>
        <p:spPr bwMode="auto">
          <a:xfrm>
            <a:off x="0" y="342900"/>
            <a:ext cx="9144000" cy="1938992"/>
          </a:xfrm>
          <a:prstGeom prst="rect">
            <a:avLst/>
          </a:prstGeom>
          <a:noFill/>
          <a:ln w="9525">
            <a:noFill/>
            <a:miter lim="800000"/>
            <a:headEnd/>
            <a:tailEnd/>
          </a:ln>
        </p:spPr>
        <p:txBody>
          <a:bodyPr wrap="square">
            <a:spAutoFit/>
          </a:bodyPr>
          <a:lstStyle/>
          <a:p>
            <a:pPr eaLnBrk="1" hangingPunct="1"/>
            <a:r>
              <a:rPr lang="en-US" sz="2400" b="1" dirty="0" smtClean="0">
                <a:solidFill>
                  <a:schemeClr val="bg1"/>
                </a:solidFill>
              </a:rPr>
              <a:t>Cheer </a:t>
            </a:r>
            <a:r>
              <a:rPr lang="en-US" sz="2400" b="1" dirty="0">
                <a:solidFill>
                  <a:schemeClr val="bg1"/>
                </a:solidFill>
              </a:rPr>
              <a:t>up!  I have some GREAT NEWS for you:  </a:t>
            </a:r>
          </a:p>
          <a:p>
            <a:pPr eaLnBrk="1" hangingPunct="1"/>
            <a:endParaRPr lang="en-US" sz="2400" b="1" dirty="0">
              <a:solidFill>
                <a:schemeClr val="bg1"/>
              </a:solidFill>
            </a:endParaRPr>
          </a:p>
          <a:p>
            <a:pPr eaLnBrk="1" hangingPunct="1"/>
            <a:r>
              <a:rPr lang="en-US" sz="2400" b="1" dirty="0">
                <a:solidFill>
                  <a:schemeClr val="bg1"/>
                </a:solidFill>
              </a:rPr>
              <a:t>You’re worse than you think you are, but more loved in Christ than you ever dared imagine.  And, He is working in us to conform us to His image!</a:t>
            </a:r>
            <a:endParaRPr lang="en-US" sz="2400" b="1" i="1" u="sng"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402">
                                            <p:txEl>
                                              <p:pRg st="2" end="2"/>
                                            </p:txEl>
                                          </p:spTgt>
                                        </p:tgtEl>
                                        <p:attrNameLst>
                                          <p:attrName>style.visibility</p:attrName>
                                        </p:attrNameLst>
                                      </p:cBhvr>
                                      <p:to>
                                        <p:strVal val="visible"/>
                                      </p:to>
                                    </p:set>
                                    <p:animEffect transition="in" filter="blinds(horizontal)">
                                      <p:cBhvr>
                                        <p:cTn id="7" dur="500"/>
                                        <p:tgtEl>
                                          <p:spTgt spid="10240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extBox 15"/>
          <p:cNvSpPr txBox="1">
            <a:spLocks noChangeArrowheads="1"/>
          </p:cNvSpPr>
          <p:nvPr/>
        </p:nvSpPr>
        <p:spPr bwMode="auto">
          <a:xfrm>
            <a:off x="0" y="1"/>
            <a:ext cx="9144000" cy="707886"/>
          </a:xfrm>
          <a:prstGeom prst="rect">
            <a:avLst/>
          </a:prstGeom>
          <a:noFill/>
          <a:ln w="9525">
            <a:noFill/>
            <a:miter lim="800000"/>
            <a:headEnd/>
            <a:tailEnd/>
          </a:ln>
        </p:spPr>
        <p:txBody>
          <a:bodyPr>
            <a:spAutoFit/>
          </a:bodyPr>
          <a:lstStyle/>
          <a:p>
            <a:pPr algn="ctr" eaLnBrk="1" hangingPunct="1"/>
            <a:r>
              <a:rPr lang="en-US" sz="4000" b="1" dirty="0">
                <a:solidFill>
                  <a:schemeClr val="bg1"/>
                </a:solidFill>
                <a:effectLst>
                  <a:outerShdw blurRad="38100" dist="38100" dir="2700000" algn="tl">
                    <a:srgbClr val="C0C0C0"/>
                  </a:outerShdw>
                </a:effectLst>
                <a:latin typeface="Georgia" pitchFamily="18" charset="0"/>
              </a:rPr>
              <a:t>The Ultimate Application</a:t>
            </a:r>
            <a:endParaRPr lang="en-US" sz="3200" b="1" dirty="0">
              <a:solidFill>
                <a:schemeClr val="bg1"/>
              </a:solidFill>
              <a:latin typeface="Georgia" pitchFamily="18" charset="0"/>
            </a:endParaRPr>
          </a:p>
        </p:txBody>
      </p:sp>
      <p:sp>
        <p:nvSpPr>
          <p:cNvPr id="143363" name="Text Box 3"/>
          <p:cNvSpPr txBox="1">
            <a:spLocks noChangeArrowheads="1"/>
          </p:cNvSpPr>
          <p:nvPr/>
        </p:nvSpPr>
        <p:spPr bwMode="auto">
          <a:xfrm>
            <a:off x="609600" y="1143001"/>
            <a:ext cx="8153400" cy="3754874"/>
          </a:xfrm>
          <a:prstGeom prst="rect">
            <a:avLst/>
          </a:prstGeom>
          <a:noFill/>
          <a:ln w="9525">
            <a:noFill/>
            <a:miter lim="800000"/>
            <a:headEnd/>
            <a:tailEnd/>
          </a:ln>
          <a:effectLst/>
        </p:spPr>
        <p:txBody>
          <a:bodyPr>
            <a:spAutoFit/>
          </a:bodyPr>
          <a:lstStyle/>
          <a:p>
            <a:pPr algn="ctr">
              <a:spcBef>
                <a:spcPct val="50000"/>
              </a:spcBef>
            </a:pPr>
            <a:endParaRPr lang="en-US" sz="2800" b="1" dirty="0">
              <a:solidFill>
                <a:schemeClr val="bg1"/>
              </a:solidFill>
            </a:endParaRPr>
          </a:p>
          <a:p>
            <a:pPr>
              <a:spcBef>
                <a:spcPct val="50000"/>
              </a:spcBef>
            </a:pPr>
            <a:r>
              <a:rPr lang="en-US" sz="2800" b="1" dirty="0">
                <a:solidFill>
                  <a:schemeClr val="bg1"/>
                </a:solidFill>
              </a:rPr>
              <a:t>1. Confront ourselves daily with the Gospel</a:t>
            </a:r>
          </a:p>
          <a:p>
            <a:pPr>
              <a:spcBef>
                <a:spcPct val="50000"/>
              </a:spcBef>
            </a:pPr>
            <a:r>
              <a:rPr lang="en-US" sz="2800" b="1" dirty="0">
                <a:solidFill>
                  <a:schemeClr val="bg1"/>
                </a:solidFill>
              </a:rPr>
              <a:t>2. Daily Faith and Repentance</a:t>
            </a:r>
          </a:p>
          <a:p>
            <a:pPr>
              <a:spcBef>
                <a:spcPct val="50000"/>
              </a:spcBef>
            </a:pPr>
            <a:r>
              <a:rPr lang="en-US" sz="2800" b="1" dirty="0">
                <a:solidFill>
                  <a:schemeClr val="bg1"/>
                </a:solidFill>
              </a:rPr>
              <a:t>3. Make use of God’s means for growth</a:t>
            </a:r>
          </a:p>
          <a:p>
            <a:pPr algn="just">
              <a:spcBef>
                <a:spcPct val="50000"/>
              </a:spcBef>
            </a:pPr>
            <a:endParaRPr lang="en-US" sz="2800" b="1" dirty="0">
              <a:solidFill>
                <a:schemeClr val="bg1"/>
              </a:solidFill>
              <a:effectLst>
                <a:outerShdw blurRad="38100" dist="38100" dir="2700000" algn="tl">
                  <a:srgbClr val="C0C0C0"/>
                </a:outerShdw>
              </a:effectLst>
            </a:endParaRPr>
          </a:p>
          <a:p>
            <a:pPr algn="just">
              <a:spcBef>
                <a:spcPct val="50000"/>
              </a:spcBef>
            </a:pPr>
            <a:endParaRPr lang="en-US" sz="28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12" dur="500"/>
                                        <p:tgtEl>
                                          <p:spTgt spid="1433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17" dur="500"/>
                                        <p:tgtEl>
                                          <p:spTgt spid="143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extBox 15"/>
          <p:cNvSpPr txBox="1">
            <a:spLocks noChangeArrowheads="1"/>
          </p:cNvSpPr>
          <p:nvPr/>
        </p:nvSpPr>
        <p:spPr bwMode="auto">
          <a:xfrm>
            <a:off x="0" y="0"/>
            <a:ext cx="9144000" cy="7201972"/>
          </a:xfrm>
          <a:prstGeom prst="rect">
            <a:avLst/>
          </a:prstGeom>
          <a:noFill/>
          <a:ln w="9525">
            <a:noFill/>
            <a:miter lim="800000"/>
            <a:headEnd/>
            <a:tailEnd/>
          </a:ln>
        </p:spPr>
        <p:txBody>
          <a:bodyPr wrap="square">
            <a:spAutoFit/>
          </a:bodyPr>
          <a:lstStyle/>
          <a:p>
            <a:pPr algn="just" eaLnBrk="1" hangingPunct="1"/>
            <a:r>
              <a:rPr lang="en-US" sz="2100" b="1" dirty="0" smtClean="0">
                <a:solidFill>
                  <a:schemeClr val="bg1"/>
                </a:solidFill>
              </a:rPr>
              <a:t>Eph 4 - 1  </a:t>
            </a:r>
            <a:r>
              <a:rPr lang="en-US" sz="2100" b="1" dirty="0" smtClean="0">
                <a:solidFill>
                  <a:schemeClr val="bg1"/>
                </a:solidFill>
              </a:rPr>
              <a:t>I therefore, a prisoner for the Lord, urge you to walk in a manner worthy of the calling to which you have been called, </a:t>
            </a:r>
            <a:r>
              <a:rPr lang="en-US" sz="2100" b="1" dirty="0" smtClean="0">
                <a:solidFill>
                  <a:schemeClr val="bg1"/>
                </a:solidFill>
              </a:rPr>
              <a:t>2  </a:t>
            </a:r>
            <a:r>
              <a:rPr lang="en-US" sz="2100" b="1" dirty="0" smtClean="0">
                <a:solidFill>
                  <a:schemeClr val="bg1"/>
                </a:solidFill>
              </a:rPr>
              <a:t>with all humility and gentleness, with patience, bearing with one another in love, </a:t>
            </a:r>
            <a:r>
              <a:rPr lang="en-US" sz="2100" b="1" dirty="0" smtClean="0">
                <a:solidFill>
                  <a:schemeClr val="bg1"/>
                </a:solidFill>
              </a:rPr>
              <a:t>3  </a:t>
            </a:r>
            <a:r>
              <a:rPr lang="en-US" sz="2100" b="1" dirty="0" smtClean="0">
                <a:solidFill>
                  <a:schemeClr val="bg1"/>
                </a:solidFill>
              </a:rPr>
              <a:t>eager to maintain the unity of the Spirit in the bond of </a:t>
            </a:r>
            <a:r>
              <a:rPr lang="en-US" sz="2100" b="1" dirty="0" smtClean="0">
                <a:solidFill>
                  <a:schemeClr val="bg1"/>
                </a:solidFill>
              </a:rPr>
              <a:t>peace…17  </a:t>
            </a:r>
            <a:r>
              <a:rPr lang="en-US" sz="2100" b="1" dirty="0" smtClean="0">
                <a:solidFill>
                  <a:schemeClr val="bg1"/>
                </a:solidFill>
              </a:rPr>
              <a:t>Now this I say and testify in the Lord, that you must no longer walk as the Gentiles do, in the futility of their minds. </a:t>
            </a:r>
            <a:r>
              <a:rPr lang="en-US" sz="2100" b="1" dirty="0" smtClean="0">
                <a:solidFill>
                  <a:schemeClr val="bg1"/>
                </a:solidFill>
              </a:rPr>
              <a:t>18  </a:t>
            </a:r>
            <a:r>
              <a:rPr lang="en-US" sz="2100" b="1" dirty="0" smtClean="0">
                <a:solidFill>
                  <a:schemeClr val="bg1"/>
                </a:solidFill>
              </a:rPr>
              <a:t>They are darkened in their understanding, alienated from the life of God because of the ignorance that is in them, due to their hardness of heart. </a:t>
            </a:r>
            <a:r>
              <a:rPr lang="en-US" sz="2100" b="1" dirty="0" smtClean="0">
                <a:solidFill>
                  <a:schemeClr val="bg1"/>
                </a:solidFill>
              </a:rPr>
              <a:t>19  </a:t>
            </a:r>
            <a:r>
              <a:rPr lang="en-US" sz="2100" b="1" dirty="0" smtClean="0">
                <a:solidFill>
                  <a:schemeClr val="bg1"/>
                </a:solidFill>
              </a:rPr>
              <a:t>They have become callous and have given themselves up to sensuality, greedy to practice every kind of impurity. </a:t>
            </a:r>
            <a:r>
              <a:rPr lang="en-US" sz="2100" b="1" dirty="0" smtClean="0">
                <a:solidFill>
                  <a:schemeClr val="bg1"/>
                </a:solidFill>
              </a:rPr>
              <a:t>20  </a:t>
            </a:r>
            <a:r>
              <a:rPr lang="en-US" sz="2100" b="1" dirty="0" smtClean="0">
                <a:solidFill>
                  <a:schemeClr val="bg1"/>
                </a:solidFill>
              </a:rPr>
              <a:t>But that is not the way you learned Christ</a:t>
            </a:r>
            <a:r>
              <a:rPr lang="en-US" sz="2100" b="1" dirty="0" smtClean="0">
                <a:solidFill>
                  <a:schemeClr val="bg1"/>
                </a:solidFill>
              </a:rPr>
              <a:t>!—assuming </a:t>
            </a:r>
            <a:r>
              <a:rPr lang="en-US" sz="2100" b="1" dirty="0" smtClean="0">
                <a:solidFill>
                  <a:schemeClr val="bg1"/>
                </a:solidFill>
              </a:rPr>
              <a:t>that you have heard about him and were taught in him, as the truth is in Jesus, </a:t>
            </a:r>
            <a:r>
              <a:rPr lang="en-US" sz="2100" b="1" dirty="0" smtClean="0">
                <a:solidFill>
                  <a:schemeClr val="bg1"/>
                </a:solidFill>
              </a:rPr>
              <a:t>22  </a:t>
            </a:r>
            <a:r>
              <a:rPr lang="en-US" sz="2100" b="1" dirty="0" smtClean="0">
                <a:solidFill>
                  <a:schemeClr val="bg1"/>
                </a:solidFill>
              </a:rPr>
              <a:t>to put off your old self, which belongs to your former manner of life and is corrupt through deceitful desires, </a:t>
            </a:r>
            <a:r>
              <a:rPr lang="en-US" sz="2100" b="1" dirty="0" smtClean="0">
                <a:solidFill>
                  <a:schemeClr val="bg1"/>
                </a:solidFill>
              </a:rPr>
              <a:t>23  </a:t>
            </a:r>
            <a:r>
              <a:rPr lang="en-US" sz="2100" b="1" dirty="0" smtClean="0">
                <a:solidFill>
                  <a:schemeClr val="bg1"/>
                </a:solidFill>
              </a:rPr>
              <a:t>and to be renewed in the spirit of your minds, </a:t>
            </a:r>
            <a:r>
              <a:rPr lang="en-US" sz="2100" b="1" dirty="0" smtClean="0">
                <a:solidFill>
                  <a:schemeClr val="bg1"/>
                </a:solidFill>
              </a:rPr>
              <a:t>24  </a:t>
            </a:r>
            <a:r>
              <a:rPr lang="en-US" sz="2100" b="1" dirty="0" smtClean="0">
                <a:solidFill>
                  <a:schemeClr val="bg1"/>
                </a:solidFill>
              </a:rPr>
              <a:t>and to put on the new self, created after the likeness of God in true righteousness and holiness.</a:t>
            </a:r>
          </a:p>
          <a:p>
            <a:pPr algn="just"/>
            <a:endParaRPr lang="en-US" sz="2100" b="1" dirty="0" smtClean="0">
              <a:solidFill>
                <a:prstClr val="white"/>
              </a:solidFill>
            </a:endParaRPr>
          </a:p>
          <a:p>
            <a:pPr algn="just"/>
            <a:endParaRPr lang="en-US" sz="2100" b="1" dirty="0" smtClean="0">
              <a:solidFill>
                <a:prstClr val="white"/>
              </a:solidFill>
            </a:endParaRPr>
          </a:p>
          <a:p>
            <a:pPr algn="just"/>
            <a:endParaRPr lang="en-US" sz="2100" b="1" dirty="0" smtClean="0">
              <a:solidFill>
                <a:schemeClr val="bg1"/>
              </a:solidFill>
            </a:endParaRPr>
          </a:p>
          <a:p>
            <a:pPr algn="just"/>
            <a:endParaRPr lang="en-US" sz="2100" b="1" dirty="0" smtClean="0">
              <a:solidFill>
                <a:schemeClr val="bg1"/>
              </a:solidFill>
            </a:endParaRPr>
          </a:p>
          <a:p>
            <a:pPr algn="just"/>
            <a:endParaRPr lang="en-US" sz="2100" b="1" dirty="0" smtClean="0">
              <a:solidFill>
                <a:schemeClr val="bg1"/>
              </a:solidFill>
            </a:endParaRPr>
          </a:p>
          <a:p>
            <a:pPr algn="just"/>
            <a:r>
              <a:rPr lang="en-US" sz="21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1490">
                                            <p:txEl>
                                              <p:pRg st="6" end="6"/>
                                            </p:txEl>
                                          </p:spTgt>
                                        </p:tgtEl>
                                        <p:attrNameLst>
                                          <p:attrName>style.visibility</p:attrName>
                                        </p:attrNameLst>
                                      </p:cBhvr>
                                      <p:to>
                                        <p:strVal val="visible"/>
                                      </p:to>
                                    </p:set>
                                    <p:animEffect transition="in" filter="blinds(horizontal)">
                                      <p:cBhvr>
                                        <p:cTn id="7" dur="500"/>
                                        <p:tgtEl>
                                          <p:spTgt spid="19149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extBox 15"/>
          <p:cNvSpPr txBox="1">
            <a:spLocks noChangeArrowheads="1"/>
          </p:cNvSpPr>
          <p:nvPr/>
        </p:nvSpPr>
        <p:spPr bwMode="auto">
          <a:xfrm>
            <a:off x="0" y="0"/>
            <a:ext cx="9144000" cy="6863417"/>
          </a:xfrm>
          <a:prstGeom prst="rect">
            <a:avLst/>
          </a:prstGeom>
          <a:noFill/>
          <a:ln w="9525">
            <a:noFill/>
            <a:miter lim="800000"/>
            <a:headEnd/>
            <a:tailEnd/>
          </a:ln>
        </p:spPr>
        <p:txBody>
          <a:bodyPr wrap="square">
            <a:spAutoFit/>
          </a:bodyPr>
          <a:lstStyle/>
          <a:p>
            <a:pPr algn="just"/>
            <a:r>
              <a:rPr lang="en-US" sz="2200" b="1" dirty="0" smtClean="0">
                <a:solidFill>
                  <a:schemeClr val="bg1"/>
                </a:solidFill>
              </a:rPr>
              <a:t>Eph 5:1  Therefore be imitators of God, as beloved children. </a:t>
            </a:r>
            <a:r>
              <a:rPr lang="en-US" sz="2200" b="1" dirty="0" smtClean="0">
                <a:solidFill>
                  <a:schemeClr val="bg1"/>
                </a:solidFill>
              </a:rPr>
              <a:t>2  </a:t>
            </a:r>
            <a:r>
              <a:rPr lang="en-US" sz="2200" b="1" dirty="0" smtClean="0">
                <a:solidFill>
                  <a:schemeClr val="bg1"/>
                </a:solidFill>
              </a:rPr>
              <a:t>And walk in love, as Christ loved us and gave himself up for us, a fragrant offering and sacrifice to God. </a:t>
            </a:r>
            <a:r>
              <a:rPr lang="en-US" sz="2200" b="1" dirty="0" smtClean="0">
                <a:solidFill>
                  <a:schemeClr val="bg1"/>
                </a:solidFill>
              </a:rPr>
              <a:t>3  </a:t>
            </a:r>
            <a:r>
              <a:rPr lang="en-US" sz="2200" b="1" dirty="0" smtClean="0">
                <a:solidFill>
                  <a:schemeClr val="bg1"/>
                </a:solidFill>
              </a:rPr>
              <a:t>But sexual immorality and all impurity or covetousness must not even be named among you, as is proper among saints. </a:t>
            </a:r>
            <a:r>
              <a:rPr lang="en-US" sz="2200" b="1" dirty="0" smtClean="0">
                <a:solidFill>
                  <a:schemeClr val="bg1"/>
                </a:solidFill>
              </a:rPr>
              <a:t>4  </a:t>
            </a:r>
            <a:r>
              <a:rPr lang="en-US" sz="2200" b="1" dirty="0" smtClean="0">
                <a:solidFill>
                  <a:schemeClr val="bg1"/>
                </a:solidFill>
              </a:rPr>
              <a:t>Let there be no filthiness nor foolish talk nor crude joking, which are out of place, but instead let there be thanksgiving. </a:t>
            </a:r>
            <a:r>
              <a:rPr lang="en-US" sz="2200" b="1" dirty="0" smtClean="0">
                <a:solidFill>
                  <a:schemeClr val="bg1"/>
                </a:solidFill>
              </a:rPr>
              <a:t>5  </a:t>
            </a:r>
            <a:r>
              <a:rPr lang="en-US" sz="2200" b="1" dirty="0" smtClean="0">
                <a:solidFill>
                  <a:schemeClr val="bg1"/>
                </a:solidFill>
              </a:rPr>
              <a:t>For you may be sure of this, that everyone who is sexually immoral or impure, or who is covetous (that is, an idolater), has no inheritance in the kingdom of Christ and God. </a:t>
            </a:r>
            <a:r>
              <a:rPr lang="en-US" sz="2200" b="1" dirty="0" smtClean="0">
                <a:solidFill>
                  <a:schemeClr val="bg1"/>
                </a:solidFill>
              </a:rPr>
              <a:t>6  </a:t>
            </a:r>
            <a:r>
              <a:rPr lang="en-US" sz="2200" b="1" dirty="0" smtClean="0">
                <a:solidFill>
                  <a:schemeClr val="bg1"/>
                </a:solidFill>
              </a:rPr>
              <a:t>Let no one deceive you with empty words, for because of these things the wrath of God comes upon the sons of disobedience. </a:t>
            </a:r>
            <a:r>
              <a:rPr lang="en-US" sz="2200" b="1" dirty="0" smtClean="0">
                <a:solidFill>
                  <a:schemeClr val="bg1"/>
                </a:solidFill>
              </a:rPr>
              <a:t>7  </a:t>
            </a:r>
            <a:r>
              <a:rPr lang="en-US" sz="2200" b="1" dirty="0" smtClean="0">
                <a:solidFill>
                  <a:schemeClr val="bg1"/>
                </a:solidFill>
              </a:rPr>
              <a:t>Therefore do not become partners with them; </a:t>
            </a:r>
            <a:r>
              <a:rPr lang="en-US" sz="2200" b="1" dirty="0" smtClean="0">
                <a:solidFill>
                  <a:schemeClr val="bg1"/>
                </a:solidFill>
              </a:rPr>
              <a:t>8  </a:t>
            </a:r>
            <a:r>
              <a:rPr lang="en-US" sz="2200" b="1" dirty="0" smtClean="0">
                <a:solidFill>
                  <a:schemeClr val="bg1"/>
                </a:solidFill>
              </a:rPr>
              <a:t>for at one time you were darkness, but now you are light in the Lord. Walk as children of light.</a:t>
            </a:r>
          </a:p>
          <a:p>
            <a:pPr algn="just"/>
            <a:endParaRPr lang="en-US" sz="2200" b="1" dirty="0" smtClean="0">
              <a:solidFill>
                <a:prstClr val="white"/>
              </a:solidFill>
            </a:endParaRPr>
          </a:p>
          <a:p>
            <a:pPr algn="just"/>
            <a:endParaRPr lang="en-US" sz="2200" b="1" dirty="0" smtClean="0">
              <a:solidFill>
                <a:prstClr val="white"/>
              </a:solidFill>
            </a:endParaRPr>
          </a:p>
          <a:p>
            <a:pPr algn="just"/>
            <a:endParaRPr lang="en-US" sz="2200" b="1" dirty="0" smtClean="0">
              <a:solidFill>
                <a:schemeClr val="bg1"/>
              </a:solidFill>
            </a:endParaRPr>
          </a:p>
          <a:p>
            <a:pPr algn="just"/>
            <a:endParaRPr lang="en-US" sz="2200" b="1" dirty="0" smtClean="0">
              <a:solidFill>
                <a:schemeClr val="bg1"/>
              </a:solidFill>
            </a:endParaRPr>
          </a:p>
          <a:p>
            <a:pPr algn="just"/>
            <a:endParaRPr lang="en-US" sz="2200" b="1" dirty="0" smtClean="0">
              <a:solidFill>
                <a:schemeClr val="bg1"/>
              </a:solidFill>
            </a:endParaRPr>
          </a:p>
          <a:p>
            <a:pPr algn="just"/>
            <a:r>
              <a:rPr lang="en-US" sz="22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1490">
                                            <p:txEl>
                                              <p:pRg st="6" end="6"/>
                                            </p:txEl>
                                          </p:spTgt>
                                        </p:tgtEl>
                                        <p:attrNameLst>
                                          <p:attrName>style.visibility</p:attrName>
                                        </p:attrNameLst>
                                      </p:cBhvr>
                                      <p:to>
                                        <p:strVal val="visible"/>
                                      </p:to>
                                    </p:set>
                                    <p:animEffect transition="in" filter="blinds(horizontal)">
                                      <p:cBhvr>
                                        <p:cTn id="7" dur="500"/>
                                        <p:tgtEl>
                                          <p:spTgt spid="19149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Box 15"/>
          <p:cNvSpPr txBox="1">
            <a:spLocks noChangeArrowheads="1"/>
          </p:cNvSpPr>
          <p:nvPr/>
        </p:nvSpPr>
        <p:spPr bwMode="auto">
          <a:xfrm>
            <a:off x="0" y="133350"/>
            <a:ext cx="8991600" cy="8079135"/>
          </a:xfrm>
          <a:prstGeom prst="rect">
            <a:avLst/>
          </a:prstGeom>
          <a:noFill/>
          <a:ln w="9525">
            <a:noFill/>
            <a:miter lim="800000"/>
            <a:headEnd/>
            <a:tailEnd/>
          </a:ln>
        </p:spPr>
        <p:txBody>
          <a:bodyPr wrap="square">
            <a:spAutoFit/>
          </a:bodyPr>
          <a:lstStyle/>
          <a:p>
            <a:pPr algn="just" eaLnBrk="1" hangingPunct="1"/>
            <a:r>
              <a:rPr lang="en-US" sz="2300" b="1" dirty="0" smtClean="0">
                <a:solidFill>
                  <a:schemeClr val="bg1"/>
                </a:solidFill>
              </a:rPr>
              <a:t>		</a:t>
            </a:r>
            <a:r>
              <a:rPr lang="en-US" sz="2300" b="1" u="sng" dirty="0" smtClean="0">
                <a:solidFill>
                  <a:schemeClr val="bg1"/>
                </a:solidFill>
              </a:rPr>
              <a:t>Key errors in how we "do" sanctification:  </a:t>
            </a:r>
            <a:endParaRPr lang="en-US" sz="1200" b="1" u="sng" dirty="0">
              <a:solidFill>
                <a:schemeClr val="bg1"/>
              </a:solidFill>
            </a:endParaRPr>
          </a:p>
          <a:p>
            <a:pPr algn="just" eaLnBrk="1" hangingPunct="1"/>
            <a:endParaRPr lang="en-US" sz="1200" b="1" dirty="0">
              <a:solidFill>
                <a:schemeClr val="bg1"/>
              </a:solidFill>
            </a:endParaRPr>
          </a:p>
          <a:p>
            <a:pPr algn="just" eaLnBrk="1" hangingPunct="1"/>
            <a:r>
              <a:rPr lang="en-US" sz="2300" b="1" dirty="0" smtClean="0">
                <a:solidFill>
                  <a:schemeClr val="bg1"/>
                </a:solidFill>
              </a:rPr>
              <a:t>I. Activism and Quietism:</a:t>
            </a:r>
          </a:p>
          <a:p>
            <a:pPr algn="just" eaLnBrk="1" hangingPunct="1"/>
            <a:r>
              <a:rPr lang="en-US" sz="2300" b="1" dirty="0" smtClean="0">
                <a:solidFill>
                  <a:schemeClr val="bg1"/>
                </a:solidFill>
              </a:rPr>
              <a:t>	A. Activism: Self-righteous/sufficient/reliant activity 		* "Work out your salvation!"  Example: Martha	</a:t>
            </a:r>
            <a:endParaRPr lang="en-US" sz="1200" b="1" dirty="0" smtClean="0">
              <a:solidFill>
                <a:schemeClr val="bg1"/>
              </a:solidFill>
            </a:endParaRPr>
          </a:p>
          <a:p>
            <a:pPr algn="just" eaLnBrk="1" hangingPunct="1"/>
            <a:endParaRPr lang="en-US" sz="1200" b="1" dirty="0" smtClean="0">
              <a:solidFill>
                <a:schemeClr val="bg1"/>
              </a:solidFill>
            </a:endParaRPr>
          </a:p>
          <a:p>
            <a:pPr algn="just" eaLnBrk="1" hangingPunct="1"/>
            <a:r>
              <a:rPr lang="en-US" sz="2300" b="1" dirty="0" smtClean="0">
                <a:solidFill>
                  <a:schemeClr val="bg1"/>
                </a:solidFill>
              </a:rPr>
              <a:t>	B. Quietism: Inactive "let go and let God" passivity</a:t>
            </a:r>
          </a:p>
          <a:p>
            <a:pPr algn="just" eaLnBrk="1" hangingPunct="1"/>
            <a:r>
              <a:rPr lang="en-US" sz="2300" b="1" dirty="0" smtClean="0">
                <a:solidFill>
                  <a:schemeClr val="bg1"/>
                </a:solidFill>
              </a:rPr>
              <a:t>	* "</a:t>
            </a:r>
            <a:r>
              <a:rPr lang="en-US" sz="2300" b="1" u="sng" dirty="0" smtClean="0">
                <a:solidFill>
                  <a:schemeClr val="bg1"/>
                </a:solidFill>
              </a:rPr>
              <a:t>Wait</a:t>
            </a:r>
            <a:r>
              <a:rPr lang="en-US" sz="2300" b="1" dirty="0" smtClean="0">
                <a:solidFill>
                  <a:schemeClr val="bg1"/>
                </a:solidFill>
              </a:rPr>
              <a:t> for God to work in you to will/do…" </a:t>
            </a:r>
          </a:p>
          <a:p>
            <a:pPr algn="just" eaLnBrk="1" hangingPunct="1"/>
            <a:r>
              <a:rPr lang="en-US" sz="2300" b="1" dirty="0" smtClean="0">
                <a:solidFill>
                  <a:schemeClr val="bg1"/>
                </a:solidFill>
              </a:rPr>
              <a:t>	Example: Mary (wrongly applied)</a:t>
            </a:r>
          </a:p>
          <a:p>
            <a:pPr algn="just" eaLnBrk="1" hangingPunct="1"/>
            <a:endParaRPr lang="en-US" sz="1200" b="1" dirty="0" smtClean="0">
              <a:solidFill>
                <a:schemeClr val="bg1"/>
              </a:solidFill>
            </a:endParaRPr>
          </a:p>
          <a:p>
            <a:pPr algn="just"/>
            <a:r>
              <a:rPr lang="en-US" sz="2300" b="1" dirty="0" smtClean="0">
                <a:solidFill>
                  <a:schemeClr val="bg1"/>
                </a:solidFill>
              </a:rPr>
              <a:t>Packer: "…regenerate persons, alive to God and freed from sin's dominion, are required to exert themselves in sustained obedience. God's method of sanctification is neither activism (self-reliant activity) nor apathy (God-reliant passivity), but God-dependent effort (2 Cor. 7: 1; Phil. 3:10-14; Heb. 12:14). </a:t>
            </a:r>
          </a:p>
          <a:p>
            <a:pPr algn="just" eaLnBrk="1" hangingPunct="1"/>
            <a:r>
              <a:rPr lang="en-US" sz="2300" b="1" dirty="0" smtClean="0">
                <a:solidFill>
                  <a:schemeClr val="bg1"/>
                </a:solidFill>
              </a:rPr>
              <a:t>	</a:t>
            </a:r>
          </a:p>
          <a:p>
            <a:pPr algn="just" eaLnBrk="1" hangingPunct="1"/>
            <a:endParaRPr lang="en-US" sz="2300" b="1" dirty="0" smtClean="0">
              <a:solidFill>
                <a:schemeClr val="bg1"/>
              </a:solidFill>
            </a:endParaRPr>
          </a:p>
          <a:p>
            <a:pPr algn="just" eaLnBrk="1" hangingPunct="1"/>
            <a:endParaRPr lang="en-US" sz="2300" b="1" dirty="0" smtClean="0">
              <a:solidFill>
                <a:schemeClr val="bg1"/>
              </a:solidFill>
            </a:endParaRPr>
          </a:p>
          <a:p>
            <a:pPr algn="just" eaLnBrk="1" hangingPunct="1"/>
            <a:r>
              <a:rPr lang="en-US" sz="2300" b="1" dirty="0" smtClean="0">
                <a:solidFill>
                  <a:schemeClr val="bg1"/>
                </a:solidFill>
              </a:rPr>
              <a:t>c. Legalism: create rules to justify selves</a:t>
            </a:r>
          </a:p>
          <a:p>
            <a:pPr algn="just" eaLnBrk="1" hangingPunct="1"/>
            <a:r>
              <a:rPr lang="en-US" sz="2300" b="1" dirty="0" smtClean="0">
                <a:solidFill>
                  <a:schemeClr val="bg1"/>
                </a:solidFill>
              </a:rPr>
              <a:t>	d. Antinomianism: law has no relevance. </a:t>
            </a:r>
            <a:r>
              <a:rPr lang="en-US" sz="2300" b="1" dirty="0">
                <a:solidFill>
                  <a:schemeClr val="bg1"/>
                </a:solidFill>
              </a:rPr>
              <a:t>	</a:t>
            </a:r>
          </a:p>
          <a:p>
            <a:pPr algn="just" eaLnBrk="1" hangingPunct="1"/>
            <a:endParaRPr lang="en-US" sz="2300" b="1" dirty="0">
              <a:solidFill>
                <a:schemeClr val="bg1"/>
              </a:solidFill>
            </a:endParaRPr>
          </a:p>
          <a:p>
            <a:pPr algn="just" eaLnBrk="1" hangingPunct="1"/>
            <a:r>
              <a:rPr lang="en-US" sz="2300" b="1" dirty="0">
                <a:solidFill>
                  <a:schemeClr val="bg1"/>
                </a:solidFill>
              </a:rPr>
              <a:t> </a:t>
            </a:r>
          </a:p>
          <a:p>
            <a:pPr algn="just" eaLnBrk="1" hangingPunct="1"/>
            <a:r>
              <a:rPr lang="en-US" sz="2300" b="1" dirty="0">
                <a:solidFill>
                  <a:schemeClr val="bg1"/>
                </a:solidFill>
              </a:rPr>
              <a:t> </a:t>
            </a:r>
          </a:p>
          <a:p>
            <a:pPr algn="just" eaLnBrk="1" hangingPunct="1"/>
            <a:endParaRPr lang="en-US" sz="23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4210">
                                            <p:txEl>
                                              <p:pRg st="2" end="2"/>
                                            </p:txEl>
                                          </p:spTgt>
                                        </p:tgtEl>
                                        <p:attrNameLst>
                                          <p:attrName>style.visibility</p:attrName>
                                        </p:attrNameLst>
                                      </p:cBhvr>
                                      <p:to>
                                        <p:strVal val="visible"/>
                                      </p:to>
                                    </p:set>
                                    <p:animEffect transition="in" filter="blinds(horizontal)">
                                      <p:cBhvr>
                                        <p:cTn id="7" dur="500"/>
                                        <p:tgtEl>
                                          <p:spTgt spid="942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4210">
                                            <p:txEl>
                                              <p:pRg st="3" end="3"/>
                                            </p:txEl>
                                          </p:spTgt>
                                        </p:tgtEl>
                                        <p:attrNameLst>
                                          <p:attrName>style.visibility</p:attrName>
                                        </p:attrNameLst>
                                      </p:cBhvr>
                                      <p:to>
                                        <p:strVal val="visible"/>
                                      </p:to>
                                    </p:set>
                                    <p:animEffect transition="in" filter="blinds(horizontal)">
                                      <p:cBhvr>
                                        <p:cTn id="12" dur="500"/>
                                        <p:tgtEl>
                                          <p:spTgt spid="942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4210">
                                            <p:txEl>
                                              <p:pRg st="5" end="5"/>
                                            </p:txEl>
                                          </p:spTgt>
                                        </p:tgtEl>
                                        <p:attrNameLst>
                                          <p:attrName>style.visibility</p:attrName>
                                        </p:attrNameLst>
                                      </p:cBhvr>
                                      <p:to>
                                        <p:strVal val="visible"/>
                                      </p:to>
                                    </p:set>
                                    <p:animEffect transition="in" filter="blinds(horizontal)">
                                      <p:cBhvr>
                                        <p:cTn id="17" dur="500"/>
                                        <p:tgtEl>
                                          <p:spTgt spid="94210">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4210">
                                            <p:txEl>
                                              <p:pRg st="6" end="6"/>
                                            </p:txEl>
                                          </p:spTgt>
                                        </p:tgtEl>
                                        <p:attrNameLst>
                                          <p:attrName>style.visibility</p:attrName>
                                        </p:attrNameLst>
                                      </p:cBhvr>
                                      <p:to>
                                        <p:strVal val="visible"/>
                                      </p:to>
                                    </p:set>
                                    <p:animEffect transition="in" filter="blinds(horizontal)">
                                      <p:cBhvr>
                                        <p:cTn id="22" dur="500"/>
                                        <p:tgtEl>
                                          <p:spTgt spid="94210">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4210">
                                            <p:txEl>
                                              <p:pRg st="7" end="7"/>
                                            </p:txEl>
                                          </p:spTgt>
                                        </p:tgtEl>
                                        <p:attrNameLst>
                                          <p:attrName>style.visibility</p:attrName>
                                        </p:attrNameLst>
                                      </p:cBhvr>
                                      <p:to>
                                        <p:strVal val="visible"/>
                                      </p:to>
                                    </p:set>
                                    <p:animEffect transition="in" filter="blinds(horizontal)">
                                      <p:cBhvr>
                                        <p:cTn id="27" dur="500"/>
                                        <p:tgtEl>
                                          <p:spTgt spid="94210">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4210">
                                            <p:txEl>
                                              <p:pRg st="9" end="9"/>
                                            </p:txEl>
                                          </p:spTgt>
                                        </p:tgtEl>
                                        <p:attrNameLst>
                                          <p:attrName>style.visibility</p:attrName>
                                        </p:attrNameLst>
                                      </p:cBhvr>
                                      <p:to>
                                        <p:strVal val="visible"/>
                                      </p:to>
                                    </p:set>
                                    <p:animEffect transition="in" filter="blinds(horizontal)">
                                      <p:cBhvr>
                                        <p:cTn id="32" dur="500"/>
                                        <p:tgtEl>
                                          <p:spTgt spid="94210">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4210">
                                            <p:txEl>
                                              <p:pRg st="10" end="10"/>
                                            </p:txEl>
                                          </p:spTgt>
                                        </p:tgtEl>
                                        <p:attrNameLst>
                                          <p:attrName>style.visibility</p:attrName>
                                        </p:attrNameLst>
                                      </p:cBhvr>
                                      <p:to>
                                        <p:strVal val="visible"/>
                                      </p:to>
                                    </p:set>
                                    <p:animEffect transition="in" filter="blinds(horizontal)">
                                      <p:cBhvr>
                                        <p:cTn id="37" dur="500"/>
                                        <p:tgtEl>
                                          <p:spTgt spid="94210">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94210">
                                            <p:txEl>
                                              <p:pRg st="13" end="13"/>
                                            </p:txEl>
                                          </p:spTgt>
                                        </p:tgtEl>
                                        <p:attrNameLst>
                                          <p:attrName>style.visibility</p:attrName>
                                        </p:attrNameLst>
                                      </p:cBhvr>
                                      <p:to>
                                        <p:strVal val="visible"/>
                                      </p:to>
                                    </p:set>
                                    <p:animEffect transition="in" filter="blinds(horizontal)">
                                      <p:cBhvr>
                                        <p:cTn id="42" dur="500"/>
                                        <p:tgtEl>
                                          <p:spTgt spid="94210">
                                            <p:txEl>
                                              <p:pRg st="13" end="1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94210">
                                            <p:txEl>
                                              <p:pRg st="14" end="14"/>
                                            </p:txEl>
                                          </p:spTgt>
                                        </p:tgtEl>
                                        <p:attrNameLst>
                                          <p:attrName>style.visibility</p:attrName>
                                        </p:attrNameLst>
                                      </p:cBhvr>
                                      <p:to>
                                        <p:strVal val="visible"/>
                                      </p:to>
                                    </p:set>
                                    <p:animEffect transition="in" filter="blinds(horizontal)">
                                      <p:cBhvr>
                                        <p:cTn id="47" dur="500"/>
                                        <p:tgtEl>
                                          <p:spTgt spid="94210">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Box 15"/>
          <p:cNvSpPr txBox="1">
            <a:spLocks noChangeArrowheads="1"/>
          </p:cNvSpPr>
          <p:nvPr/>
        </p:nvSpPr>
        <p:spPr bwMode="auto">
          <a:xfrm>
            <a:off x="0" y="0"/>
            <a:ext cx="9144000" cy="6109365"/>
          </a:xfrm>
          <a:prstGeom prst="rect">
            <a:avLst/>
          </a:prstGeom>
          <a:noFill/>
          <a:ln w="9525">
            <a:noFill/>
            <a:miter lim="800000"/>
            <a:headEnd/>
            <a:tailEnd/>
          </a:ln>
        </p:spPr>
        <p:txBody>
          <a:bodyPr wrap="square">
            <a:spAutoFit/>
          </a:bodyPr>
          <a:lstStyle/>
          <a:p>
            <a:pPr algn="just" eaLnBrk="1" hangingPunct="1"/>
            <a:r>
              <a:rPr lang="en-US" sz="2300" b="1" dirty="0" smtClean="0">
                <a:solidFill>
                  <a:schemeClr val="bg1"/>
                </a:solidFill>
              </a:rPr>
              <a:t>II. Legalism and Antinomianism:</a:t>
            </a:r>
          </a:p>
          <a:p>
            <a:pPr algn="just" eaLnBrk="1" hangingPunct="1"/>
            <a:r>
              <a:rPr lang="en-US" sz="2300" b="1" dirty="0" smtClean="0">
                <a:solidFill>
                  <a:schemeClr val="bg1"/>
                </a:solidFill>
              </a:rPr>
              <a:t>	A. Legalism: use God's law and/or our own rules and performance to justify ourselves before God and man. </a:t>
            </a:r>
          </a:p>
          <a:p>
            <a:pPr algn="just" eaLnBrk="1" hangingPunct="1"/>
            <a:endParaRPr lang="en-US" sz="2300" b="1" dirty="0" smtClean="0">
              <a:solidFill>
                <a:schemeClr val="bg1"/>
              </a:solidFill>
            </a:endParaRPr>
          </a:p>
          <a:p>
            <a:pPr algn="just" eaLnBrk="1" hangingPunct="1"/>
            <a:r>
              <a:rPr lang="en-US" sz="2300" b="1" dirty="0" smtClean="0">
                <a:solidFill>
                  <a:schemeClr val="bg1"/>
                </a:solidFill>
              </a:rPr>
              <a:t>	B. Antinomianism: Under the Gospel, believers have no obligation to obey God's moral law. </a:t>
            </a:r>
          </a:p>
          <a:p>
            <a:pPr algn="just" eaLnBrk="1" hangingPunct="1"/>
            <a:endParaRPr lang="en-US" sz="2300" b="1" dirty="0" smtClean="0">
              <a:solidFill>
                <a:schemeClr val="bg1"/>
              </a:solidFill>
            </a:endParaRPr>
          </a:p>
          <a:p>
            <a:pPr algn="just" eaLnBrk="1" hangingPunct="1"/>
            <a:r>
              <a:rPr lang="en-US" sz="2300" b="1" dirty="0" smtClean="0">
                <a:solidFill>
                  <a:schemeClr val="bg1"/>
                </a:solidFill>
              </a:rPr>
              <a:t>	C. Both misuse/misunderstand Law and Gospel. </a:t>
            </a:r>
          </a:p>
          <a:p>
            <a:pPr algn="just" eaLnBrk="1" hangingPunct="1"/>
            <a:endParaRPr lang="en-US" sz="2300" b="1" dirty="0" smtClean="0">
              <a:solidFill>
                <a:schemeClr val="bg1"/>
              </a:solidFill>
            </a:endParaRPr>
          </a:p>
          <a:p>
            <a:pPr algn="just" eaLnBrk="1" hangingPunct="1"/>
            <a:r>
              <a:rPr lang="en-US" sz="2300" b="1" dirty="0" smtClean="0">
                <a:solidFill>
                  <a:schemeClr val="bg1"/>
                </a:solidFill>
              </a:rPr>
              <a:t>III. Summary: </a:t>
            </a:r>
          </a:p>
          <a:p>
            <a:pPr algn="just" eaLnBrk="1" hangingPunct="1"/>
            <a:r>
              <a:rPr lang="en-US" sz="2300" b="1" dirty="0" smtClean="0">
                <a:solidFill>
                  <a:schemeClr val="bg1"/>
                </a:solidFill>
              </a:rPr>
              <a:t>Activism/Legalism: Self-righteous/reliant performance driven </a:t>
            </a:r>
          </a:p>
          <a:p>
            <a:pPr algn="just" eaLnBrk="1" hangingPunct="1"/>
            <a:r>
              <a:rPr lang="en-US" sz="2300" b="1" dirty="0" smtClean="0">
                <a:solidFill>
                  <a:schemeClr val="bg1"/>
                </a:solidFill>
              </a:rPr>
              <a:t>Quietism/Antinomianism:  No striving for holiness/License</a:t>
            </a:r>
          </a:p>
          <a:p>
            <a:pPr algn="just" eaLnBrk="1" hangingPunct="1"/>
            <a:r>
              <a:rPr lang="en-US" sz="2300" b="1" dirty="0" smtClean="0">
                <a:solidFill>
                  <a:schemeClr val="bg1"/>
                </a:solidFill>
              </a:rPr>
              <a:t>		 </a:t>
            </a:r>
            <a:r>
              <a:rPr lang="en-US" sz="2300" b="1" dirty="0">
                <a:solidFill>
                  <a:schemeClr val="bg1"/>
                </a:solidFill>
              </a:rPr>
              <a:t>	</a:t>
            </a:r>
          </a:p>
          <a:p>
            <a:pPr algn="just" eaLnBrk="1" hangingPunct="1"/>
            <a:endParaRPr lang="en-US" sz="2300" b="1" dirty="0">
              <a:solidFill>
                <a:schemeClr val="bg1"/>
              </a:solidFill>
            </a:endParaRPr>
          </a:p>
          <a:p>
            <a:pPr algn="just" eaLnBrk="1" hangingPunct="1"/>
            <a:r>
              <a:rPr lang="en-US" sz="2300" b="1" dirty="0">
                <a:solidFill>
                  <a:schemeClr val="bg1"/>
                </a:solidFill>
              </a:rPr>
              <a:t> </a:t>
            </a:r>
          </a:p>
          <a:p>
            <a:pPr algn="just" eaLnBrk="1" hangingPunct="1"/>
            <a:r>
              <a:rPr lang="en-US" sz="2300" b="1" dirty="0">
                <a:solidFill>
                  <a:schemeClr val="bg1"/>
                </a:solidFill>
              </a:rPr>
              <a:t> </a:t>
            </a:r>
          </a:p>
          <a:p>
            <a:pPr algn="just" eaLnBrk="1" hangingPunct="1"/>
            <a:endParaRPr lang="en-US" sz="23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4210">
                                            <p:txEl>
                                              <p:pRg st="1" end="1"/>
                                            </p:txEl>
                                          </p:spTgt>
                                        </p:tgtEl>
                                        <p:attrNameLst>
                                          <p:attrName>style.visibility</p:attrName>
                                        </p:attrNameLst>
                                      </p:cBhvr>
                                      <p:to>
                                        <p:strVal val="visible"/>
                                      </p:to>
                                    </p:set>
                                    <p:animEffect transition="in" filter="blinds(horizontal)">
                                      <p:cBhvr>
                                        <p:cTn id="7" dur="500"/>
                                        <p:tgtEl>
                                          <p:spTgt spid="942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4210">
                                            <p:txEl>
                                              <p:pRg st="3" end="3"/>
                                            </p:txEl>
                                          </p:spTgt>
                                        </p:tgtEl>
                                        <p:attrNameLst>
                                          <p:attrName>style.visibility</p:attrName>
                                        </p:attrNameLst>
                                      </p:cBhvr>
                                      <p:to>
                                        <p:strVal val="visible"/>
                                      </p:to>
                                    </p:set>
                                    <p:animEffect transition="in" filter="blinds(horizontal)">
                                      <p:cBhvr>
                                        <p:cTn id="12" dur="500"/>
                                        <p:tgtEl>
                                          <p:spTgt spid="942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4210">
                                            <p:txEl>
                                              <p:pRg st="5" end="5"/>
                                            </p:txEl>
                                          </p:spTgt>
                                        </p:tgtEl>
                                        <p:attrNameLst>
                                          <p:attrName>style.visibility</p:attrName>
                                        </p:attrNameLst>
                                      </p:cBhvr>
                                      <p:to>
                                        <p:strVal val="visible"/>
                                      </p:to>
                                    </p:set>
                                    <p:animEffect transition="in" filter="blinds(horizontal)">
                                      <p:cBhvr>
                                        <p:cTn id="17" dur="500"/>
                                        <p:tgtEl>
                                          <p:spTgt spid="94210">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4210">
                                            <p:txEl>
                                              <p:pRg st="7" end="7"/>
                                            </p:txEl>
                                          </p:spTgt>
                                        </p:tgtEl>
                                        <p:attrNameLst>
                                          <p:attrName>style.visibility</p:attrName>
                                        </p:attrNameLst>
                                      </p:cBhvr>
                                      <p:to>
                                        <p:strVal val="visible"/>
                                      </p:to>
                                    </p:set>
                                    <p:animEffect transition="in" filter="blinds(horizontal)">
                                      <p:cBhvr>
                                        <p:cTn id="22" dur="500"/>
                                        <p:tgtEl>
                                          <p:spTgt spid="94210">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4210">
                                            <p:txEl>
                                              <p:pRg st="8" end="8"/>
                                            </p:txEl>
                                          </p:spTgt>
                                        </p:tgtEl>
                                        <p:attrNameLst>
                                          <p:attrName>style.visibility</p:attrName>
                                        </p:attrNameLst>
                                      </p:cBhvr>
                                      <p:to>
                                        <p:strVal val="visible"/>
                                      </p:to>
                                    </p:set>
                                    <p:animEffect transition="in" filter="blinds(horizontal)">
                                      <p:cBhvr>
                                        <p:cTn id="27" dur="500"/>
                                        <p:tgtEl>
                                          <p:spTgt spid="94210">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4210">
                                            <p:txEl>
                                              <p:pRg st="9" end="9"/>
                                            </p:txEl>
                                          </p:spTgt>
                                        </p:tgtEl>
                                        <p:attrNameLst>
                                          <p:attrName>style.visibility</p:attrName>
                                        </p:attrNameLst>
                                      </p:cBhvr>
                                      <p:to>
                                        <p:strVal val="visible"/>
                                      </p:to>
                                    </p:set>
                                    <p:animEffect transition="in" filter="blinds(horizontal)">
                                      <p:cBhvr>
                                        <p:cTn id="32" dur="500"/>
                                        <p:tgtEl>
                                          <p:spTgt spid="942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TextBox 15"/>
          <p:cNvSpPr txBox="1">
            <a:spLocks noChangeArrowheads="1"/>
          </p:cNvSpPr>
          <p:nvPr/>
        </p:nvSpPr>
        <p:spPr bwMode="auto">
          <a:xfrm>
            <a:off x="0" y="0"/>
            <a:ext cx="8305800" cy="523220"/>
          </a:xfrm>
          <a:prstGeom prst="rect">
            <a:avLst/>
          </a:prstGeom>
          <a:noFill/>
          <a:ln w="9525">
            <a:noFill/>
            <a:miter lim="800000"/>
            <a:headEnd/>
            <a:tailEnd/>
          </a:ln>
        </p:spPr>
        <p:txBody>
          <a:bodyPr>
            <a:spAutoFit/>
          </a:bodyPr>
          <a:lstStyle/>
          <a:p>
            <a:pPr algn="ctr" eaLnBrk="1" hangingPunct="1"/>
            <a:r>
              <a:rPr lang="en-US" sz="2800" b="1" dirty="0">
                <a:solidFill>
                  <a:schemeClr val="bg1"/>
                </a:solidFill>
              </a:rPr>
              <a:t>The </a:t>
            </a:r>
            <a:r>
              <a:rPr lang="en-US" sz="2800" b="1" dirty="0" smtClean="0">
                <a:solidFill>
                  <a:schemeClr val="bg1"/>
                </a:solidFill>
              </a:rPr>
              <a:t>Result of Quietism/Antinomianism</a:t>
            </a:r>
            <a:endParaRPr lang="en-US" sz="2800" b="1" i="1" u="sng" dirty="0">
              <a:solidFill>
                <a:schemeClr val="bg1"/>
              </a:solidFill>
            </a:endParaRPr>
          </a:p>
        </p:txBody>
      </p:sp>
      <p:sp>
        <p:nvSpPr>
          <p:cNvPr id="110602" name="Text Box 10"/>
          <p:cNvSpPr txBox="1">
            <a:spLocks noChangeArrowheads="1"/>
          </p:cNvSpPr>
          <p:nvPr/>
        </p:nvSpPr>
        <p:spPr bwMode="auto">
          <a:xfrm>
            <a:off x="0" y="3562350"/>
            <a:ext cx="3962400" cy="1569660"/>
          </a:xfrm>
          <a:prstGeom prst="rect">
            <a:avLst/>
          </a:prstGeom>
          <a:noFill/>
          <a:ln w="9525">
            <a:noFill/>
            <a:miter lim="800000"/>
            <a:headEnd/>
            <a:tailEnd/>
          </a:ln>
          <a:effectLst/>
        </p:spPr>
        <p:txBody>
          <a:bodyPr>
            <a:spAutoFit/>
          </a:bodyPr>
          <a:lstStyle/>
          <a:p>
            <a:pPr algn="just">
              <a:spcBef>
                <a:spcPct val="50000"/>
              </a:spcBef>
            </a:pPr>
            <a:r>
              <a:rPr lang="en-US" sz="2400" b="1" dirty="0" smtClean="0">
                <a:solidFill>
                  <a:schemeClr val="bg1"/>
                </a:solidFill>
              </a:rPr>
              <a:t>“</a:t>
            </a:r>
            <a:r>
              <a:rPr lang="en-US" sz="2400" b="1" dirty="0" err="1" smtClean="0">
                <a:solidFill>
                  <a:schemeClr val="bg1"/>
                </a:solidFill>
              </a:rPr>
              <a:t>Yo</a:t>
            </a:r>
            <a:r>
              <a:rPr lang="en-US" sz="2400" b="1" dirty="0" smtClean="0">
                <a:solidFill>
                  <a:schemeClr val="bg1"/>
                </a:solidFill>
              </a:rPr>
              <a:t> God, dude, thanks for all that grace. Whew! I'm </a:t>
            </a:r>
            <a:r>
              <a:rPr lang="en-US" sz="2400" b="1" dirty="0" err="1" smtClean="0">
                <a:solidFill>
                  <a:schemeClr val="bg1"/>
                </a:solidFill>
              </a:rPr>
              <a:t>gonna</a:t>
            </a:r>
            <a:r>
              <a:rPr lang="en-US" sz="2400" b="1" dirty="0" smtClean="0">
                <a:solidFill>
                  <a:schemeClr val="bg1"/>
                </a:solidFill>
              </a:rPr>
              <a:t> kick back now till I get to heaven!”</a:t>
            </a:r>
            <a:r>
              <a:rPr lang="en-US" sz="2400" dirty="0" smtClean="0">
                <a:solidFill>
                  <a:schemeClr val="bg1"/>
                </a:solidFill>
              </a:rPr>
              <a:t>  </a:t>
            </a:r>
            <a:endParaRPr lang="en-US" sz="2400" dirty="0">
              <a:solidFill>
                <a:schemeClr val="bg1"/>
              </a:solidFill>
            </a:endParaRPr>
          </a:p>
        </p:txBody>
      </p:sp>
      <p:sp>
        <p:nvSpPr>
          <p:cNvPr id="110604" name="Text Box 12"/>
          <p:cNvSpPr txBox="1">
            <a:spLocks noChangeArrowheads="1"/>
          </p:cNvSpPr>
          <p:nvPr/>
        </p:nvSpPr>
        <p:spPr bwMode="auto">
          <a:xfrm>
            <a:off x="5334000" y="590550"/>
            <a:ext cx="3810000" cy="1569660"/>
          </a:xfrm>
          <a:prstGeom prst="rect">
            <a:avLst/>
          </a:prstGeom>
          <a:noFill/>
          <a:ln w="9525">
            <a:noFill/>
            <a:miter lim="800000"/>
            <a:headEnd/>
            <a:tailEnd/>
          </a:ln>
          <a:effectLst/>
        </p:spPr>
        <p:txBody>
          <a:bodyPr wrap="square">
            <a:spAutoFit/>
          </a:bodyPr>
          <a:lstStyle/>
          <a:p>
            <a:pPr>
              <a:spcBef>
                <a:spcPct val="50000"/>
              </a:spcBef>
            </a:pPr>
            <a:r>
              <a:rPr lang="en-US" sz="2400" b="1" dirty="0" smtClean="0">
                <a:solidFill>
                  <a:schemeClr val="bg1"/>
                </a:solidFill>
              </a:rPr>
              <a:t>“Yeah, God loves me just the way I am, and Jesus paid it all, so why change!" </a:t>
            </a:r>
            <a:endParaRPr lang="en-US" sz="2400" b="1" dirty="0">
              <a:solidFill>
                <a:schemeClr val="bg1"/>
              </a:solidFill>
            </a:endParaRPr>
          </a:p>
        </p:txBody>
      </p:sp>
      <p:pic>
        <p:nvPicPr>
          <p:cNvPr id="2050" name="Picture 2" descr="Image result for monkey relaxing"/>
          <p:cNvPicPr>
            <a:picLocks noChangeAspect="1" noChangeArrowheads="1"/>
          </p:cNvPicPr>
          <p:nvPr/>
        </p:nvPicPr>
        <p:blipFill>
          <a:blip r:embed="rId3" cstate="print"/>
          <a:srcRect/>
          <a:stretch>
            <a:fillRect/>
          </a:stretch>
        </p:blipFill>
        <p:spPr bwMode="auto">
          <a:xfrm>
            <a:off x="533400" y="666750"/>
            <a:ext cx="2262582" cy="2876550"/>
          </a:xfrm>
          <a:prstGeom prst="rect">
            <a:avLst/>
          </a:prstGeom>
          <a:noFill/>
        </p:spPr>
      </p:pic>
      <p:pic>
        <p:nvPicPr>
          <p:cNvPr id="2054" name="Picture 6" descr="https://s-media-cache-ak0.pinimg.com/236x/da/e2/18/dae218ee9ab0c5158442f06330801c8c.jpg"/>
          <p:cNvPicPr>
            <a:picLocks noChangeAspect="1" noChangeArrowheads="1"/>
          </p:cNvPicPr>
          <p:nvPr/>
        </p:nvPicPr>
        <p:blipFill>
          <a:blip r:embed="rId4" cstate="print"/>
          <a:srcRect/>
          <a:stretch>
            <a:fillRect/>
          </a:stretch>
        </p:blipFill>
        <p:spPr bwMode="auto">
          <a:xfrm>
            <a:off x="6019800" y="2152650"/>
            <a:ext cx="2247900" cy="29908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0602"/>
                                        </p:tgtEl>
                                        <p:attrNameLst>
                                          <p:attrName>style.visibility</p:attrName>
                                        </p:attrNameLst>
                                      </p:cBhvr>
                                      <p:to>
                                        <p:strVal val="visible"/>
                                      </p:to>
                                    </p:set>
                                    <p:animEffect transition="in" filter="blinds(horizontal)">
                                      <p:cBhvr>
                                        <p:cTn id="7" dur="500"/>
                                        <p:tgtEl>
                                          <p:spTgt spid="110602"/>
                                        </p:tgtEl>
                                      </p:cBhvr>
                                    </p:animEffect>
                                  </p:childTnLst>
                                </p:cTn>
                              </p:par>
                              <p:par>
                                <p:cTn id="8" presetID="3" presetClass="entr" presetSubtype="10"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Effect transition="in" filter="blinds(horizontal)">
                                      <p:cBhvr>
                                        <p:cTn id="10" dur="500"/>
                                        <p:tgtEl>
                                          <p:spTgt spid="2050"/>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10604">
                                            <p:txEl>
                                              <p:pRg st="0" end="0"/>
                                            </p:txEl>
                                          </p:spTgt>
                                        </p:tgtEl>
                                        <p:attrNameLst>
                                          <p:attrName>style.visibility</p:attrName>
                                        </p:attrNameLst>
                                      </p:cBhvr>
                                      <p:to>
                                        <p:strVal val="visible"/>
                                      </p:to>
                                    </p:set>
                                    <p:animEffect transition="in" filter="blinds(horizontal)">
                                      <p:cBhvr>
                                        <p:cTn id="15" dur="500"/>
                                        <p:tgtEl>
                                          <p:spTgt spid="110604">
                                            <p:txEl>
                                              <p:pRg st="0" end="0"/>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054"/>
                                        </p:tgtEl>
                                        <p:attrNameLst>
                                          <p:attrName>style.visibility</p:attrName>
                                        </p:attrNameLst>
                                      </p:cBhvr>
                                      <p:to>
                                        <p:strVal val="visible"/>
                                      </p:to>
                                    </p:set>
                                    <p:animEffect transition="in" filter="blinds(horizontal)">
                                      <p:cBhvr>
                                        <p:cTn id="18" dur="5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0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TextBox 15"/>
          <p:cNvSpPr txBox="1">
            <a:spLocks noChangeArrowheads="1"/>
          </p:cNvSpPr>
          <p:nvPr/>
        </p:nvSpPr>
        <p:spPr bwMode="auto">
          <a:xfrm>
            <a:off x="533400" y="0"/>
            <a:ext cx="8305800" cy="492443"/>
          </a:xfrm>
          <a:prstGeom prst="rect">
            <a:avLst/>
          </a:prstGeom>
          <a:noFill/>
          <a:ln w="9525">
            <a:noFill/>
            <a:miter lim="800000"/>
            <a:headEnd/>
            <a:tailEnd/>
          </a:ln>
        </p:spPr>
        <p:txBody>
          <a:bodyPr>
            <a:spAutoFit/>
          </a:bodyPr>
          <a:lstStyle/>
          <a:p>
            <a:pPr algn="ctr" eaLnBrk="1" hangingPunct="1"/>
            <a:r>
              <a:rPr lang="en-US" sz="2600" b="1" dirty="0">
                <a:solidFill>
                  <a:schemeClr val="bg1"/>
                </a:solidFill>
              </a:rPr>
              <a:t>The </a:t>
            </a:r>
            <a:r>
              <a:rPr lang="en-US" sz="2600" b="1" dirty="0" smtClean="0">
                <a:solidFill>
                  <a:schemeClr val="bg1"/>
                </a:solidFill>
              </a:rPr>
              <a:t>Result of Activism/Legalism:</a:t>
            </a:r>
            <a:endParaRPr lang="en-US" sz="2600" b="1" i="1" u="sng" dirty="0">
              <a:solidFill>
                <a:schemeClr val="bg1"/>
              </a:solidFill>
            </a:endParaRPr>
          </a:p>
        </p:txBody>
      </p:sp>
      <p:pic>
        <p:nvPicPr>
          <p:cNvPr id="110597" name="Picture 5" descr="thumbnail"/>
          <p:cNvPicPr>
            <a:picLocks noChangeAspect="1" noChangeArrowheads="1"/>
          </p:cNvPicPr>
          <p:nvPr/>
        </p:nvPicPr>
        <p:blipFill>
          <a:blip r:embed="rId3" cstate="print"/>
          <a:srcRect/>
          <a:stretch>
            <a:fillRect/>
          </a:stretch>
        </p:blipFill>
        <p:spPr bwMode="auto">
          <a:xfrm>
            <a:off x="0" y="819150"/>
            <a:ext cx="3619500" cy="2443163"/>
          </a:xfrm>
          <a:prstGeom prst="rect">
            <a:avLst/>
          </a:prstGeom>
          <a:noFill/>
        </p:spPr>
      </p:pic>
      <p:pic>
        <p:nvPicPr>
          <p:cNvPr id="110599" name="Picture 7" descr="thumbnail"/>
          <p:cNvPicPr>
            <a:picLocks noChangeAspect="1" noChangeArrowheads="1"/>
          </p:cNvPicPr>
          <p:nvPr/>
        </p:nvPicPr>
        <p:blipFill>
          <a:blip r:embed="rId4" cstate="print"/>
          <a:srcRect/>
          <a:stretch>
            <a:fillRect/>
          </a:stretch>
        </p:blipFill>
        <p:spPr bwMode="auto">
          <a:xfrm>
            <a:off x="6019800" y="1809750"/>
            <a:ext cx="2668588" cy="2536031"/>
          </a:xfrm>
          <a:prstGeom prst="rect">
            <a:avLst/>
          </a:prstGeom>
          <a:noFill/>
        </p:spPr>
      </p:pic>
      <p:sp>
        <p:nvSpPr>
          <p:cNvPr id="110600" name="Text Box 8"/>
          <p:cNvSpPr txBox="1">
            <a:spLocks noChangeArrowheads="1"/>
          </p:cNvSpPr>
          <p:nvPr/>
        </p:nvSpPr>
        <p:spPr bwMode="auto">
          <a:xfrm>
            <a:off x="5486400" y="1276350"/>
            <a:ext cx="4572000" cy="461665"/>
          </a:xfrm>
          <a:prstGeom prst="rect">
            <a:avLst/>
          </a:prstGeom>
          <a:noFill/>
          <a:ln w="9525">
            <a:noFill/>
            <a:miter lim="800000"/>
            <a:headEnd/>
            <a:tailEnd/>
          </a:ln>
          <a:effectLst/>
        </p:spPr>
        <p:txBody>
          <a:bodyPr>
            <a:spAutoFit/>
          </a:bodyPr>
          <a:lstStyle/>
          <a:p>
            <a:pPr>
              <a:spcBef>
                <a:spcPct val="50000"/>
              </a:spcBef>
            </a:pPr>
            <a:r>
              <a:rPr lang="en-US" sz="2400" b="1" dirty="0">
                <a:solidFill>
                  <a:schemeClr val="bg1"/>
                </a:solidFill>
              </a:rPr>
              <a:t>Guilt ridden, </a:t>
            </a:r>
            <a:r>
              <a:rPr lang="en-US" sz="2400" b="1" dirty="0" smtClean="0">
                <a:solidFill>
                  <a:schemeClr val="bg1"/>
                </a:solidFill>
              </a:rPr>
              <a:t>bewildered</a:t>
            </a:r>
            <a:endParaRPr lang="en-US" sz="2400" b="1" dirty="0">
              <a:solidFill>
                <a:schemeClr val="bg1"/>
              </a:solidFill>
            </a:endParaRPr>
          </a:p>
        </p:txBody>
      </p:sp>
      <p:sp>
        <p:nvSpPr>
          <p:cNvPr id="110602" name="Text Box 10"/>
          <p:cNvSpPr txBox="1">
            <a:spLocks noChangeArrowheads="1"/>
          </p:cNvSpPr>
          <p:nvPr/>
        </p:nvSpPr>
        <p:spPr bwMode="auto">
          <a:xfrm>
            <a:off x="0" y="3314701"/>
            <a:ext cx="3962400" cy="1200329"/>
          </a:xfrm>
          <a:prstGeom prst="rect">
            <a:avLst/>
          </a:prstGeom>
          <a:noFill/>
          <a:ln w="9525">
            <a:noFill/>
            <a:miter lim="800000"/>
            <a:headEnd/>
            <a:tailEnd/>
          </a:ln>
          <a:effectLst/>
        </p:spPr>
        <p:txBody>
          <a:bodyPr>
            <a:spAutoFit/>
          </a:bodyPr>
          <a:lstStyle/>
          <a:p>
            <a:pPr algn="just">
              <a:spcBef>
                <a:spcPct val="50000"/>
              </a:spcBef>
            </a:pPr>
            <a:r>
              <a:rPr lang="en-US" sz="2400" b="1" dirty="0">
                <a:solidFill>
                  <a:schemeClr val="bg1"/>
                </a:solidFill>
              </a:rPr>
              <a:t>“Lord, I thank you that I’m not like that sinner over there!”</a:t>
            </a:r>
            <a:r>
              <a:rPr lang="en-US" sz="2400" dirty="0">
                <a:solidFill>
                  <a:schemeClr val="bg1"/>
                </a:solidFill>
              </a:rPr>
              <a:t>  </a:t>
            </a:r>
          </a:p>
        </p:txBody>
      </p:sp>
      <p:sp>
        <p:nvSpPr>
          <p:cNvPr id="110604" name="Text Box 12"/>
          <p:cNvSpPr txBox="1">
            <a:spLocks noChangeArrowheads="1"/>
          </p:cNvSpPr>
          <p:nvPr/>
        </p:nvSpPr>
        <p:spPr bwMode="auto">
          <a:xfrm>
            <a:off x="5715000" y="4324350"/>
            <a:ext cx="3581400" cy="830997"/>
          </a:xfrm>
          <a:prstGeom prst="rect">
            <a:avLst/>
          </a:prstGeom>
          <a:noFill/>
          <a:ln w="9525">
            <a:noFill/>
            <a:miter lim="800000"/>
            <a:headEnd/>
            <a:tailEnd/>
          </a:ln>
          <a:effectLst/>
        </p:spPr>
        <p:txBody>
          <a:bodyPr wrap="square">
            <a:spAutoFit/>
          </a:bodyPr>
          <a:lstStyle/>
          <a:p>
            <a:pPr>
              <a:spcBef>
                <a:spcPct val="50000"/>
              </a:spcBef>
            </a:pPr>
            <a:r>
              <a:rPr lang="en-US" sz="2400" b="1" dirty="0">
                <a:solidFill>
                  <a:schemeClr val="bg1"/>
                </a:solidFill>
              </a:rPr>
              <a:t>“I’m so </a:t>
            </a:r>
            <a:r>
              <a:rPr lang="en-US" sz="2400" b="1" dirty="0" smtClean="0">
                <a:solidFill>
                  <a:schemeClr val="bg1"/>
                </a:solidFill>
              </a:rPr>
              <a:t>unworthy!"             "God </a:t>
            </a:r>
            <a:r>
              <a:rPr lang="en-US" sz="2400" b="1" dirty="0">
                <a:solidFill>
                  <a:schemeClr val="bg1"/>
                </a:solidFill>
              </a:rPr>
              <a:t>doesn’t love 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0597"/>
                                        </p:tgtEl>
                                        <p:attrNameLst>
                                          <p:attrName>style.visibility</p:attrName>
                                        </p:attrNameLst>
                                      </p:cBhvr>
                                      <p:to>
                                        <p:strVal val="visible"/>
                                      </p:to>
                                    </p:set>
                                    <p:animEffect transition="in" filter="blinds(horizontal)">
                                      <p:cBhvr>
                                        <p:cTn id="7" dur="500"/>
                                        <p:tgtEl>
                                          <p:spTgt spid="11059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0602"/>
                                        </p:tgtEl>
                                        <p:attrNameLst>
                                          <p:attrName>style.visibility</p:attrName>
                                        </p:attrNameLst>
                                      </p:cBhvr>
                                      <p:to>
                                        <p:strVal val="visible"/>
                                      </p:to>
                                    </p:set>
                                    <p:animEffect transition="in" filter="blinds(horizontal)">
                                      <p:cBhvr>
                                        <p:cTn id="10" dur="500"/>
                                        <p:tgtEl>
                                          <p:spTgt spid="11060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10599"/>
                                        </p:tgtEl>
                                        <p:attrNameLst>
                                          <p:attrName>style.visibility</p:attrName>
                                        </p:attrNameLst>
                                      </p:cBhvr>
                                      <p:to>
                                        <p:strVal val="visible"/>
                                      </p:to>
                                    </p:set>
                                    <p:animEffect transition="in" filter="blinds(horizontal)">
                                      <p:cBhvr>
                                        <p:cTn id="15" dur="500"/>
                                        <p:tgtEl>
                                          <p:spTgt spid="11059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10600"/>
                                        </p:tgtEl>
                                        <p:attrNameLst>
                                          <p:attrName>style.visibility</p:attrName>
                                        </p:attrNameLst>
                                      </p:cBhvr>
                                      <p:to>
                                        <p:strVal val="visible"/>
                                      </p:to>
                                    </p:set>
                                    <p:animEffect transition="in" filter="blinds(horizontal)">
                                      <p:cBhvr>
                                        <p:cTn id="18" dur="500"/>
                                        <p:tgtEl>
                                          <p:spTgt spid="110600"/>
                                        </p:tgtEl>
                                      </p:cBhvr>
                                    </p:animEffect>
                                  </p:childTnLst>
                                </p:cTn>
                              </p:par>
                              <p:par>
                                <p:cTn id="19" presetID="3" presetClass="entr" presetSubtype="10" fill="hold" nodeType="withEffect">
                                  <p:stCondLst>
                                    <p:cond delay="0"/>
                                  </p:stCondLst>
                                  <p:childTnLst>
                                    <p:set>
                                      <p:cBhvr>
                                        <p:cTn id="20" dur="1" fill="hold">
                                          <p:stCondLst>
                                            <p:cond delay="0"/>
                                          </p:stCondLst>
                                        </p:cTn>
                                        <p:tgtEl>
                                          <p:spTgt spid="110604">
                                            <p:txEl>
                                              <p:pRg st="0" end="0"/>
                                            </p:txEl>
                                          </p:spTgt>
                                        </p:tgtEl>
                                        <p:attrNameLst>
                                          <p:attrName>style.visibility</p:attrName>
                                        </p:attrNameLst>
                                      </p:cBhvr>
                                      <p:to>
                                        <p:strVal val="visible"/>
                                      </p:to>
                                    </p:set>
                                    <p:animEffect transition="in" filter="blinds(horizontal)">
                                      <p:cBhvr>
                                        <p:cTn id="21" dur="500"/>
                                        <p:tgtEl>
                                          <p:spTgt spid="11060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00" grpId="0"/>
      <p:bldP spid="11060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TextBox 15"/>
          <p:cNvSpPr txBox="1">
            <a:spLocks noChangeArrowheads="1"/>
          </p:cNvSpPr>
          <p:nvPr/>
        </p:nvSpPr>
        <p:spPr bwMode="auto">
          <a:xfrm>
            <a:off x="0" y="0"/>
            <a:ext cx="9144000" cy="492443"/>
          </a:xfrm>
          <a:prstGeom prst="rect">
            <a:avLst/>
          </a:prstGeom>
          <a:noFill/>
          <a:ln w="9525">
            <a:noFill/>
            <a:miter lim="800000"/>
            <a:headEnd/>
            <a:tailEnd/>
          </a:ln>
        </p:spPr>
        <p:txBody>
          <a:bodyPr>
            <a:spAutoFit/>
          </a:bodyPr>
          <a:lstStyle/>
          <a:p>
            <a:pPr algn="ctr" eaLnBrk="1" hangingPunct="1"/>
            <a:r>
              <a:rPr lang="en-US" sz="2600" b="1" dirty="0" smtClean="0">
                <a:solidFill>
                  <a:schemeClr val="bg1"/>
                </a:solidFill>
                <a:latin typeface="Georgia" pitchFamily="18" charset="0"/>
              </a:rPr>
              <a:t>The </a:t>
            </a:r>
            <a:r>
              <a:rPr lang="en-US" sz="2600" b="1" dirty="0">
                <a:solidFill>
                  <a:schemeClr val="bg1"/>
                </a:solidFill>
                <a:latin typeface="Georgia" pitchFamily="18" charset="0"/>
              </a:rPr>
              <a:t>Gospel </a:t>
            </a:r>
            <a:r>
              <a:rPr lang="en-US" sz="2600" b="1" dirty="0" smtClean="0">
                <a:solidFill>
                  <a:schemeClr val="bg1"/>
                </a:solidFill>
                <a:latin typeface="Georgia" pitchFamily="18" charset="0"/>
              </a:rPr>
              <a:t>Gap</a:t>
            </a:r>
            <a:endParaRPr lang="en-US" sz="2600" b="1" dirty="0">
              <a:solidFill>
                <a:schemeClr val="bg1"/>
              </a:solidFill>
              <a:latin typeface="Georgia" pitchFamily="18" charset="0"/>
            </a:endParaRPr>
          </a:p>
        </p:txBody>
      </p:sp>
      <p:sp>
        <p:nvSpPr>
          <p:cNvPr id="8" name="TextBox 7"/>
          <p:cNvSpPr txBox="1"/>
          <p:nvPr/>
        </p:nvSpPr>
        <p:spPr>
          <a:xfrm>
            <a:off x="0" y="514350"/>
            <a:ext cx="4572000" cy="2462213"/>
          </a:xfrm>
          <a:prstGeom prst="rect">
            <a:avLst/>
          </a:prstGeom>
          <a:noFill/>
        </p:spPr>
        <p:txBody>
          <a:bodyPr wrap="square" rtlCol="0">
            <a:spAutoFit/>
          </a:bodyPr>
          <a:lstStyle/>
          <a:p>
            <a:pPr algn="just"/>
            <a:r>
              <a:rPr lang="en-US" sz="2200" b="1" dirty="0" smtClean="0">
                <a:solidFill>
                  <a:schemeClr val="bg1"/>
                </a:solidFill>
              </a:rPr>
              <a:t>I. Christians understand how the Gospel relates to past forgiveness, and how our future hope is in Christ. But, we tend to “understate or misunderstand the “now” benefits of the work of Christ." </a:t>
            </a:r>
          </a:p>
        </p:txBody>
      </p:sp>
      <p:pic>
        <p:nvPicPr>
          <p:cNvPr id="1026" name="Picture 2" descr="C:\Users\John\Documents\John\Iron Works\Sermons-Sunday School-Bible Studies\Studies\Sunday School\Gospel gap.jpg"/>
          <p:cNvPicPr>
            <a:picLocks noChangeAspect="1" noChangeArrowheads="1"/>
          </p:cNvPicPr>
          <p:nvPr/>
        </p:nvPicPr>
        <p:blipFill>
          <a:blip r:embed="rId3" cstate="print"/>
          <a:srcRect/>
          <a:stretch>
            <a:fillRect/>
          </a:stretch>
        </p:blipFill>
        <p:spPr bwMode="auto">
          <a:xfrm>
            <a:off x="4572000" y="590550"/>
            <a:ext cx="4572000" cy="2209800"/>
          </a:xfrm>
          <a:prstGeom prst="rect">
            <a:avLst/>
          </a:prstGeom>
          <a:noFill/>
        </p:spPr>
      </p:pic>
      <p:pic>
        <p:nvPicPr>
          <p:cNvPr id="22536" name="Picture 8" descr="MC900436392[1]"/>
          <p:cNvPicPr>
            <a:picLocks noChangeAspect="1" noChangeArrowheads="1"/>
          </p:cNvPicPr>
          <p:nvPr/>
        </p:nvPicPr>
        <p:blipFill>
          <a:blip r:embed="rId4" cstate="print"/>
          <a:srcRect/>
          <a:stretch>
            <a:fillRect/>
          </a:stretch>
        </p:blipFill>
        <p:spPr bwMode="auto">
          <a:xfrm>
            <a:off x="8153400" y="2343150"/>
            <a:ext cx="444500" cy="457200"/>
          </a:xfrm>
          <a:prstGeom prst="rect">
            <a:avLst/>
          </a:prstGeom>
          <a:noFill/>
        </p:spPr>
      </p:pic>
      <p:pic>
        <p:nvPicPr>
          <p:cNvPr id="10" name="Picture 8" descr="MC900436392[1]"/>
          <p:cNvPicPr>
            <a:picLocks noChangeAspect="1" noChangeArrowheads="1"/>
          </p:cNvPicPr>
          <p:nvPr/>
        </p:nvPicPr>
        <p:blipFill>
          <a:blip r:embed="rId4" cstate="print"/>
          <a:srcRect/>
          <a:stretch>
            <a:fillRect/>
          </a:stretch>
        </p:blipFill>
        <p:spPr bwMode="auto">
          <a:xfrm>
            <a:off x="5029200" y="2266950"/>
            <a:ext cx="444500" cy="457200"/>
          </a:xfrm>
          <a:prstGeom prst="rect">
            <a:avLst/>
          </a:prstGeom>
          <a:noFill/>
        </p:spPr>
      </p:pic>
      <p:sp>
        <p:nvSpPr>
          <p:cNvPr id="12" name="TextBox 11"/>
          <p:cNvSpPr txBox="1"/>
          <p:nvPr/>
        </p:nvSpPr>
        <p:spPr>
          <a:xfrm>
            <a:off x="0" y="3028950"/>
            <a:ext cx="8991600" cy="1969770"/>
          </a:xfrm>
          <a:prstGeom prst="rect">
            <a:avLst/>
          </a:prstGeom>
          <a:noFill/>
        </p:spPr>
        <p:txBody>
          <a:bodyPr wrap="square" rtlCol="0">
            <a:spAutoFit/>
          </a:bodyPr>
          <a:lstStyle/>
          <a:p>
            <a:pPr algn="just" eaLnBrk="1" hangingPunct="1"/>
            <a:r>
              <a:rPr lang="en-US" sz="2200" b="1" dirty="0" smtClean="0">
                <a:solidFill>
                  <a:schemeClr val="bg1"/>
                </a:solidFill>
              </a:rPr>
              <a:t>II. We think the Gospel is for unbelievers only:</a:t>
            </a:r>
          </a:p>
          <a:p>
            <a:pPr algn="just" eaLnBrk="1" hangingPunct="1"/>
            <a:r>
              <a:rPr lang="en-US" sz="2200" b="1" dirty="0" smtClean="0">
                <a:solidFill>
                  <a:schemeClr val="bg1"/>
                </a:solidFill>
              </a:rPr>
              <a:t>	A. Reduce to justification instead of Union w/Christ. </a:t>
            </a:r>
          </a:p>
          <a:p>
            <a:pPr algn="just" eaLnBrk="1" hangingPunct="1"/>
            <a:r>
              <a:rPr lang="en-US" sz="2200" b="1" dirty="0" smtClean="0">
                <a:solidFill>
                  <a:schemeClr val="bg1"/>
                </a:solidFill>
              </a:rPr>
              <a:t>	B. Bible is just a rule book for living. </a:t>
            </a:r>
          </a:p>
          <a:p>
            <a:pPr algn="just" eaLnBrk="1" hangingPunct="1"/>
            <a:r>
              <a:rPr lang="en-US" sz="2200" b="1" dirty="0" smtClean="0">
                <a:solidFill>
                  <a:schemeClr val="bg1"/>
                </a:solidFill>
              </a:rPr>
              <a:t>	C. We will in the "Gospel Gap" with many things: </a:t>
            </a:r>
            <a:endParaRPr lang="en-US" sz="1200" b="1" dirty="0" smtClean="0">
              <a:solidFill>
                <a:schemeClr val="bg1"/>
              </a:solidFill>
            </a:endParaRPr>
          </a:p>
          <a:p>
            <a:pPr algn="just" eaLnBrk="1" hangingPunct="1"/>
            <a:endParaRPr lang="en-US" sz="1200" b="1" i="1" u="sng" dirty="0" smtClean="0">
              <a:solidFill>
                <a:schemeClr val="bg1"/>
              </a:solidFill>
            </a:endParaRPr>
          </a:p>
          <a:p>
            <a:pPr algn="just" eaLnBrk="1" hangingPunct="1"/>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par>
                                <p:cTn id="8" presetID="3" presetClass="entr" presetSubtype="1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par>
                                <p:cTn id="11" presetID="3" presetClass="entr" presetSubtype="10" fill="hold" nodeType="withEffect">
                                  <p:stCondLst>
                                    <p:cond delay="0"/>
                                  </p:stCondLst>
                                  <p:childTnLst>
                                    <p:set>
                                      <p:cBhvr>
                                        <p:cTn id="12" dur="1" fill="hold">
                                          <p:stCondLst>
                                            <p:cond delay="0"/>
                                          </p:stCondLst>
                                        </p:cTn>
                                        <p:tgtEl>
                                          <p:spTgt spid="22536"/>
                                        </p:tgtEl>
                                        <p:attrNameLst>
                                          <p:attrName>style.visibility</p:attrName>
                                        </p:attrNameLst>
                                      </p:cBhvr>
                                      <p:to>
                                        <p:strVal val="visible"/>
                                      </p:to>
                                    </p:set>
                                    <p:animEffect transition="in" filter="blinds(horizontal)">
                                      <p:cBhvr>
                                        <p:cTn id="13" dur="500"/>
                                        <p:tgtEl>
                                          <p:spTgt spid="2253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linds(horizontal)">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44974</TotalTime>
  <Words>2241</Words>
  <Application>Microsoft Office PowerPoint</Application>
  <PresentationFormat>On-screen Show (16:9)</PresentationFormat>
  <Paragraphs>196</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John</cp:lastModifiedBy>
  <cp:revision>2669</cp:revision>
  <dcterms:created xsi:type="dcterms:W3CDTF">2009-12-20T12:58:34Z</dcterms:created>
  <dcterms:modified xsi:type="dcterms:W3CDTF">2015-12-13T14:00:22Z</dcterms:modified>
</cp:coreProperties>
</file>