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3"/>
  </p:notesMasterIdLst>
  <p:handoutMasterIdLst>
    <p:handoutMasterId r:id="rId24"/>
  </p:handoutMasterIdLst>
  <p:sldIdLst>
    <p:sldId id="840" r:id="rId2"/>
    <p:sldId id="880" r:id="rId3"/>
    <p:sldId id="892" r:id="rId4"/>
    <p:sldId id="889" r:id="rId5"/>
    <p:sldId id="909" r:id="rId6"/>
    <p:sldId id="890" r:id="rId7"/>
    <p:sldId id="870" r:id="rId8"/>
    <p:sldId id="913" r:id="rId9"/>
    <p:sldId id="906" r:id="rId10"/>
    <p:sldId id="914" r:id="rId11"/>
    <p:sldId id="895" r:id="rId12"/>
    <p:sldId id="915" r:id="rId13"/>
    <p:sldId id="912" r:id="rId14"/>
    <p:sldId id="916" r:id="rId15"/>
    <p:sldId id="910" r:id="rId16"/>
    <p:sldId id="918" r:id="rId17"/>
    <p:sldId id="920" r:id="rId18"/>
    <p:sldId id="921" r:id="rId19"/>
    <p:sldId id="907" r:id="rId20"/>
    <p:sldId id="919" r:id="rId21"/>
    <p:sldId id="898" r:id="rId22"/>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975" autoAdjust="0"/>
  </p:normalViewPr>
  <p:slideViewPr>
    <p:cSldViewPr>
      <p:cViewPr>
        <p:scale>
          <a:sx n="80" d="100"/>
          <a:sy n="80" d="100"/>
        </p:scale>
        <p:origin x="-306"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10/18/2015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10/18/2015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dirty="0" smtClean="0"/>
              <a:t>1 Pet 2:24 – Note: the purpose:</a:t>
            </a:r>
            <a:r>
              <a:rPr lang="en-US" altLang="en-US" baseline="0" dirty="0" smtClean="0"/>
              <a:t> we would die to sin/live to righteousness. The "might" does not indicate the possibility of failure, but indicates the certain result of the work. Grammatically in Greek it is a </a:t>
            </a:r>
            <a:r>
              <a:rPr lang="en-US" altLang="en-US" baseline="0" dirty="0" err="1" smtClean="0"/>
              <a:t>hina</a:t>
            </a:r>
            <a:r>
              <a:rPr lang="en-US" altLang="en-US" baseline="0" dirty="0" smtClean="0"/>
              <a:t> clause with the subjunctive. </a:t>
            </a:r>
          </a:p>
          <a:p>
            <a:r>
              <a:rPr lang="en-US" altLang="en-US" baseline="0" dirty="0" smtClean="0"/>
              <a:t>See 1 John 1:9 as another example. In that text, there is no doubt that our sins will be forgive.  Matt 1:22 is a subjunctive of purpose, and again does not convey doubt of what would happen: </a:t>
            </a:r>
            <a:r>
              <a:rPr lang="en-US" altLang="en-US" dirty="0" smtClean="0"/>
              <a:t> "</a:t>
            </a:r>
            <a:r>
              <a:rPr lang="en-US" sz="1200" kern="1200" dirty="0" smtClean="0">
                <a:solidFill>
                  <a:schemeClr val="tx1"/>
                </a:solidFill>
                <a:latin typeface="Calibri" pitchFamily="34" charset="0"/>
                <a:ea typeface="ＭＳ Ｐゴシック" charset="0"/>
                <a:cs typeface="Arial" charset="0"/>
              </a:rPr>
              <a:t>Now all this was done, that it might be fulfilled which was spoken of the Lord by the prophet…"</a:t>
            </a:r>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sz="1200" b="1" dirty="0" smtClean="0">
                <a:solidFill>
                  <a:schemeClr val="bg1"/>
                </a:solidFill>
                <a:cs typeface="Arial" pitchFamily="34" charset="0"/>
              </a:rPr>
              <a:t>Do we believe in a Savior who actually saves, or a Savior who lacks the power to save in and of Himself, and who fails to save?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sz="1200" b="1" dirty="0" smtClean="0">
                <a:solidFill>
                  <a:schemeClr val="bg1"/>
                </a:solidFill>
                <a:cs typeface="Arial" pitchFamily="34" charset="0"/>
              </a:rPr>
              <a:t>Do we believe in a Savior who actually saves, or a Savior who lacks the power to save in and of Himself, and who fails to save?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sz="1200" b="1" dirty="0" smtClean="0">
                <a:solidFill>
                  <a:schemeClr val="bg1"/>
                </a:solidFill>
                <a:cs typeface="Arial" pitchFamily="34" charset="0"/>
              </a:rPr>
              <a:t>Do we believe in a Savior who actually saves, or a Savior who lacks the power to save in and of Himself, and who fails to save?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sz="1200" b="1" dirty="0" smtClean="0">
                <a:solidFill>
                  <a:schemeClr val="bg1"/>
                </a:solidFill>
                <a:cs typeface="Arial" pitchFamily="34" charset="0"/>
              </a:rPr>
              <a:t>Do we believe in a Savior who actually saves, or a Savior who lacks the power to save in and of Himself, and who fails to save?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lgn="just">
              <a:spcBef>
                <a:spcPct val="50000"/>
              </a:spcBef>
            </a:pPr>
            <a:r>
              <a:rPr lang="en-US" altLang="en-US" sz="1200" b="1" dirty="0" smtClean="0">
                <a:solidFill>
                  <a:schemeClr val="bg1"/>
                </a:solidFill>
                <a:latin typeface="Arial" pitchFamily="34" charset="0"/>
              </a:rPr>
              <a:t>Propitiation:</a:t>
            </a:r>
          </a:p>
          <a:p>
            <a:pPr algn="just">
              <a:spcBef>
                <a:spcPct val="50000"/>
              </a:spcBef>
            </a:pPr>
            <a:r>
              <a:rPr lang="en-US" altLang="en-US" sz="1200" b="1" dirty="0" smtClean="0">
                <a:solidFill>
                  <a:schemeClr val="bg1"/>
                </a:solidFill>
                <a:latin typeface="Arial" pitchFamily="34" charset="0"/>
              </a:rPr>
              <a:t>1. Christ assumed our identity/endured our judgment as our substitute on the cross (Gal. 3:13) </a:t>
            </a:r>
          </a:p>
          <a:p>
            <a:pPr algn="just">
              <a:spcBef>
                <a:spcPct val="50000"/>
              </a:spcBef>
            </a:pPr>
            <a:r>
              <a:rPr lang="en-US" altLang="en-US" sz="1200" b="1" dirty="0" smtClean="0">
                <a:solidFill>
                  <a:schemeClr val="bg1"/>
                </a:solidFill>
                <a:latin typeface="Arial" pitchFamily="34" charset="0"/>
              </a:rPr>
              <a:t>2. As our substitute, w/the damning record of our transgressions nailed by God to His cross (Col. 2:14; Isa. 53:4-6). </a:t>
            </a:r>
          </a:p>
          <a:p>
            <a:pPr marL="255996" indent="-255996"/>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r>
              <a:rPr lang="en-US" altLang="en-US" dirty="0" smtClean="0"/>
              <a:t>1. 2 parts to</a:t>
            </a:r>
            <a:r>
              <a:rPr lang="en-US" altLang="en-US" baseline="0" dirty="0" smtClean="0"/>
              <a:t> redemptive work of Jesus</a:t>
            </a:r>
            <a:r>
              <a:rPr lang="en-US" altLang="en-US" dirty="0" smtClean="0"/>
              <a:t>: </a:t>
            </a:r>
            <a:r>
              <a:rPr lang="en-US" altLang="en-US" baseline="0" dirty="0" smtClean="0"/>
              <a:t> Active and passive obedience</a:t>
            </a:r>
          </a:p>
          <a:p>
            <a:pPr marL="255996" indent="-255996"/>
            <a:r>
              <a:rPr lang="en-US" altLang="en-US" baseline="0" dirty="0" smtClean="0"/>
              <a:t>2. Note the Trinitarian nature of the work, not merely in it's conception (</a:t>
            </a:r>
            <a:r>
              <a:rPr lang="en-US" altLang="en-US" baseline="0" dirty="0" err="1" smtClean="0"/>
              <a:t>Cov</a:t>
            </a:r>
            <a:r>
              <a:rPr lang="en-US" altLang="en-US" baseline="0" dirty="0" smtClean="0"/>
              <a:t> of </a:t>
            </a:r>
            <a:r>
              <a:rPr lang="en-US" altLang="en-US" baseline="0" dirty="0" err="1" smtClean="0"/>
              <a:t>Redemp</a:t>
            </a:r>
            <a:r>
              <a:rPr lang="en-US" altLang="en-US" baseline="0" dirty="0" smtClean="0"/>
              <a:t>) but also its accomplishment.</a:t>
            </a:r>
          </a:p>
          <a:p>
            <a:pPr marL="255996" indent="-255996"/>
            <a:r>
              <a:rPr lang="en-US" altLang="en-US" baseline="0" dirty="0" smtClean="0"/>
              <a:t>3. The things that Jesus actually accomplished: full satisfaction of justice (propitiation); purchase: reconciliation (God and man at enmity; everlasting inheritance (the promises of the New Covenant); redemption (WCF 8.8). </a:t>
            </a:r>
            <a:endParaRPr lang="en-US" altLang="en-US" baseline="0" dirty="0" smtClean="0"/>
          </a:p>
          <a:p>
            <a:pPr marL="255996" indent="-255996"/>
            <a:r>
              <a:rPr lang="en-US" altLang="en-US" baseline="0" dirty="0" smtClean="0"/>
              <a:t>4. The design/extent of the atonement</a:t>
            </a:r>
          </a:p>
          <a:p>
            <a:pPr marL="255996" indent="-255996"/>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dirty="0"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marR="0" indent="-255996" algn="l" defTabSz="914400" rtl="0" eaLnBrk="0" fontAlgn="base" latinLnBrk="0" hangingPunct="0">
              <a:lnSpc>
                <a:spcPct val="100000"/>
              </a:lnSpc>
              <a:spcBef>
                <a:spcPct val="30000"/>
              </a:spcBef>
              <a:spcAft>
                <a:spcPct val="0"/>
              </a:spcAft>
              <a:buClrTx/>
              <a:buSzTx/>
              <a:buFontTx/>
              <a:buNone/>
              <a:tabLst/>
              <a:defRPr/>
            </a:pPr>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dirty="0" smtClean="0"/>
              <a:t>John </a:t>
            </a:r>
            <a:r>
              <a:rPr lang="en-US" altLang="en-US" dirty="0" err="1" smtClean="0"/>
              <a:t>Owen's</a:t>
            </a:r>
            <a:r>
              <a:rPr lang="en-US" altLang="en-US" baseline="0" dirty="0" smtClean="0"/>
              <a:t> the Death of Death in the Death of Christ</a:t>
            </a:r>
          </a:p>
          <a:p>
            <a:endParaRPr lang="en-US" altLang="en-US" baseline="0" dirty="0" smtClean="0"/>
          </a:p>
          <a:p>
            <a:r>
              <a:rPr lang="en-US" altLang="en-US" baseline="0" dirty="0" smtClean="0"/>
              <a:t>1 = Universalism and Hypothetical universalism/atonement</a:t>
            </a:r>
          </a:p>
          <a:p>
            <a:r>
              <a:rPr lang="en-US" altLang="en-US" baseline="0" dirty="0" smtClean="0"/>
              <a:t>2 = Actual Atonement</a:t>
            </a:r>
          </a:p>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55996" indent="-255996"/>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10/18/2015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10/18/2015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10/18/2015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10/18/2015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10/18/2015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10/18/2015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10/18/2015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10/18/2015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File:John_Owen_by_John_Greenhill.jpg"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2114550"/>
            <a:ext cx="8839200" cy="1477328"/>
          </a:xfrm>
          <a:prstGeom prst="rect">
            <a:avLst/>
          </a:prstGeom>
          <a:noFill/>
          <a:ln w="9525">
            <a:noFill/>
            <a:miter lim="800000"/>
            <a:headEnd/>
            <a:tailEnd/>
          </a:ln>
          <a:effectLst/>
        </p:spPr>
        <p:txBody>
          <a:bodyPr wrap="square">
            <a:spAutoFit/>
          </a:bodyPr>
          <a:lstStyle/>
          <a:p>
            <a:pPr algn="ctr">
              <a:spcBef>
                <a:spcPct val="50000"/>
              </a:spcBef>
            </a:pPr>
            <a:r>
              <a:rPr lang="en-US" sz="3600" b="1" dirty="0" smtClean="0">
                <a:solidFill>
                  <a:schemeClr val="bg1"/>
                </a:solidFill>
              </a:rPr>
              <a:t>The 5 Points of Calvinism:</a:t>
            </a:r>
          </a:p>
          <a:p>
            <a:pPr algn="ctr">
              <a:spcBef>
                <a:spcPct val="50000"/>
              </a:spcBef>
            </a:pPr>
            <a:r>
              <a:rPr lang="en-US" sz="3600" b="1" dirty="0" smtClean="0">
                <a:solidFill>
                  <a:schemeClr val="bg1"/>
                </a:solidFill>
              </a:rPr>
              <a:t>Limited Atonement</a:t>
            </a:r>
          </a:p>
        </p:txBody>
      </p:sp>
      <p:pic>
        <p:nvPicPr>
          <p:cNvPr id="24577" name="Picture 1" descr="180px-Floriade_Devmeet_25"/>
          <p:cNvPicPr>
            <a:picLocks noChangeAspect="1" noChangeArrowheads="1"/>
          </p:cNvPicPr>
          <p:nvPr/>
        </p:nvPicPr>
        <p:blipFill>
          <a:blip r:embed="rId3" cstate="print"/>
          <a:srcRect/>
          <a:stretch>
            <a:fillRect/>
          </a:stretch>
        </p:blipFill>
        <p:spPr bwMode="auto">
          <a:xfrm>
            <a:off x="7429500" y="666750"/>
            <a:ext cx="17145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755422"/>
          </a:xfrm>
          <a:prstGeom prst="rect">
            <a:avLst/>
          </a:prstGeom>
          <a:noFill/>
          <a:ln w="9525">
            <a:noFill/>
            <a:miter lim="800000"/>
            <a:headEnd/>
            <a:tailEnd/>
          </a:ln>
          <a:effectLst/>
        </p:spPr>
        <p:txBody>
          <a:bodyPr>
            <a:spAutoFit/>
          </a:bodyPr>
          <a:lstStyle/>
          <a:p>
            <a:pPr algn="just">
              <a:spcBef>
                <a:spcPts val="600"/>
              </a:spcBef>
              <a:defRPr/>
            </a:pPr>
            <a:r>
              <a:rPr lang="en-US" sz="2400" b="1" dirty="0" smtClean="0">
                <a:solidFill>
                  <a:schemeClr val="bg1"/>
                </a:solidFill>
                <a:cs typeface="Arial" pitchFamily="34" charset="0"/>
              </a:rPr>
              <a:t>	B.  The Sufficiency of Christ: Is work of Christ </a:t>
            </a:r>
            <a:r>
              <a:rPr lang="en-US" sz="2400" b="1" u="sng" dirty="0" smtClean="0">
                <a:solidFill>
                  <a:schemeClr val="bg1"/>
                </a:solidFill>
                <a:cs typeface="Arial" pitchFamily="34" charset="0"/>
              </a:rPr>
              <a:t>alone</a:t>
            </a:r>
            <a:r>
              <a:rPr lang="en-US" sz="2400" b="1" dirty="0" smtClean="0">
                <a:solidFill>
                  <a:schemeClr val="bg1"/>
                </a:solidFill>
                <a:cs typeface="Arial" pitchFamily="34" charset="0"/>
              </a:rPr>
              <a:t> sufficient to save? Reformed = yes. Non-Reformed = No.</a:t>
            </a:r>
          </a:p>
          <a:p>
            <a:pPr algn="just">
              <a:spcBef>
                <a:spcPts val="600"/>
              </a:spcBef>
              <a:defRPr/>
            </a:pPr>
            <a:r>
              <a:rPr lang="en-US" sz="2400" b="1" dirty="0" smtClean="0">
                <a:solidFill>
                  <a:schemeClr val="bg1"/>
                </a:solidFill>
                <a:cs typeface="Arial" pitchFamily="34" charset="0"/>
              </a:rPr>
              <a:t>	 1. Lewis Sperry Chafer: </a:t>
            </a:r>
            <a:r>
              <a:rPr lang="en-US" sz="2400" b="1" i="1" dirty="0" smtClean="0">
                <a:solidFill>
                  <a:schemeClr val="bg1"/>
                </a:solidFill>
                <a:latin typeface="+mj-lt"/>
                <a:cs typeface="Arial" pitchFamily="34" charset="0"/>
              </a:rPr>
              <a:t>“Christ’s death does not save either actually or potentially; rather, it makes all men savable.”</a:t>
            </a:r>
          </a:p>
          <a:p>
            <a:pPr algn="just">
              <a:spcBef>
                <a:spcPts val="600"/>
              </a:spcBef>
              <a:defRPr/>
            </a:pPr>
            <a:r>
              <a:rPr lang="en-US" sz="2400" b="1" dirty="0" smtClean="0">
                <a:solidFill>
                  <a:schemeClr val="bg1"/>
                </a:solidFill>
                <a:cs typeface="Arial" pitchFamily="34" charset="0"/>
              </a:rPr>
              <a:t>	2. Robert </a:t>
            </a:r>
            <a:r>
              <a:rPr lang="en-US" sz="2400" b="1" dirty="0" err="1" smtClean="0">
                <a:solidFill>
                  <a:schemeClr val="bg1"/>
                </a:solidFill>
                <a:cs typeface="Arial" pitchFamily="34" charset="0"/>
              </a:rPr>
              <a:t>Lightner</a:t>
            </a:r>
            <a:r>
              <a:rPr lang="en-US" sz="2400" b="1" dirty="0" smtClean="0">
                <a:solidFill>
                  <a:schemeClr val="bg1"/>
                </a:solidFill>
                <a:cs typeface="Arial" pitchFamily="34" charset="0"/>
              </a:rPr>
              <a:t> rejects the Calvinist view </a:t>
            </a:r>
            <a:r>
              <a:rPr lang="en-US" sz="2400" b="1" i="1" dirty="0" smtClean="0">
                <a:solidFill>
                  <a:schemeClr val="bg1"/>
                </a:solidFill>
                <a:latin typeface="+mj-lt"/>
                <a:cs typeface="Arial" pitchFamily="34" charset="0"/>
              </a:rPr>
              <a:t>“that the work of Christ on the cross was effective in and of itself</a:t>
            </a:r>
            <a:r>
              <a:rPr lang="en-US" sz="2400" b="1" i="1" dirty="0" smtClean="0">
                <a:solidFill>
                  <a:schemeClr val="bg1"/>
                </a:solidFill>
                <a:latin typeface="+mj-lt"/>
                <a:cs typeface="Arial" pitchFamily="34" charset="0"/>
              </a:rPr>
              <a:t>.”</a:t>
            </a:r>
            <a:endParaRPr lang="en-US" sz="800" b="1" i="1" dirty="0" smtClean="0">
              <a:solidFill>
                <a:schemeClr val="bg1"/>
              </a:solidFill>
              <a:latin typeface="+mj-lt"/>
              <a:cs typeface="Arial" pitchFamily="34" charset="0"/>
            </a:endParaRPr>
          </a:p>
          <a:p>
            <a:pPr algn="just">
              <a:spcBef>
                <a:spcPts val="600"/>
              </a:spcBef>
              <a:defRPr/>
            </a:pPr>
            <a:endParaRPr lang="en-US" sz="800" b="1" i="1" dirty="0" smtClean="0">
              <a:solidFill>
                <a:schemeClr val="bg1"/>
              </a:solidFill>
              <a:latin typeface="+mj-lt"/>
              <a:cs typeface="Arial" pitchFamily="34" charset="0"/>
            </a:endParaRPr>
          </a:p>
          <a:p>
            <a:pPr algn="just">
              <a:spcBef>
                <a:spcPts val="600"/>
              </a:spcBef>
              <a:defRPr/>
            </a:pPr>
            <a:r>
              <a:rPr lang="en-US" sz="2400" b="1" dirty="0" smtClean="0">
                <a:solidFill>
                  <a:schemeClr val="bg1"/>
                </a:solidFill>
                <a:cs typeface="Arial" pitchFamily="34" charset="0"/>
              </a:rPr>
              <a:t>Rom 5:10  For if while we were enemies </a:t>
            </a:r>
            <a:r>
              <a:rPr lang="en-US" sz="2400" b="1" u="sng" dirty="0" smtClean="0">
                <a:solidFill>
                  <a:schemeClr val="bg1"/>
                </a:solidFill>
                <a:cs typeface="Arial" pitchFamily="34" charset="0"/>
              </a:rPr>
              <a:t>we were reconciled </a:t>
            </a:r>
            <a:r>
              <a:rPr lang="en-US" sz="2400" b="1" dirty="0" smtClean="0">
                <a:solidFill>
                  <a:schemeClr val="bg1"/>
                </a:solidFill>
                <a:cs typeface="Arial" pitchFamily="34" charset="0"/>
              </a:rPr>
              <a:t>to God by the death of his Son, much more, now that we are reconciled, shall we be saved by his life. </a:t>
            </a:r>
            <a:endParaRPr lang="en-US" sz="1200" b="1" dirty="0" smtClean="0">
              <a:solidFill>
                <a:schemeClr val="bg1"/>
              </a:solidFill>
              <a:cs typeface="Arial" pitchFamily="34" charset="0"/>
            </a:endParaRPr>
          </a:p>
          <a:p>
            <a:pPr algn="just">
              <a:spcBef>
                <a:spcPts val="600"/>
              </a:spcBef>
              <a:defRPr/>
            </a:pPr>
            <a:endParaRPr lang="en-US" sz="1200" b="1" dirty="0" smtClean="0">
              <a:solidFill>
                <a:schemeClr val="bg1"/>
              </a:solidFill>
              <a:cs typeface="Arial" pitchFamily="34" charset="0"/>
            </a:endParaRPr>
          </a:p>
          <a:p>
            <a:pPr algn="just">
              <a:spcBef>
                <a:spcPts val="600"/>
              </a:spcBef>
              <a:defRPr/>
            </a:pPr>
            <a:r>
              <a:rPr lang="en-US" sz="2400" b="1" dirty="0" smtClean="0">
                <a:solidFill>
                  <a:schemeClr val="bg1"/>
                </a:solidFill>
                <a:cs typeface="Arial" pitchFamily="34" charset="0"/>
              </a:rPr>
              <a:t>Gal </a:t>
            </a:r>
            <a:r>
              <a:rPr lang="en-US" sz="2400" b="1" dirty="0" smtClean="0">
                <a:solidFill>
                  <a:schemeClr val="bg1"/>
                </a:solidFill>
                <a:cs typeface="Arial" pitchFamily="34" charset="0"/>
              </a:rPr>
              <a:t>3:13  Christ </a:t>
            </a:r>
            <a:r>
              <a:rPr lang="en-US" sz="2400" b="1" u="sng" dirty="0" smtClean="0">
                <a:solidFill>
                  <a:schemeClr val="bg1"/>
                </a:solidFill>
                <a:cs typeface="Arial" pitchFamily="34" charset="0"/>
              </a:rPr>
              <a:t>redeemed us </a:t>
            </a:r>
            <a:r>
              <a:rPr lang="en-US" sz="2400" b="1" dirty="0" smtClean="0">
                <a:solidFill>
                  <a:schemeClr val="bg1"/>
                </a:solidFill>
                <a:cs typeface="Arial" pitchFamily="34" charset="0"/>
              </a:rPr>
              <a:t>from the curse of the law by becoming a curse for us—for it is written, "Cursed is everyone who is hanged </a:t>
            </a:r>
            <a:r>
              <a:rPr lang="en-US" sz="2400" b="1" dirty="0" smtClean="0">
                <a:solidFill>
                  <a:schemeClr val="bg1"/>
                </a:solidFill>
                <a:cs typeface="Arial" pitchFamily="34" charset="0"/>
              </a:rPr>
              <a:t>on… </a:t>
            </a:r>
            <a:endParaRPr lang="en-US" sz="2400" b="1" dirty="0" smtClean="0">
              <a:solidFill>
                <a:schemeClr val="bg1"/>
              </a:solidFill>
              <a:cs typeface="Arial" pitchFamily="34" charset="0"/>
            </a:endParaRPr>
          </a:p>
          <a:p>
            <a:pPr algn="just">
              <a:spcBef>
                <a:spcPts val="600"/>
              </a:spcBef>
              <a:defRPr/>
            </a:pP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7" dur="500"/>
                                        <p:tgtEl>
                                          <p:spTgt spid="14336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3363">
                                            <p:txEl>
                                              <p:pRg st="6" end="6"/>
                                            </p:txEl>
                                          </p:spTgt>
                                        </p:tgtEl>
                                        <p:attrNameLst>
                                          <p:attrName>style.visibility</p:attrName>
                                        </p:attrNameLst>
                                      </p:cBhvr>
                                      <p:to>
                                        <p:strVal val="visible"/>
                                      </p:to>
                                    </p:set>
                                    <p:animEffect transition="in" filter="blinds(horizontal)">
                                      <p:cBhvr>
                                        <p:cTn id="22" dur="500"/>
                                        <p:tgtEl>
                                          <p:spTgt spid="143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9144000" cy="5078313"/>
          </a:xfrm>
          <a:prstGeom prst="rect">
            <a:avLst/>
          </a:prstGeom>
          <a:noFill/>
          <a:ln w="9525">
            <a:noFill/>
            <a:miter lim="800000"/>
            <a:headEnd/>
            <a:tailEnd/>
          </a:ln>
          <a:effectLst/>
        </p:spPr>
        <p:txBody>
          <a:bodyPr wrap="square">
            <a:spAutoFit/>
          </a:bodyPr>
          <a:lstStyle/>
          <a:p>
            <a:pPr algn="just">
              <a:spcBef>
                <a:spcPct val="50000"/>
              </a:spcBef>
              <a:defRPr/>
            </a:pPr>
            <a:r>
              <a:rPr lang="en-US" sz="2400" b="1" dirty="0">
                <a:solidFill>
                  <a:schemeClr val="bg1"/>
                </a:solidFill>
                <a:latin typeface="Arial" pitchFamily="34" charset="0"/>
                <a:cs typeface="Arial" pitchFamily="34" charset="0"/>
              </a:rPr>
              <a:t>	</a:t>
            </a:r>
            <a:r>
              <a:rPr lang="en-US" sz="2400" b="1" dirty="0" smtClean="0">
                <a:solidFill>
                  <a:schemeClr val="bg1"/>
                </a:solidFill>
                <a:cs typeface="Arial" pitchFamily="34" charset="0"/>
              </a:rPr>
              <a:t>C. The Substitutionary nature of the atonement: </a:t>
            </a:r>
          </a:p>
          <a:p>
            <a:pPr algn="just">
              <a:spcBef>
                <a:spcPct val="50000"/>
              </a:spcBef>
              <a:defRPr/>
            </a:pPr>
            <a:r>
              <a:rPr lang="en-US" sz="2400" b="1" dirty="0" smtClean="0">
                <a:solidFill>
                  <a:schemeClr val="bg1"/>
                </a:solidFill>
                <a:latin typeface="Arial" pitchFamily="34" charset="0"/>
                <a:cs typeface="Arial" pitchFamily="34" charset="0"/>
              </a:rPr>
              <a:t> 	1. Arminian </a:t>
            </a:r>
            <a:r>
              <a:rPr lang="en-US" sz="2400" b="1" dirty="0">
                <a:solidFill>
                  <a:schemeClr val="bg1"/>
                </a:solidFill>
                <a:latin typeface="Arial" pitchFamily="34" charset="0"/>
                <a:cs typeface="Arial" pitchFamily="34" charset="0"/>
              </a:rPr>
              <a:t>scholar J. Kenneth </a:t>
            </a:r>
            <a:r>
              <a:rPr lang="en-US" sz="2400" b="1" dirty="0" err="1">
                <a:solidFill>
                  <a:schemeClr val="bg1"/>
                </a:solidFill>
                <a:latin typeface="Arial" pitchFamily="34" charset="0"/>
                <a:cs typeface="Arial" pitchFamily="34" charset="0"/>
              </a:rPr>
              <a:t>Grider</a:t>
            </a:r>
            <a:r>
              <a:rPr lang="en-US" sz="2400" b="1" dirty="0">
                <a:solidFill>
                  <a:schemeClr val="bg1"/>
                </a:solidFill>
                <a:latin typeface="Arial" pitchFamily="34" charset="0"/>
                <a:cs typeface="Arial" pitchFamily="34" charset="0"/>
              </a:rPr>
              <a:t>: </a:t>
            </a:r>
            <a:r>
              <a:rPr lang="en-US" sz="2400" b="1" i="1" dirty="0">
                <a:solidFill>
                  <a:schemeClr val="bg1"/>
                </a:solidFill>
                <a:latin typeface="+mn-lt"/>
                <a:cs typeface="Arial" pitchFamily="34" charset="0"/>
              </a:rPr>
              <a:t>“A </a:t>
            </a:r>
            <a:r>
              <a:rPr lang="en-US" sz="2400" b="1" i="1" dirty="0" smtClean="0">
                <a:solidFill>
                  <a:schemeClr val="bg1"/>
                </a:solidFill>
                <a:latin typeface="+mn-lt"/>
                <a:cs typeface="Arial" pitchFamily="34" charset="0"/>
              </a:rPr>
              <a:t>spillover </a:t>
            </a:r>
            <a:r>
              <a:rPr lang="en-US" sz="2400" b="1" i="1" dirty="0">
                <a:solidFill>
                  <a:schemeClr val="bg1"/>
                </a:solidFill>
                <a:latin typeface="+mn-lt"/>
                <a:cs typeface="Arial" pitchFamily="34" charset="0"/>
              </a:rPr>
              <a:t>from Calvinism into Arminianism has occurred in recent decades.  Thus, many Arminians whose theology is not very precise say that Christ paid the penalty for our sins...Arminians teach that what Christ did He did for every person, therefore what He did could not have been to pay the penalty, since no one would then ever go into eternal perdition</a:t>
            </a:r>
            <a:r>
              <a:rPr lang="en-US" sz="2400" b="1" i="1" dirty="0" smtClean="0">
                <a:solidFill>
                  <a:schemeClr val="bg1"/>
                </a:solidFill>
                <a:latin typeface="+mn-lt"/>
                <a:cs typeface="Arial" pitchFamily="34" charset="0"/>
              </a:rPr>
              <a:t>…"</a:t>
            </a:r>
          </a:p>
          <a:p>
            <a:pPr algn="just">
              <a:spcBef>
                <a:spcPct val="50000"/>
              </a:spcBef>
              <a:defRPr/>
            </a:pPr>
            <a:r>
              <a:rPr lang="en-US" sz="2400" b="1" dirty="0" smtClean="0">
                <a:solidFill>
                  <a:schemeClr val="bg1"/>
                </a:solidFill>
                <a:cs typeface="Arial" pitchFamily="34" charset="0"/>
              </a:rPr>
              <a:t>	2. James White's response to </a:t>
            </a:r>
            <a:r>
              <a:rPr lang="en-US" sz="2400" b="1" dirty="0" err="1" smtClean="0">
                <a:solidFill>
                  <a:schemeClr val="bg1"/>
                </a:solidFill>
                <a:cs typeface="Arial" pitchFamily="34" charset="0"/>
              </a:rPr>
              <a:t>Grider</a:t>
            </a:r>
            <a:r>
              <a:rPr lang="en-US" sz="2400" b="1" dirty="0" smtClean="0">
                <a:solidFill>
                  <a:schemeClr val="bg1"/>
                </a:solidFill>
                <a:cs typeface="Arial" pitchFamily="34" charset="0"/>
              </a:rPr>
              <a:t>: </a:t>
            </a:r>
            <a:r>
              <a:rPr lang="en-US" sz="2400" b="1" i="1" dirty="0" smtClean="0">
                <a:solidFill>
                  <a:schemeClr val="bg1"/>
                </a:solidFill>
                <a:latin typeface="+mn-lt"/>
                <a:cs typeface="Arial" pitchFamily="34" charset="0"/>
              </a:rPr>
              <a:t>“It is very difficult to understand upon what basis the Father could forgive those who repent and believe, especially since there is no substitution and hence no payment of the penalty for sin.”</a:t>
            </a:r>
          </a:p>
          <a:p>
            <a:pPr algn="just">
              <a:spcBef>
                <a:spcPct val="50000"/>
              </a:spcBef>
              <a:defRPr/>
            </a:pPr>
            <a:r>
              <a:rPr lang="en-US" sz="2400" b="1" i="1" dirty="0" smtClean="0">
                <a:solidFill>
                  <a:schemeClr val="bg1"/>
                </a:solidFill>
                <a:effectLst>
                  <a:outerShdw blurRad="38100" dist="38100" dir="2700000" algn="tl">
                    <a:srgbClr val="C0C0C0"/>
                  </a:outerShdw>
                </a:effectLst>
                <a:latin typeface="+mn-lt"/>
                <a:cs typeface="Arial" pitchFamily="34" charset="0"/>
              </a:rPr>
              <a:t>	</a:t>
            </a:r>
            <a:r>
              <a:rPr lang="en-US" sz="2400" b="1" dirty="0" smtClean="0">
                <a:solidFill>
                  <a:schemeClr val="bg1"/>
                </a:solidFill>
                <a:cs typeface="Arial" pitchFamily="34" charset="0"/>
              </a:rPr>
              <a:t>3. The Scriptures:</a:t>
            </a:r>
            <a:endParaRPr lang="en-US" sz="2400" b="1" dirty="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0"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9144000" cy="5309146"/>
          </a:xfrm>
          <a:prstGeom prst="rect">
            <a:avLst/>
          </a:prstGeom>
          <a:noFill/>
          <a:ln w="9525">
            <a:noFill/>
            <a:miter lim="800000"/>
            <a:headEnd/>
            <a:tailEnd/>
          </a:ln>
          <a:effectLst/>
        </p:spPr>
        <p:txBody>
          <a:bodyPr wrap="square">
            <a:spAutoFit/>
          </a:bodyPr>
          <a:lstStyle/>
          <a:p>
            <a:pPr algn="just">
              <a:spcBef>
                <a:spcPct val="50000"/>
              </a:spcBef>
              <a:defRPr/>
            </a:pPr>
            <a:r>
              <a:rPr lang="en-US" sz="2350" b="1" dirty="0" smtClean="0">
                <a:solidFill>
                  <a:schemeClr val="bg1"/>
                </a:solidFill>
                <a:cs typeface="Arial" pitchFamily="34" charset="0"/>
              </a:rPr>
              <a:t>Gal </a:t>
            </a:r>
            <a:r>
              <a:rPr lang="en-US" sz="2350" b="1" dirty="0" smtClean="0">
                <a:solidFill>
                  <a:schemeClr val="bg1"/>
                </a:solidFill>
                <a:cs typeface="Arial" pitchFamily="34" charset="0"/>
              </a:rPr>
              <a:t>1;2  </a:t>
            </a:r>
            <a:r>
              <a:rPr lang="en-US" sz="2350" b="1" dirty="0" smtClean="0">
                <a:solidFill>
                  <a:schemeClr val="bg1"/>
                </a:solidFill>
                <a:cs typeface="Arial" pitchFamily="34" charset="0"/>
              </a:rPr>
              <a:t>[Jesus] who </a:t>
            </a:r>
            <a:r>
              <a:rPr lang="en-US" sz="2350" b="1" u="sng" dirty="0" smtClean="0">
                <a:solidFill>
                  <a:schemeClr val="bg1"/>
                </a:solidFill>
                <a:cs typeface="Arial" pitchFamily="34" charset="0"/>
              </a:rPr>
              <a:t>gave himself for our sins </a:t>
            </a:r>
            <a:r>
              <a:rPr lang="en-US" sz="2350" b="1" dirty="0" smtClean="0">
                <a:solidFill>
                  <a:schemeClr val="bg1"/>
                </a:solidFill>
                <a:cs typeface="Arial" pitchFamily="34" charset="0"/>
              </a:rPr>
              <a:t>to deliver us from the present evil age, according to the will of our God and Father…2:20 "</a:t>
            </a:r>
            <a:r>
              <a:rPr lang="en-US" sz="2350" b="1" u="sng" dirty="0" smtClean="0">
                <a:solidFill>
                  <a:schemeClr val="bg1"/>
                </a:solidFill>
                <a:cs typeface="Arial" pitchFamily="34" charset="0"/>
              </a:rPr>
              <a:t>I have been</a:t>
            </a:r>
            <a:r>
              <a:rPr lang="en-US" sz="2350" b="1" dirty="0" smtClean="0">
                <a:solidFill>
                  <a:schemeClr val="bg1"/>
                </a:solidFill>
                <a:cs typeface="Arial" pitchFamily="34" charset="0"/>
              </a:rPr>
              <a:t> crucified with </a:t>
            </a:r>
            <a:r>
              <a:rPr lang="en-US" sz="2350" b="1" dirty="0" smtClean="0">
                <a:solidFill>
                  <a:schemeClr val="bg1"/>
                </a:solidFill>
                <a:cs typeface="Arial" pitchFamily="34" charset="0"/>
              </a:rPr>
              <a:t>Christ…I </a:t>
            </a:r>
            <a:r>
              <a:rPr lang="en-US" sz="2350" b="1" dirty="0" smtClean="0">
                <a:solidFill>
                  <a:schemeClr val="bg1"/>
                </a:solidFill>
                <a:cs typeface="Arial" pitchFamily="34" charset="0"/>
              </a:rPr>
              <a:t>live by faith in the Son of God, who loved </a:t>
            </a:r>
            <a:r>
              <a:rPr lang="en-US" sz="2350" b="1" u="sng" dirty="0" smtClean="0">
                <a:solidFill>
                  <a:schemeClr val="bg1"/>
                </a:solidFill>
                <a:cs typeface="Arial" pitchFamily="34" charset="0"/>
              </a:rPr>
              <a:t>me</a:t>
            </a:r>
            <a:r>
              <a:rPr lang="en-US" sz="2350" b="1" dirty="0" smtClean="0">
                <a:solidFill>
                  <a:schemeClr val="bg1"/>
                </a:solidFill>
                <a:cs typeface="Arial" pitchFamily="34" charset="0"/>
              </a:rPr>
              <a:t> and gave himself for </a:t>
            </a:r>
            <a:r>
              <a:rPr lang="en-US" sz="2350" b="1" u="sng" dirty="0" smtClean="0">
                <a:solidFill>
                  <a:schemeClr val="bg1"/>
                </a:solidFill>
                <a:cs typeface="Arial" pitchFamily="34" charset="0"/>
              </a:rPr>
              <a:t>me</a:t>
            </a:r>
            <a:r>
              <a:rPr lang="en-US" sz="2350" b="1" dirty="0" smtClean="0">
                <a:solidFill>
                  <a:schemeClr val="bg1"/>
                </a:solidFill>
                <a:cs typeface="Arial" pitchFamily="34" charset="0"/>
              </a:rPr>
              <a:t>."</a:t>
            </a:r>
          </a:p>
          <a:p>
            <a:pPr algn="just">
              <a:spcBef>
                <a:spcPct val="50000"/>
              </a:spcBef>
              <a:defRPr/>
            </a:pPr>
            <a:r>
              <a:rPr lang="en-US" sz="2350" b="1" dirty="0" smtClean="0">
                <a:solidFill>
                  <a:schemeClr val="bg1"/>
                </a:solidFill>
              </a:rPr>
              <a:t>1Pe 2:24  He himself bore </a:t>
            </a:r>
            <a:r>
              <a:rPr lang="en-US" sz="2350" b="1" u="sng" dirty="0" smtClean="0">
                <a:solidFill>
                  <a:schemeClr val="bg1"/>
                </a:solidFill>
              </a:rPr>
              <a:t>our sins </a:t>
            </a:r>
            <a:r>
              <a:rPr lang="en-US" sz="2350" b="1" dirty="0" smtClean="0">
                <a:solidFill>
                  <a:schemeClr val="bg1"/>
                </a:solidFill>
              </a:rPr>
              <a:t>in his body on the tree, that we might die to sin and live to righteousness. </a:t>
            </a:r>
            <a:r>
              <a:rPr lang="en-US" sz="2350" b="1" u="sng" dirty="0" smtClean="0">
                <a:solidFill>
                  <a:schemeClr val="bg1"/>
                </a:solidFill>
              </a:rPr>
              <a:t>By</a:t>
            </a:r>
            <a:r>
              <a:rPr lang="en-US" sz="2350" b="1" dirty="0" smtClean="0">
                <a:solidFill>
                  <a:schemeClr val="bg1"/>
                </a:solidFill>
              </a:rPr>
              <a:t> his wounds </a:t>
            </a:r>
            <a:r>
              <a:rPr lang="en-US" sz="2350" b="1" u="sng" dirty="0" smtClean="0">
                <a:solidFill>
                  <a:schemeClr val="bg1"/>
                </a:solidFill>
              </a:rPr>
              <a:t>you have been </a:t>
            </a:r>
            <a:r>
              <a:rPr lang="en-US" sz="2350" b="1" dirty="0" smtClean="0">
                <a:solidFill>
                  <a:schemeClr val="bg1"/>
                </a:solidFill>
              </a:rPr>
              <a:t>healed. </a:t>
            </a:r>
          </a:p>
          <a:p>
            <a:pPr algn="just">
              <a:spcBef>
                <a:spcPct val="50000"/>
              </a:spcBef>
              <a:defRPr/>
            </a:pPr>
            <a:r>
              <a:rPr lang="en-US" sz="2350" b="1" dirty="0" smtClean="0">
                <a:solidFill>
                  <a:schemeClr val="bg1"/>
                </a:solidFill>
              </a:rPr>
              <a:t>	D. The wisdom of God: </a:t>
            </a:r>
          </a:p>
          <a:p>
            <a:pPr algn="just">
              <a:spcBef>
                <a:spcPts val="600"/>
              </a:spcBef>
              <a:defRPr/>
            </a:pPr>
            <a:r>
              <a:rPr lang="en-US" sz="2350" b="1" dirty="0" smtClean="0">
                <a:solidFill>
                  <a:schemeClr val="bg1"/>
                </a:solidFill>
              </a:rPr>
              <a:t>	1. Trinitarian </a:t>
            </a:r>
            <a:r>
              <a:rPr lang="en-US" sz="2350" b="1" dirty="0" smtClean="0">
                <a:solidFill>
                  <a:schemeClr val="bg1"/>
                </a:solidFill>
              </a:rPr>
              <a:t>plan </a:t>
            </a:r>
            <a:r>
              <a:rPr lang="en-US" sz="2350" b="1" dirty="0" smtClean="0">
                <a:solidFill>
                  <a:schemeClr val="bg1"/>
                </a:solidFill>
              </a:rPr>
              <a:t>of redemption: Is there conflict between the persons of Trinity? </a:t>
            </a:r>
          </a:p>
          <a:p>
            <a:pPr algn="just">
              <a:spcBef>
                <a:spcPts val="600"/>
              </a:spcBef>
              <a:defRPr/>
            </a:pPr>
            <a:r>
              <a:rPr lang="en-US" sz="2350" b="1" dirty="0" smtClean="0">
                <a:solidFill>
                  <a:schemeClr val="bg1"/>
                </a:solidFill>
              </a:rPr>
              <a:t>	2. Would God send His Son to die to merely </a:t>
            </a:r>
            <a:r>
              <a:rPr lang="en-US" sz="2350" b="1" dirty="0" smtClean="0">
                <a:solidFill>
                  <a:schemeClr val="bg1"/>
                </a:solidFill>
              </a:rPr>
              <a:t>be a potential Savior, to </a:t>
            </a:r>
            <a:r>
              <a:rPr lang="en-US" sz="2350" b="1" dirty="0" smtClean="0">
                <a:solidFill>
                  <a:schemeClr val="bg1"/>
                </a:solidFill>
              </a:rPr>
              <a:t>make people "savable", and </a:t>
            </a:r>
            <a:r>
              <a:rPr lang="en-US" sz="2350" b="1" dirty="0" smtClean="0">
                <a:solidFill>
                  <a:schemeClr val="bg1"/>
                </a:solidFill>
              </a:rPr>
              <a:t>potentially </a:t>
            </a:r>
            <a:r>
              <a:rPr lang="en-US" sz="2350" b="1" dirty="0" smtClean="0">
                <a:solidFill>
                  <a:schemeClr val="bg1"/>
                </a:solidFill>
              </a:rPr>
              <a:t>die in </a:t>
            </a:r>
            <a:r>
              <a:rPr lang="en-US" sz="2350" b="1" dirty="0" smtClean="0">
                <a:solidFill>
                  <a:schemeClr val="bg1"/>
                </a:solidFill>
              </a:rPr>
              <a:t>vain</a:t>
            </a:r>
            <a:r>
              <a:rPr lang="en-US" sz="2350" b="1" dirty="0" smtClean="0">
                <a:solidFill>
                  <a:schemeClr val="bg1"/>
                </a:solidFill>
              </a:rPr>
              <a:t>? </a:t>
            </a:r>
            <a:r>
              <a:rPr lang="en-US" sz="2350" b="1" dirty="0" smtClean="0">
                <a:solidFill>
                  <a:schemeClr val="bg1"/>
                </a:solidFill>
              </a:rPr>
              <a:t>Would He leave accomplishment up to sinners? </a:t>
            </a:r>
            <a:endParaRPr lang="en-US" sz="2350"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5" dur="500"/>
                                        <p:tgtEl>
                                          <p:spTgt spid="14336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20"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4870564"/>
          </a:xfrm>
          <a:prstGeom prst="rect">
            <a:avLst/>
          </a:prstGeom>
          <a:noFill/>
          <a:ln w="9525">
            <a:noFill/>
            <a:miter lim="800000"/>
            <a:headEnd/>
            <a:tailEnd/>
          </a:ln>
          <a:effectLst/>
        </p:spPr>
        <p:txBody>
          <a:bodyPr>
            <a:spAutoFit/>
          </a:bodyPr>
          <a:lstStyle/>
          <a:p>
            <a:pPr algn="just">
              <a:spcBef>
                <a:spcPct val="50000"/>
              </a:spcBef>
              <a:defRPr/>
            </a:pPr>
            <a:r>
              <a:rPr lang="en-US" sz="2300" b="1" dirty="0" err="1" smtClean="0">
                <a:solidFill>
                  <a:schemeClr val="bg1"/>
                </a:solidFill>
                <a:cs typeface="Arial" pitchFamily="34" charset="0"/>
              </a:rPr>
              <a:t>Jn</a:t>
            </a:r>
            <a:r>
              <a:rPr lang="en-US" sz="2300" b="1" dirty="0" smtClean="0">
                <a:solidFill>
                  <a:schemeClr val="bg1"/>
                </a:solidFill>
                <a:cs typeface="Arial" pitchFamily="34" charset="0"/>
              </a:rPr>
              <a:t> 10:26-29  26  but you do not believe </a:t>
            </a:r>
            <a:r>
              <a:rPr lang="en-US" sz="2300" b="1" u="sng" dirty="0" smtClean="0">
                <a:solidFill>
                  <a:schemeClr val="bg1"/>
                </a:solidFill>
                <a:cs typeface="Arial" pitchFamily="34" charset="0"/>
              </a:rPr>
              <a:t>because</a:t>
            </a:r>
            <a:r>
              <a:rPr lang="en-US" sz="2300" b="1" dirty="0" smtClean="0">
                <a:solidFill>
                  <a:schemeClr val="bg1"/>
                </a:solidFill>
                <a:cs typeface="Arial" pitchFamily="34" charset="0"/>
              </a:rPr>
              <a:t> you are not among my sheep. 27  My sheep hear my voice, and I know them, and they follow me. 28  </a:t>
            </a:r>
            <a:r>
              <a:rPr lang="en-US" sz="2300" b="1" u="sng" dirty="0" smtClean="0">
                <a:solidFill>
                  <a:schemeClr val="bg1"/>
                </a:solidFill>
                <a:cs typeface="Arial" pitchFamily="34" charset="0"/>
              </a:rPr>
              <a:t>I give them </a:t>
            </a:r>
            <a:r>
              <a:rPr lang="en-US" sz="2300" b="1" dirty="0" smtClean="0">
                <a:solidFill>
                  <a:schemeClr val="bg1"/>
                </a:solidFill>
                <a:cs typeface="Arial" pitchFamily="34" charset="0"/>
              </a:rPr>
              <a:t>eternal life, and they will never perish, and no one will snatch them out of my hand. 29  My Father, </a:t>
            </a:r>
            <a:r>
              <a:rPr lang="en-US" sz="2300" b="1" u="sng" dirty="0" smtClean="0">
                <a:solidFill>
                  <a:schemeClr val="bg1"/>
                </a:solidFill>
                <a:cs typeface="Arial" pitchFamily="34" charset="0"/>
              </a:rPr>
              <a:t>who has given them to me</a:t>
            </a:r>
            <a:r>
              <a:rPr lang="en-US" sz="2300" b="1" dirty="0" smtClean="0">
                <a:solidFill>
                  <a:schemeClr val="bg1"/>
                </a:solidFill>
                <a:cs typeface="Arial" pitchFamily="34" charset="0"/>
              </a:rPr>
              <a:t>, is greater than all, and no one is able to snatch them out of the Father's hand.</a:t>
            </a:r>
          </a:p>
          <a:p>
            <a:pPr algn="just">
              <a:spcBef>
                <a:spcPct val="50000"/>
              </a:spcBef>
              <a:defRPr/>
            </a:pPr>
            <a:r>
              <a:rPr lang="en-US" sz="2300" b="1" dirty="0" smtClean="0">
                <a:solidFill>
                  <a:schemeClr val="bg1"/>
                </a:solidFill>
                <a:cs typeface="Arial" pitchFamily="34" charset="0"/>
              </a:rPr>
              <a:t>2Tim 1:9-10 [God]  who saved us and called us to a holy calling, not because of our works but because of his own purpose and grace, which he gave us in Christ Jesus before the ages began, 10  and which now has been manifested through the appearing of our Savior Christ Jesus, who abolished death and brought life and immortality to light through the </a:t>
            </a:r>
            <a:r>
              <a:rPr lang="en-US" sz="2300" b="1" dirty="0" smtClean="0">
                <a:solidFill>
                  <a:schemeClr val="bg1"/>
                </a:solidFill>
                <a:cs typeface="Arial" pitchFamily="34" charset="0"/>
              </a:rPr>
              <a:t>gospel</a:t>
            </a:r>
            <a:r>
              <a:rPr lang="en-US" sz="2300" b="1" dirty="0" smtClean="0">
                <a:solidFill>
                  <a:schemeClr val="bg1"/>
                </a:solidFill>
                <a:cs typeface="Arial" pitchFamily="34" charset="0"/>
              </a:rPr>
              <a:t>…</a:t>
            </a:r>
            <a:endParaRPr lang="en-US" sz="23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4708981"/>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	E. The power of God: Is God able to save everyone He wants to save, or not? Reformed: Neither the Architect of the plan of salvation nor the Savior experience frustration.</a:t>
            </a:r>
          </a:p>
          <a:p>
            <a:pPr algn="just">
              <a:spcBef>
                <a:spcPct val="50000"/>
              </a:spcBef>
              <a:defRPr/>
            </a:pPr>
            <a:r>
              <a:rPr lang="en-US" sz="2400" b="1" dirty="0" err="1" smtClean="0">
                <a:solidFill>
                  <a:schemeClr val="bg1"/>
                </a:solidFill>
                <a:cs typeface="Arial" pitchFamily="34" charset="0"/>
              </a:rPr>
              <a:t>Jn</a:t>
            </a:r>
            <a:r>
              <a:rPr lang="en-US" sz="2400" b="1" dirty="0" smtClean="0">
                <a:solidFill>
                  <a:schemeClr val="bg1"/>
                </a:solidFill>
                <a:cs typeface="Arial" pitchFamily="34" charset="0"/>
              </a:rPr>
              <a:t> 6:37 </a:t>
            </a:r>
            <a:r>
              <a:rPr lang="en-US" sz="2400" b="1" u="sng" dirty="0" smtClean="0">
                <a:solidFill>
                  <a:schemeClr val="bg1"/>
                </a:solidFill>
                <a:cs typeface="Arial" pitchFamily="34" charset="0"/>
              </a:rPr>
              <a:t>All </a:t>
            </a:r>
            <a:r>
              <a:rPr lang="en-US" sz="2400" b="1" dirty="0" smtClean="0">
                <a:solidFill>
                  <a:schemeClr val="bg1"/>
                </a:solidFill>
                <a:cs typeface="Arial" pitchFamily="34" charset="0"/>
              </a:rPr>
              <a:t>that the Father gives Me </a:t>
            </a:r>
            <a:r>
              <a:rPr lang="en-US" sz="2400" b="1" u="sng" dirty="0" smtClean="0">
                <a:solidFill>
                  <a:schemeClr val="bg1"/>
                </a:solidFill>
                <a:cs typeface="Arial" pitchFamily="34" charset="0"/>
              </a:rPr>
              <a:t>will</a:t>
            </a:r>
            <a:r>
              <a:rPr lang="en-US" sz="2400" b="1" dirty="0" smtClean="0">
                <a:solidFill>
                  <a:schemeClr val="bg1"/>
                </a:solidFill>
                <a:cs typeface="Arial" pitchFamily="34" charset="0"/>
              </a:rPr>
              <a:t> come to Me…</a:t>
            </a:r>
          </a:p>
          <a:p>
            <a:pPr algn="just">
              <a:spcBef>
                <a:spcPct val="50000"/>
              </a:spcBef>
              <a:defRPr/>
            </a:pPr>
            <a:r>
              <a:rPr lang="en-US" sz="2400" b="1" dirty="0" smtClean="0">
                <a:solidFill>
                  <a:schemeClr val="bg1"/>
                </a:solidFill>
                <a:cs typeface="Arial" pitchFamily="34" charset="0"/>
              </a:rPr>
              <a:t>Rom 8:29-30 For those whom he foreknew he also predestined to be conformed to the image of his Son, in order that he might be the firstborn among many brothers. 30 And those whom he predestined he also called, and those whom he called he also justified, and those whom he justified he also glorified.	</a:t>
            </a:r>
          </a:p>
          <a:p>
            <a:pPr algn="just">
              <a:spcBef>
                <a:spcPct val="50000"/>
              </a:spcBef>
              <a:defRPr/>
            </a:pP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262979"/>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	F. The justice of God: Can God punish a person for an offence that has already been punished in Christ?</a:t>
            </a:r>
          </a:p>
          <a:p>
            <a:pPr algn="just">
              <a:spcBef>
                <a:spcPct val="50000"/>
              </a:spcBef>
              <a:defRPr/>
            </a:pPr>
            <a:r>
              <a:rPr lang="en-US" sz="2400" b="1" dirty="0" smtClean="0">
                <a:solidFill>
                  <a:schemeClr val="bg1"/>
                </a:solidFill>
                <a:cs typeface="Arial" pitchFamily="34" charset="0"/>
              </a:rPr>
              <a:t>Heb 9:11-14 …He entered the holy place once for all, having obtained eternal redemption…he has appeared…to put away sin by the sacrifice of himself. </a:t>
            </a:r>
          </a:p>
          <a:p>
            <a:pPr algn="just">
              <a:spcBef>
                <a:spcPct val="50000"/>
              </a:spcBef>
              <a:defRPr/>
            </a:pPr>
            <a:r>
              <a:rPr lang="en-US" sz="2400" b="1" dirty="0" smtClean="0">
                <a:solidFill>
                  <a:schemeClr val="bg1"/>
                </a:solidFill>
                <a:cs typeface="Arial" pitchFamily="34" charset="0"/>
              </a:rPr>
              <a:t>James White:  "…Are we to understand these words to mean that Christ has obtained 'the </a:t>
            </a:r>
            <a:r>
              <a:rPr lang="en-US" sz="2400" b="1" dirty="0" err="1" smtClean="0">
                <a:solidFill>
                  <a:schemeClr val="bg1"/>
                </a:solidFill>
                <a:cs typeface="Arial" pitchFamily="34" charset="0"/>
              </a:rPr>
              <a:t>savability</a:t>
            </a:r>
            <a:r>
              <a:rPr lang="en-US" sz="2400" b="1" dirty="0" smtClean="0">
                <a:solidFill>
                  <a:schemeClr val="bg1"/>
                </a:solidFill>
                <a:cs typeface="Arial" pitchFamily="34" charset="0"/>
              </a:rPr>
              <a:t>' of mankind? Is this what 'eternal redemption' means? Not at all… </a:t>
            </a:r>
            <a:br>
              <a:rPr lang="en-US" sz="2400" b="1" dirty="0" smtClean="0">
                <a:solidFill>
                  <a:schemeClr val="bg1"/>
                </a:solidFill>
                <a:cs typeface="Arial" pitchFamily="34" charset="0"/>
              </a:rPr>
            </a:br>
            <a:r>
              <a:rPr lang="en-US" sz="2400" b="1" dirty="0" smtClean="0">
                <a:solidFill>
                  <a:schemeClr val="bg1"/>
                </a:solidFill>
                <a:cs typeface="Arial" pitchFamily="34" charset="0"/>
              </a:rPr>
              <a:t>If His self-sacrifice puts away sin, how can any man for whom Christ died be held accountable for those sins? Such involves 'double jeopardy,' the punishment of Christ and the punishment of the man for the same sins! This is not the intention of Scripture."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5401479"/>
          </a:xfrm>
          <a:prstGeom prst="rect">
            <a:avLst/>
          </a:prstGeom>
          <a:noFill/>
          <a:ln w="9525">
            <a:noFill/>
            <a:miter lim="800000"/>
            <a:headEnd/>
            <a:tailEnd/>
          </a:ln>
          <a:effectLst/>
        </p:spPr>
        <p:txBody>
          <a:bodyPr>
            <a:spAutoFit/>
          </a:bodyPr>
          <a:lstStyle/>
          <a:p>
            <a:pPr algn="just">
              <a:spcBef>
                <a:spcPts val="600"/>
              </a:spcBef>
              <a:defRPr/>
            </a:pPr>
            <a:r>
              <a:rPr lang="en-US" sz="2300" b="1" dirty="0" smtClean="0">
                <a:solidFill>
                  <a:schemeClr val="bg1"/>
                </a:solidFill>
                <a:cs typeface="Arial" pitchFamily="34" charset="0"/>
              </a:rPr>
              <a:t>	G. Does Jesus Christ alone save, is man a co-savior?</a:t>
            </a:r>
          </a:p>
          <a:p>
            <a:pPr algn="just">
              <a:spcBef>
                <a:spcPts val="600"/>
              </a:spcBef>
              <a:defRPr/>
            </a:pPr>
            <a:r>
              <a:rPr lang="en-US" sz="2300" b="1" dirty="0" smtClean="0">
                <a:solidFill>
                  <a:schemeClr val="bg1"/>
                </a:solidFill>
                <a:cs typeface="Arial" pitchFamily="34" charset="0"/>
              </a:rPr>
              <a:t>1Co 1:30-31  And because of him you are in Christ Jesus, who became to us wisdom from God, righteousness and sanctification and redemption, 31  so that, as it is written, "Let the one who boasts, boast in the Lord." </a:t>
            </a:r>
          </a:p>
          <a:p>
            <a:pPr algn="just">
              <a:spcBef>
                <a:spcPts val="600"/>
              </a:spcBef>
              <a:defRPr/>
            </a:pPr>
            <a:r>
              <a:rPr lang="en-US" sz="2300" b="1" dirty="0" smtClean="0">
                <a:solidFill>
                  <a:schemeClr val="bg1"/>
                </a:solidFill>
                <a:cs typeface="Arial" pitchFamily="34" charset="0"/>
              </a:rPr>
              <a:t>Bottom line: The Reformed believe that God implemented a perfect plan to save a multitude of hell deserving sinners through the perfect work of an all-powerful Savior who perfectly accomplished, secured and guaranteed the salvation of every person He came to save that was given to Him by the Father. All that Christ perfectly accomplished in His death and resurrection is then perfectly applied by the Holy Spirit to all those chosen in Christ before the foundation of the world, all to God's glory alone.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8991600" cy="2169825"/>
          </a:xfrm>
          <a:prstGeom prst="rect">
            <a:avLst/>
          </a:prstGeom>
          <a:noFill/>
          <a:ln w="9525">
            <a:noFill/>
            <a:miter lim="800000"/>
            <a:headEnd/>
            <a:tailEnd/>
          </a:ln>
          <a:effectLst/>
        </p:spPr>
        <p:txBody>
          <a:bodyPr>
            <a:spAutoFit/>
          </a:bodyPr>
          <a:lstStyle/>
          <a:p>
            <a:pPr algn="just">
              <a:spcBef>
                <a:spcPts val="600"/>
              </a:spcBef>
              <a:defRPr/>
            </a:pPr>
            <a:r>
              <a:rPr lang="en-US" sz="2300" b="1" dirty="0" smtClean="0">
                <a:solidFill>
                  <a:schemeClr val="bg1"/>
                </a:solidFill>
                <a:cs typeface="Arial" pitchFamily="34" charset="0"/>
              </a:rPr>
              <a:t>V. Scriptural Overview</a:t>
            </a:r>
          </a:p>
          <a:p>
            <a:pPr algn="just">
              <a:spcBef>
                <a:spcPts val="600"/>
              </a:spcBef>
              <a:defRPr/>
            </a:pPr>
            <a:r>
              <a:rPr lang="en-US" sz="2300" b="1" dirty="0" smtClean="0">
                <a:solidFill>
                  <a:schemeClr val="bg1"/>
                </a:solidFill>
                <a:cs typeface="Arial" pitchFamily="34" charset="0"/>
              </a:rPr>
              <a:t>VI. Objections</a:t>
            </a:r>
          </a:p>
          <a:p>
            <a:pPr algn="just">
              <a:spcBef>
                <a:spcPts val="600"/>
              </a:spcBef>
              <a:defRPr/>
            </a:pPr>
            <a:r>
              <a:rPr lang="en-US" sz="2300" b="1" dirty="0" smtClean="0">
                <a:solidFill>
                  <a:schemeClr val="bg1"/>
                </a:solidFill>
                <a:cs typeface="Arial" pitchFamily="34" charset="0"/>
              </a:rPr>
              <a:t>VII. Quotes</a:t>
            </a:r>
          </a:p>
          <a:p>
            <a:pPr algn="just">
              <a:spcBef>
                <a:spcPts val="600"/>
              </a:spcBef>
              <a:defRPr/>
            </a:pPr>
            <a:endParaRPr lang="en-US" sz="2300" b="1" dirty="0" smtClean="0">
              <a:solidFill>
                <a:schemeClr val="bg1"/>
              </a:solidFill>
              <a:cs typeface="Arial" pitchFamily="34" charset="0"/>
            </a:endParaRPr>
          </a:p>
          <a:p>
            <a:pPr algn="just">
              <a:spcBef>
                <a:spcPts val="600"/>
              </a:spcBef>
              <a:defRPr/>
            </a:pPr>
            <a:r>
              <a:rPr lang="en-US" sz="2300" b="1" dirty="0" smtClean="0">
                <a:solidFill>
                  <a:schemeClr val="bg1"/>
                </a:solidFill>
                <a:cs typeface="Arial" pitchFamily="34" charset="0"/>
              </a:rPr>
              <a:t>Perseverance of the Saints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6740307"/>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V.  Quotes:</a:t>
            </a:r>
          </a:p>
          <a:p>
            <a:pPr algn="just">
              <a:spcBef>
                <a:spcPct val="50000"/>
              </a:spcBef>
              <a:defRPr/>
            </a:pPr>
            <a:r>
              <a:rPr lang="en-US" sz="2400" b="1" dirty="0" smtClean="0">
                <a:solidFill>
                  <a:schemeClr val="bg1"/>
                </a:solidFill>
                <a:latin typeface="+mj-lt"/>
                <a:cs typeface="Arial" pitchFamily="34" charset="0"/>
              </a:rPr>
              <a:t>J.I. Packer: </a:t>
            </a:r>
            <a:r>
              <a:rPr lang="en-US" sz="2400" b="1" i="1" dirty="0" smtClean="0">
                <a:solidFill>
                  <a:schemeClr val="bg1"/>
                </a:solidFill>
                <a:latin typeface="+mj-lt"/>
                <a:cs typeface="Arial" pitchFamily="34" charset="0"/>
              </a:rPr>
              <a:t>“…We have not seen the full meaning of the Cross till we have seen it…as the center of the Gospel, flanked on one hand by total inability and unconditional election, and on the other by irresistible grace and final preservation.”</a:t>
            </a:r>
          </a:p>
          <a:p>
            <a:pPr algn="just">
              <a:spcBef>
                <a:spcPct val="50000"/>
              </a:spcBef>
              <a:defRPr/>
            </a:pPr>
            <a:r>
              <a:rPr lang="en-US" sz="2400" b="1" dirty="0" smtClean="0">
                <a:solidFill>
                  <a:schemeClr val="bg1"/>
                </a:solidFill>
                <a:latin typeface="+mj-lt"/>
                <a:cs typeface="Arial" pitchFamily="34" charset="0"/>
              </a:rPr>
              <a:t>Greg </a:t>
            </a:r>
            <a:r>
              <a:rPr lang="en-US" sz="2400" b="1" dirty="0" err="1" smtClean="0">
                <a:solidFill>
                  <a:schemeClr val="bg1"/>
                </a:solidFill>
                <a:latin typeface="+mj-lt"/>
                <a:cs typeface="Arial" pitchFamily="34" charset="0"/>
              </a:rPr>
              <a:t>Bahnsen</a:t>
            </a:r>
            <a:r>
              <a:rPr lang="en-US" sz="2400" b="1" dirty="0" smtClean="0">
                <a:solidFill>
                  <a:schemeClr val="bg1"/>
                </a:solidFill>
                <a:latin typeface="+mj-lt"/>
                <a:cs typeface="Arial" pitchFamily="34" charset="0"/>
              </a:rPr>
              <a:t>: </a:t>
            </a:r>
            <a:r>
              <a:rPr lang="en-US" sz="2400" b="1" i="1" dirty="0" smtClean="0">
                <a:solidFill>
                  <a:schemeClr val="bg1"/>
                </a:solidFill>
                <a:latin typeface="+mj-lt"/>
                <a:cs typeface="Arial" pitchFamily="34" charset="0"/>
              </a:rPr>
              <a:t>“It isn’t the cross plus my converted heart that equals salvation; rather, it is the cross that gives me a converted heart and therefore salvation.”</a:t>
            </a:r>
          </a:p>
          <a:p>
            <a:pPr algn="just">
              <a:spcBef>
                <a:spcPct val="50000"/>
              </a:spcBef>
              <a:defRPr/>
            </a:pPr>
            <a:r>
              <a:rPr lang="en-US" sz="2400" b="1" dirty="0" smtClean="0">
                <a:solidFill>
                  <a:schemeClr val="bg1"/>
                </a:solidFill>
                <a:latin typeface="+mj-lt"/>
                <a:cs typeface="Arial" pitchFamily="34" charset="0"/>
              </a:rPr>
              <a:t>Charles Spurgeon: </a:t>
            </a:r>
            <a:r>
              <a:rPr lang="en-US" sz="2400" b="1" i="1" dirty="0" smtClean="0">
                <a:solidFill>
                  <a:schemeClr val="bg1"/>
                </a:solidFill>
                <a:latin typeface="+mj-lt"/>
                <a:cs typeface="Arial" pitchFamily="34" charset="0"/>
              </a:rPr>
              <a:t>“I had rather believe a limited atonement that is efficacious for all men for whom it was intended, than a universal atonement that is not efficacious for anybody, except the will of man be joined with it.”</a:t>
            </a:r>
          </a:p>
          <a:p>
            <a:pPr algn="just">
              <a:spcBef>
                <a:spcPct val="50000"/>
              </a:spcBef>
              <a:defRPr/>
            </a:pPr>
            <a:endParaRPr lang="en-US" sz="2400" b="1" i="1" dirty="0" smtClean="0">
              <a:solidFill>
                <a:schemeClr val="bg1"/>
              </a:solidFill>
              <a:latin typeface="+mj-lt"/>
              <a:cs typeface="Arial" pitchFamily="34" charset="0"/>
            </a:endParaRPr>
          </a:p>
          <a:p>
            <a:pPr algn="just">
              <a:spcBef>
                <a:spcPct val="50000"/>
              </a:spcBef>
              <a:defRPr/>
            </a:pP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0" y="0"/>
            <a:ext cx="9144000" cy="5262979"/>
          </a:xfrm>
          <a:prstGeom prst="rect">
            <a:avLst/>
          </a:prstGeom>
          <a:noFill/>
          <a:ln w="9525">
            <a:noFill/>
            <a:miter lim="800000"/>
            <a:headEnd/>
            <a:tailEnd/>
          </a:ln>
        </p:spPr>
        <p:txBody>
          <a:bodyPr wrap="square">
            <a:spAutoFit/>
          </a:bodyPr>
          <a:lstStyle/>
          <a:p>
            <a:pPr algn="ctr">
              <a:spcBef>
                <a:spcPct val="50000"/>
              </a:spcBef>
            </a:pPr>
            <a:r>
              <a:rPr lang="en-US" altLang="en-US" sz="2400" b="1" dirty="0" smtClean="0">
                <a:solidFill>
                  <a:schemeClr val="bg1"/>
                </a:solidFill>
                <a:latin typeface="Arial" pitchFamily="34" charset="0"/>
              </a:rPr>
              <a:t>Brief recap</a:t>
            </a:r>
          </a:p>
          <a:p>
            <a:pPr algn="just">
              <a:spcBef>
                <a:spcPct val="50000"/>
              </a:spcBef>
            </a:pPr>
            <a:r>
              <a:rPr lang="en-US" altLang="en-US" sz="2400" b="1" dirty="0" smtClean="0">
                <a:solidFill>
                  <a:schemeClr val="bg1"/>
                </a:solidFill>
                <a:latin typeface="Arial" pitchFamily="34" charset="0"/>
              </a:rPr>
              <a:t>1. Atonement</a:t>
            </a:r>
            <a:r>
              <a:rPr lang="en-US" altLang="en-US" sz="2400" b="1" dirty="0">
                <a:solidFill>
                  <a:schemeClr val="bg1"/>
                </a:solidFill>
                <a:latin typeface="Arial" pitchFamily="34" charset="0"/>
              </a:rPr>
              <a:t>: </a:t>
            </a:r>
            <a:r>
              <a:rPr lang="en-US" altLang="en-US" sz="2400" b="1" dirty="0" smtClean="0">
                <a:solidFill>
                  <a:schemeClr val="bg1"/>
                </a:solidFill>
              </a:rPr>
              <a:t>B</a:t>
            </a:r>
            <a:r>
              <a:rPr lang="en-US" altLang="en-US" sz="2400" b="1" dirty="0" smtClean="0">
                <a:solidFill>
                  <a:schemeClr val="bg1"/>
                </a:solidFill>
                <a:latin typeface="Arial" pitchFamily="34" charset="0"/>
              </a:rPr>
              <a:t>lot </a:t>
            </a:r>
            <a:r>
              <a:rPr lang="en-US" altLang="en-US" sz="2400" b="1" dirty="0">
                <a:solidFill>
                  <a:schemeClr val="bg1"/>
                </a:solidFill>
                <a:latin typeface="Arial" pitchFamily="34" charset="0"/>
              </a:rPr>
              <a:t>out offense, </a:t>
            </a:r>
            <a:r>
              <a:rPr lang="en-US" altLang="en-US" sz="2400" b="1" dirty="0" smtClean="0">
                <a:solidFill>
                  <a:schemeClr val="bg1"/>
                </a:solidFill>
                <a:latin typeface="Arial" pitchFamily="34" charset="0"/>
              </a:rPr>
              <a:t>restore relationship</a:t>
            </a:r>
            <a:r>
              <a:rPr lang="en-US" altLang="en-US" sz="2400" b="1" dirty="0">
                <a:solidFill>
                  <a:schemeClr val="bg1"/>
                </a:solidFill>
                <a:latin typeface="Arial" pitchFamily="34" charset="0"/>
              </a:rPr>
              <a:t>. </a:t>
            </a:r>
            <a:endParaRPr lang="en-US" altLang="en-US" sz="2400" b="1" dirty="0" smtClean="0">
              <a:solidFill>
                <a:schemeClr val="bg1"/>
              </a:solidFill>
              <a:latin typeface="Arial" pitchFamily="34" charset="0"/>
            </a:endParaRPr>
          </a:p>
          <a:p>
            <a:pPr algn="just">
              <a:spcBef>
                <a:spcPct val="50000"/>
              </a:spcBef>
            </a:pPr>
            <a:r>
              <a:rPr lang="en-US" altLang="en-US" sz="2400" b="1" dirty="0" smtClean="0">
                <a:solidFill>
                  <a:schemeClr val="bg1"/>
                </a:solidFill>
              </a:rPr>
              <a:t>2</a:t>
            </a:r>
            <a:r>
              <a:rPr lang="en-US" altLang="en-US" sz="2400" b="1" dirty="0" smtClean="0">
                <a:solidFill>
                  <a:schemeClr val="bg1"/>
                </a:solidFill>
                <a:latin typeface="Arial" pitchFamily="34" charset="0"/>
              </a:rPr>
              <a:t>. </a:t>
            </a:r>
            <a:r>
              <a:rPr lang="en-US" altLang="en-US" sz="2400" b="1" dirty="0">
                <a:solidFill>
                  <a:schemeClr val="bg1"/>
                </a:solidFill>
                <a:latin typeface="Arial" pitchFamily="34" charset="0"/>
              </a:rPr>
              <a:t>The need for </a:t>
            </a:r>
            <a:r>
              <a:rPr lang="en-US" altLang="en-US" sz="2400" b="1" dirty="0" smtClean="0">
                <a:solidFill>
                  <a:schemeClr val="bg1"/>
                </a:solidFill>
                <a:latin typeface="Arial" pitchFamily="34" charset="0"/>
              </a:rPr>
              <a:t>atonement: God holiness/justice; our sin</a:t>
            </a:r>
            <a:endParaRPr lang="en-US" altLang="en-US" sz="2400" b="1" dirty="0">
              <a:solidFill>
                <a:schemeClr val="bg1"/>
              </a:solidFill>
              <a:latin typeface="Arial" pitchFamily="34" charset="0"/>
            </a:endParaRPr>
          </a:p>
          <a:p>
            <a:pPr algn="just">
              <a:spcBef>
                <a:spcPct val="50000"/>
              </a:spcBef>
            </a:pPr>
            <a:r>
              <a:rPr lang="en-US" altLang="en-US" sz="2400" b="1" dirty="0" smtClean="0">
                <a:solidFill>
                  <a:schemeClr val="bg1"/>
                </a:solidFill>
                <a:latin typeface="Arial" pitchFamily="34" charset="0"/>
              </a:rPr>
              <a:t>3. Theories of atonement: </a:t>
            </a:r>
            <a:r>
              <a:rPr lang="en-US" altLang="en-US" sz="2400" b="1" dirty="0" smtClean="0">
                <a:solidFill>
                  <a:schemeClr val="bg1"/>
                </a:solidFill>
              </a:rPr>
              <a:t>Penal Substitution: Christ, the God-Man, satisfies the offense to God's infinite justice as our substitute by His perfect obedience and death on the cross where He takes the place of sinners, has their sin is imputed to Him, and He pays the penalty for their sin.</a:t>
            </a:r>
          </a:p>
          <a:p>
            <a:pPr algn="just">
              <a:spcBef>
                <a:spcPct val="50000"/>
              </a:spcBef>
            </a:pPr>
            <a:r>
              <a:rPr lang="en-US" altLang="en-US" sz="2400" b="1" dirty="0" smtClean="0">
                <a:solidFill>
                  <a:schemeClr val="bg1"/>
                </a:solidFill>
              </a:rPr>
              <a:t>4. </a:t>
            </a:r>
            <a:r>
              <a:rPr lang="en-US" altLang="en-US" sz="2400" b="1" dirty="0" smtClean="0">
                <a:solidFill>
                  <a:schemeClr val="bg1"/>
                </a:solidFill>
              </a:rPr>
              <a:t>Fulfillment: </a:t>
            </a:r>
            <a:r>
              <a:rPr lang="en-US" altLang="en-US" sz="2400" b="1" dirty="0" smtClean="0">
                <a:solidFill>
                  <a:schemeClr val="bg1"/>
                </a:solidFill>
              </a:rPr>
              <a:t>Christ is the substance of/fulfills OC sacrifices. </a:t>
            </a:r>
          </a:p>
          <a:p>
            <a:pPr algn="just">
              <a:spcBef>
                <a:spcPct val="50000"/>
              </a:spcBef>
            </a:pPr>
            <a:r>
              <a:rPr lang="en-US" altLang="en-US" sz="2400" b="1" dirty="0" smtClean="0">
                <a:solidFill>
                  <a:schemeClr val="bg1"/>
                </a:solidFill>
                <a:latin typeface="Arial" pitchFamily="34" charset="0"/>
              </a:rPr>
              <a:t>5. Benefits: rede</a:t>
            </a:r>
            <a:r>
              <a:rPr lang="en-US" altLang="en-US" sz="2400" b="1" dirty="0" smtClean="0">
                <a:solidFill>
                  <a:schemeClr val="bg1"/>
                </a:solidFill>
              </a:rPr>
              <a:t>emed, reconciled, propitiated, purchased </a:t>
            </a:r>
          </a:p>
          <a:p>
            <a:pPr algn="just">
              <a:spcBef>
                <a:spcPct val="50000"/>
              </a:spcBef>
            </a:pPr>
            <a:r>
              <a:rPr lang="en-US" altLang="en-US" sz="2400" b="1" dirty="0" smtClean="0">
                <a:solidFill>
                  <a:schemeClr val="bg1"/>
                </a:solidFill>
              </a:rPr>
              <a:t>6. Unless universalist, either the power, or scope is "limited".</a:t>
            </a:r>
            <a:endParaRPr lang="en-US" altLang="en-US" sz="2400" b="1" dirty="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5262979"/>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 </a:t>
            </a:r>
            <a:r>
              <a:rPr lang="en-US" sz="2400" b="1" i="1" dirty="0" smtClean="0">
                <a:solidFill>
                  <a:schemeClr val="bg1"/>
                </a:solidFill>
                <a:latin typeface="+mj-lt"/>
                <a:cs typeface="Arial" pitchFamily="34" charset="0"/>
              </a:rPr>
              <a:t>“The Arminian [Non-Reformed] says, Christ died for all men. Ask them what they mean by it.  Did Christ die so as to secure the salvation of all men?  They say, “No, certainly not.”…Did Christ die to secure the salvation of any man in particular?  They answer “no.”  Now, who is it that limits the death of Christ?  Why, you.  You say that Christ did not die so as to infallibly secure the salvation of anybody…We say Christ so died that He infallibly secured the salvation of a multitude that no man can number, who through Christ’s death not only may be saved, but are saved, must be saved, and cannot by any possibility run the hazard of being anything but saved.”  - Charles Haddon Spurgeon</a:t>
            </a:r>
          </a:p>
          <a:p>
            <a:pPr algn="just">
              <a:spcBef>
                <a:spcPct val="50000"/>
              </a:spcBef>
              <a:defRPr/>
            </a:pPr>
            <a:endParaRPr lang="en-US" sz="2400" b="1" dirty="0" smtClean="0">
              <a:solidFill>
                <a:schemeClr val="bg1"/>
              </a:solidFill>
              <a:cs typeface="Arial" pitchFamily="34" charset="0"/>
            </a:endParaRPr>
          </a:p>
          <a:p>
            <a:pPr algn="just">
              <a:spcBef>
                <a:spcPct val="50000"/>
              </a:spcBef>
              <a:defRPr/>
            </a:pPr>
            <a:r>
              <a:rPr lang="en-US" sz="2400" b="1" dirty="0" smtClean="0">
                <a:solidFill>
                  <a:schemeClr val="bg1"/>
                </a:solidFill>
                <a:cs typeface="Arial"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152400" y="0"/>
            <a:ext cx="8839200" cy="4939814"/>
          </a:xfrm>
          <a:prstGeom prst="rect">
            <a:avLst/>
          </a:prstGeom>
          <a:noFill/>
          <a:ln w="9525">
            <a:noFill/>
            <a:miter lim="800000"/>
            <a:headEnd/>
            <a:tailEnd/>
          </a:ln>
          <a:effectLst/>
        </p:spPr>
        <p:txBody>
          <a:bodyPr>
            <a:spAutoFit/>
          </a:bodyPr>
          <a:lstStyle/>
          <a:p>
            <a:pPr algn="just">
              <a:spcBef>
                <a:spcPct val="50000"/>
              </a:spcBef>
              <a:defRPr/>
            </a:pPr>
            <a:r>
              <a:rPr lang="en-US" b="1" dirty="0" smtClean="0">
                <a:solidFill>
                  <a:schemeClr val="bg1"/>
                </a:solidFill>
                <a:latin typeface="Arial" pitchFamily="34" charset="0"/>
                <a:cs typeface="Arial" pitchFamily="34" charset="0"/>
              </a:rPr>
              <a:t>IV</a:t>
            </a:r>
            <a:r>
              <a:rPr lang="en-US" b="1" dirty="0">
                <a:solidFill>
                  <a:schemeClr val="bg1"/>
                </a:solidFill>
                <a:latin typeface="Arial" pitchFamily="34" charset="0"/>
                <a:cs typeface="Arial" pitchFamily="34" charset="0"/>
              </a:rPr>
              <a:t>. Answer to objections</a:t>
            </a:r>
          </a:p>
          <a:p>
            <a:pPr algn="just">
              <a:spcBef>
                <a:spcPct val="50000"/>
              </a:spcBef>
              <a:defRPr/>
            </a:pPr>
            <a:r>
              <a:rPr lang="en-US" b="1" dirty="0">
                <a:solidFill>
                  <a:schemeClr val="bg1"/>
                </a:solidFill>
                <a:latin typeface="Arial" pitchFamily="34" charset="0"/>
                <a:cs typeface="Arial" pitchFamily="34" charset="0"/>
              </a:rPr>
              <a:t>	A. The world and all. </a:t>
            </a:r>
          </a:p>
          <a:p>
            <a:pPr algn="just">
              <a:spcBef>
                <a:spcPct val="50000"/>
              </a:spcBef>
              <a:defRPr/>
            </a:pPr>
            <a:r>
              <a:rPr lang="en-US" b="1" dirty="0">
                <a:solidFill>
                  <a:schemeClr val="bg1"/>
                </a:solidFill>
                <a:latin typeface="Arial" pitchFamily="34" charset="0"/>
                <a:cs typeface="Arial" pitchFamily="34" charset="0"/>
              </a:rPr>
              <a:t>		1. 1 John 2:2</a:t>
            </a:r>
          </a:p>
          <a:p>
            <a:pPr algn="just">
              <a:spcBef>
                <a:spcPct val="50000"/>
              </a:spcBef>
              <a:defRPr/>
            </a:pPr>
            <a:r>
              <a:rPr lang="en-US" b="1" dirty="0">
                <a:solidFill>
                  <a:schemeClr val="bg1"/>
                </a:solidFill>
                <a:latin typeface="Arial" pitchFamily="34" charset="0"/>
                <a:cs typeface="Arial" pitchFamily="34" charset="0"/>
              </a:rPr>
              <a:t>		2. John 12:32</a:t>
            </a:r>
          </a:p>
          <a:p>
            <a:pPr algn="just">
              <a:spcBef>
                <a:spcPct val="50000"/>
              </a:spcBef>
              <a:defRPr/>
            </a:pPr>
            <a:r>
              <a:rPr lang="en-US" b="1" dirty="0">
                <a:solidFill>
                  <a:schemeClr val="bg1"/>
                </a:solidFill>
                <a:latin typeface="Arial" pitchFamily="34" charset="0"/>
                <a:cs typeface="Arial" pitchFamily="34" charset="0"/>
              </a:rPr>
              <a:t>		3. 2 Pet 3:9</a:t>
            </a:r>
          </a:p>
          <a:p>
            <a:pPr algn="just">
              <a:spcBef>
                <a:spcPct val="50000"/>
              </a:spcBef>
              <a:defRPr/>
            </a:pPr>
            <a:endParaRPr lang="en-US" b="1" dirty="0">
              <a:solidFill>
                <a:schemeClr val="bg1"/>
              </a:solidFill>
              <a:latin typeface="Arial" pitchFamily="34" charset="0"/>
              <a:cs typeface="Arial" pitchFamily="34" charset="0"/>
            </a:endParaRPr>
          </a:p>
          <a:p>
            <a:pPr algn="just">
              <a:spcBef>
                <a:spcPct val="50000"/>
              </a:spcBef>
              <a:defRPr/>
            </a:pPr>
            <a:endParaRPr lang="en-US" b="1" dirty="0">
              <a:solidFill>
                <a:schemeClr val="bg1"/>
              </a:solidFill>
              <a:latin typeface="Arial" pitchFamily="34" charset="0"/>
              <a:cs typeface="Arial" pitchFamily="34" charset="0"/>
            </a:endParaRPr>
          </a:p>
          <a:p>
            <a:pPr algn="just">
              <a:spcBef>
                <a:spcPct val="50000"/>
              </a:spcBef>
              <a:defRPr/>
            </a:pPr>
            <a:endParaRPr lang="en-US" b="1" dirty="0">
              <a:solidFill>
                <a:schemeClr val="bg1"/>
              </a:solidFill>
              <a:latin typeface="Arial" pitchFamily="34" charset="0"/>
              <a:cs typeface="Arial" pitchFamily="34" charset="0"/>
            </a:endParaRPr>
          </a:p>
          <a:p>
            <a:pPr algn="just">
              <a:spcBef>
                <a:spcPct val="50000"/>
              </a:spcBef>
              <a:defRPr/>
            </a:pPr>
            <a:endParaRPr lang="en-US" b="1" dirty="0">
              <a:solidFill>
                <a:schemeClr val="bg1"/>
              </a:solidFill>
              <a:latin typeface="Arial" pitchFamily="34" charset="0"/>
              <a:cs typeface="Arial" pitchFamily="34" charset="0"/>
            </a:endParaRPr>
          </a:p>
          <a:p>
            <a:pPr algn="just">
              <a:spcBef>
                <a:spcPct val="50000"/>
              </a:spcBef>
              <a:defRPr/>
            </a:pPr>
            <a:endParaRPr lang="en-US" b="1" dirty="0">
              <a:solidFill>
                <a:schemeClr val="bg1"/>
              </a:solidFill>
            </a:endParaRPr>
          </a:p>
          <a:p>
            <a:pPr algn="just">
              <a:spcBef>
                <a:spcPct val="50000"/>
              </a:spcBef>
              <a:defRPr/>
            </a:pPr>
            <a:endParaRPr lang="en-US" b="1" dirty="0">
              <a:solidFill>
                <a:schemeClr val="bg1"/>
              </a:solidFill>
              <a:effectLst>
                <a:outerShdw blurRad="38100" dist="38100" dir="2700000" algn="tl">
                  <a:srgbClr val="C0C0C0"/>
                </a:outerShdw>
              </a:effectLst>
            </a:endParaRPr>
          </a:p>
          <a:p>
            <a:pPr algn="just">
              <a:spcBef>
                <a:spcPct val="50000"/>
              </a:spcBef>
              <a:defRPr/>
            </a:pPr>
            <a:endParaRPr lang="en-US" b="1" dirty="0">
              <a:solidFill>
                <a:schemeClr val="bg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0" y="1809750"/>
            <a:ext cx="8991600" cy="1477328"/>
          </a:xfrm>
          <a:prstGeom prst="rect">
            <a:avLst/>
          </a:prstGeom>
          <a:noFill/>
          <a:ln w="9525">
            <a:noFill/>
            <a:miter lim="800000"/>
            <a:headEnd/>
            <a:tailEnd/>
          </a:ln>
        </p:spPr>
        <p:txBody>
          <a:bodyPr>
            <a:spAutoFit/>
          </a:bodyPr>
          <a:lstStyle/>
          <a:p>
            <a:pPr algn="ctr">
              <a:spcBef>
                <a:spcPct val="50000"/>
              </a:spcBef>
            </a:pPr>
            <a:r>
              <a:rPr lang="en-US" altLang="en-US" sz="3600" b="1" dirty="0" smtClean="0">
                <a:solidFill>
                  <a:schemeClr val="bg1"/>
                </a:solidFill>
                <a:latin typeface="Arial" pitchFamily="34" charset="0"/>
              </a:rPr>
              <a:t>The Extent of the Atonement: </a:t>
            </a:r>
          </a:p>
          <a:p>
            <a:pPr algn="ctr">
              <a:spcBef>
                <a:spcPct val="50000"/>
              </a:spcBef>
            </a:pPr>
            <a:r>
              <a:rPr lang="en-US" altLang="en-US" sz="3600" b="1" dirty="0" smtClean="0">
                <a:solidFill>
                  <a:schemeClr val="bg1"/>
                </a:solidFill>
                <a:latin typeface="Arial" pitchFamily="34" charset="0"/>
              </a:rPr>
              <a:t>For Whom Did Christ Die?</a:t>
            </a:r>
            <a:endParaRPr lang="en-US" altLang="en-US" sz="3600" b="1" dirty="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6871112"/>
          </a:xfrm>
          <a:prstGeom prst="rect">
            <a:avLst/>
          </a:prstGeom>
          <a:noFill/>
          <a:ln w="9525">
            <a:noFill/>
            <a:miter lim="800000"/>
            <a:headEnd/>
            <a:tailEnd/>
          </a:ln>
          <a:effectLst/>
        </p:spPr>
        <p:txBody>
          <a:bodyPr>
            <a:spAutoFit/>
          </a:bodyPr>
          <a:lstStyle/>
          <a:p>
            <a:pPr algn="just">
              <a:spcBef>
                <a:spcPts val="600"/>
              </a:spcBef>
              <a:defRPr/>
            </a:pPr>
            <a:r>
              <a:rPr lang="en-US" sz="2300" b="1" u="sng" dirty="0" smtClean="0">
                <a:solidFill>
                  <a:schemeClr val="bg1"/>
                </a:solidFill>
                <a:cs typeface="Arial" pitchFamily="34" charset="0"/>
              </a:rPr>
              <a:t>Redemption Accomplished: </a:t>
            </a:r>
          </a:p>
          <a:p>
            <a:pPr algn="just">
              <a:spcBef>
                <a:spcPts val="600"/>
              </a:spcBef>
              <a:defRPr/>
            </a:pPr>
            <a:r>
              <a:rPr lang="en-US" sz="2300" b="1" dirty="0" smtClean="0">
                <a:solidFill>
                  <a:schemeClr val="bg1"/>
                </a:solidFill>
                <a:cs typeface="Arial" pitchFamily="34" charset="0"/>
              </a:rPr>
              <a:t>WCF </a:t>
            </a:r>
            <a:r>
              <a:rPr lang="en-US" sz="2300" b="1" dirty="0" smtClean="0">
                <a:solidFill>
                  <a:schemeClr val="bg1"/>
                </a:solidFill>
                <a:cs typeface="Arial" pitchFamily="34" charset="0"/>
              </a:rPr>
              <a:t>8.5 The Lord Jesus, by his perfect obedience, and sacrifice of himself,</a:t>
            </a:r>
            <a:r>
              <a:rPr lang="en-US" sz="2300" b="1" baseline="30000" dirty="0" smtClean="0">
                <a:solidFill>
                  <a:schemeClr val="bg1"/>
                </a:solidFill>
                <a:cs typeface="Arial" pitchFamily="34" charset="0"/>
              </a:rPr>
              <a:t>1</a:t>
            </a:r>
            <a:r>
              <a:rPr lang="en-US" sz="2300" b="1" dirty="0" smtClean="0">
                <a:solidFill>
                  <a:schemeClr val="bg1"/>
                </a:solidFill>
                <a:cs typeface="Arial" pitchFamily="34" charset="0"/>
              </a:rPr>
              <a:t> which he, through the eternal Spirit, once offered up unto God,</a:t>
            </a:r>
            <a:r>
              <a:rPr lang="en-US" sz="2300" b="1" baseline="30000" dirty="0" smtClean="0">
                <a:solidFill>
                  <a:schemeClr val="bg1"/>
                </a:solidFill>
                <a:cs typeface="Arial" pitchFamily="34" charset="0"/>
              </a:rPr>
              <a:t>2</a:t>
            </a:r>
            <a:r>
              <a:rPr lang="en-US" sz="2300" b="1" dirty="0" smtClean="0">
                <a:solidFill>
                  <a:schemeClr val="bg1"/>
                </a:solidFill>
                <a:cs typeface="Arial" pitchFamily="34" charset="0"/>
              </a:rPr>
              <a:t> hath fully satisfied the justice of his Father; and purchased, not only reconciliation, but an everlasting inheritance in the kingdom of heaven,</a:t>
            </a:r>
            <a:r>
              <a:rPr lang="en-US" sz="2300" b="1" baseline="30000" dirty="0" smtClean="0">
                <a:solidFill>
                  <a:schemeClr val="bg1"/>
                </a:solidFill>
                <a:cs typeface="Arial" pitchFamily="34" charset="0"/>
              </a:rPr>
              <a:t>3</a:t>
            </a:r>
            <a:r>
              <a:rPr lang="en-US" sz="2300" b="1" dirty="0" smtClean="0">
                <a:solidFill>
                  <a:schemeClr val="bg1"/>
                </a:solidFill>
                <a:cs typeface="Arial" pitchFamily="34" charset="0"/>
              </a:rPr>
              <a:t> for all </a:t>
            </a:r>
            <a:r>
              <a:rPr lang="en-US" sz="2300" b="1" dirty="0" smtClean="0">
                <a:solidFill>
                  <a:schemeClr val="bg1"/>
                </a:solidFill>
                <a:cs typeface="Arial" pitchFamily="34" charset="0"/>
              </a:rPr>
              <a:t>those</a:t>
            </a:r>
            <a:r>
              <a:rPr lang="en-US" sz="2300" b="1" baseline="30000" dirty="0" smtClean="0">
                <a:solidFill>
                  <a:schemeClr val="bg1"/>
                </a:solidFill>
                <a:cs typeface="Arial" pitchFamily="34" charset="0"/>
              </a:rPr>
              <a:t>4</a:t>
            </a:r>
            <a:r>
              <a:rPr lang="en-US" sz="2300" b="1" dirty="0" smtClean="0">
                <a:solidFill>
                  <a:schemeClr val="bg1"/>
                </a:solidFill>
                <a:cs typeface="Arial" pitchFamily="34" charset="0"/>
              </a:rPr>
              <a:t> </a:t>
            </a:r>
            <a:r>
              <a:rPr lang="en-US" sz="2300" b="1" dirty="0" smtClean="0">
                <a:solidFill>
                  <a:schemeClr val="bg1"/>
                </a:solidFill>
                <a:cs typeface="Arial" pitchFamily="34" charset="0"/>
              </a:rPr>
              <a:t>whom the Father hath given unto him.</a:t>
            </a:r>
          </a:p>
          <a:p>
            <a:pPr algn="just">
              <a:spcBef>
                <a:spcPts val="600"/>
              </a:spcBef>
              <a:defRPr/>
            </a:pPr>
            <a:r>
              <a:rPr lang="en-US" sz="2300" b="1" u="sng" dirty="0" smtClean="0">
                <a:solidFill>
                  <a:schemeClr val="bg1"/>
                </a:solidFill>
                <a:cs typeface="Arial" pitchFamily="34" charset="0"/>
              </a:rPr>
              <a:t>Redemption Applied: </a:t>
            </a:r>
          </a:p>
          <a:p>
            <a:pPr algn="just">
              <a:spcBef>
                <a:spcPts val="600"/>
              </a:spcBef>
              <a:defRPr/>
            </a:pPr>
            <a:r>
              <a:rPr lang="en-US" sz="2300" b="1" dirty="0" smtClean="0">
                <a:solidFill>
                  <a:schemeClr val="bg1"/>
                </a:solidFill>
                <a:cs typeface="Arial" pitchFamily="34" charset="0"/>
              </a:rPr>
              <a:t>WCF </a:t>
            </a:r>
            <a:r>
              <a:rPr lang="en-US" sz="2300" b="1" dirty="0" smtClean="0">
                <a:solidFill>
                  <a:schemeClr val="bg1"/>
                </a:solidFill>
                <a:cs typeface="Arial" pitchFamily="34" charset="0"/>
              </a:rPr>
              <a:t>8.8 8. To all those for whom Christ hath purchased redemption, he doth certainly and effectually apply and communicate the same; making intercession for them, and revealing unto them, in and by the Word, the mysteries of salvation; effectually persuading them by his Spirit to believe and obey, and governing their hearts by his Word and Spirit... </a:t>
            </a:r>
          </a:p>
          <a:p>
            <a:pPr algn="just">
              <a:spcBef>
                <a:spcPct val="50000"/>
              </a:spcBef>
              <a:defRPr/>
            </a:pPr>
            <a:r>
              <a:rPr lang="en-US" sz="2300" b="1" dirty="0" smtClean="0">
                <a:solidFill>
                  <a:schemeClr val="bg1"/>
                </a:solidFill>
                <a:cs typeface="Arial" pitchFamily="34" charset="0"/>
              </a:rPr>
              <a:t>	</a:t>
            </a:r>
          </a:p>
          <a:p>
            <a:pPr algn="just">
              <a:spcBef>
                <a:spcPct val="50000"/>
              </a:spcBef>
              <a:defRPr/>
            </a:pPr>
            <a:r>
              <a:rPr lang="en-US" sz="2300" b="1" dirty="0" smtClean="0">
                <a:solidFill>
                  <a:schemeClr val="bg1"/>
                </a:solidFill>
                <a:cs typeface="Arial" pitchFamily="34" charset="0"/>
              </a:rPr>
              <a:t>		</a:t>
            </a:r>
          </a:p>
          <a:p>
            <a:pPr algn="just">
              <a:spcBef>
                <a:spcPct val="50000"/>
              </a:spcBef>
              <a:defRPr/>
            </a:pPr>
            <a:r>
              <a:rPr lang="en-US" sz="2300" b="1" dirty="0" smtClean="0">
                <a:solidFill>
                  <a:schemeClr val="bg1"/>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8991600" cy="4154984"/>
          </a:xfrm>
          <a:prstGeom prst="rect">
            <a:avLst/>
          </a:prstGeom>
          <a:noFill/>
          <a:ln w="9525">
            <a:noFill/>
            <a:miter lim="800000"/>
            <a:headEnd/>
            <a:tailEnd/>
          </a:ln>
          <a:effectLst/>
        </p:spPr>
        <p:txBody>
          <a:bodyPr>
            <a:spAutoFit/>
          </a:bodyPr>
          <a:lstStyle/>
          <a:p>
            <a:pPr algn="just">
              <a:spcBef>
                <a:spcPct val="50000"/>
              </a:spcBef>
              <a:defRPr/>
            </a:pPr>
            <a:r>
              <a:rPr lang="en-US" sz="2400" b="1" dirty="0" smtClean="0">
                <a:solidFill>
                  <a:schemeClr val="bg1"/>
                </a:solidFill>
                <a:cs typeface="Arial" pitchFamily="34" charset="0"/>
              </a:rPr>
              <a:t>I. Preliminary Texts: </a:t>
            </a:r>
          </a:p>
          <a:p>
            <a:pPr algn="just">
              <a:spcBef>
                <a:spcPct val="50000"/>
              </a:spcBef>
              <a:defRPr/>
            </a:pPr>
            <a:r>
              <a:rPr lang="en-US" sz="2400" b="1" dirty="0" err="1" smtClean="0">
                <a:solidFill>
                  <a:schemeClr val="bg1"/>
                </a:solidFill>
                <a:cs typeface="Arial" pitchFamily="34" charset="0"/>
              </a:rPr>
              <a:t>Jn</a:t>
            </a:r>
            <a:r>
              <a:rPr lang="en-US" sz="2400" b="1" dirty="0" smtClean="0">
                <a:solidFill>
                  <a:schemeClr val="bg1"/>
                </a:solidFill>
                <a:cs typeface="Arial" pitchFamily="34" charset="0"/>
              </a:rPr>
              <a:t> 10:14-15  I am the good shepherd…and I lay down my life </a:t>
            </a:r>
            <a:r>
              <a:rPr lang="en-US" sz="2400" b="1" u="sng" dirty="0" smtClean="0">
                <a:solidFill>
                  <a:schemeClr val="bg1"/>
                </a:solidFill>
                <a:cs typeface="Arial" pitchFamily="34" charset="0"/>
              </a:rPr>
              <a:t>for the sheep</a:t>
            </a:r>
            <a:r>
              <a:rPr lang="en-US" sz="2400" b="1" dirty="0" smtClean="0">
                <a:solidFill>
                  <a:schemeClr val="bg1"/>
                </a:solidFill>
                <a:cs typeface="Arial" pitchFamily="34" charset="0"/>
              </a:rPr>
              <a:t>. 16  And I have other sheep that are not of this fold. I must bring them also, and they will listen to my voice…26 but you do not believe because you are not among my sheep.</a:t>
            </a:r>
          </a:p>
          <a:p>
            <a:pPr algn="just">
              <a:spcBef>
                <a:spcPct val="50000"/>
              </a:spcBef>
              <a:defRPr/>
            </a:pPr>
            <a:r>
              <a:rPr lang="en-US" sz="2400" b="1" dirty="0" smtClean="0">
                <a:solidFill>
                  <a:schemeClr val="bg1"/>
                </a:solidFill>
                <a:cs typeface="Arial" pitchFamily="34" charset="0"/>
              </a:rPr>
              <a:t>Rom 8:32-33  He who did not spare his own Son but gave him up for </a:t>
            </a:r>
            <a:r>
              <a:rPr lang="en-US" sz="2400" b="1" u="sng" dirty="0" smtClean="0">
                <a:solidFill>
                  <a:schemeClr val="bg1"/>
                </a:solidFill>
                <a:cs typeface="Arial" pitchFamily="34" charset="0"/>
              </a:rPr>
              <a:t>us all</a:t>
            </a:r>
            <a:r>
              <a:rPr lang="en-US" sz="2400" b="1" dirty="0" smtClean="0">
                <a:solidFill>
                  <a:schemeClr val="bg1"/>
                </a:solidFill>
                <a:cs typeface="Arial" pitchFamily="34" charset="0"/>
              </a:rPr>
              <a:t>, how will he not also with him graciously give us all things? 33  Who shall bring any charge against </a:t>
            </a:r>
            <a:r>
              <a:rPr lang="en-US" sz="2400" b="1" u="sng" dirty="0" smtClean="0">
                <a:solidFill>
                  <a:schemeClr val="bg1"/>
                </a:solidFill>
                <a:cs typeface="Arial" pitchFamily="34" charset="0"/>
              </a:rPr>
              <a:t>God's elect</a:t>
            </a:r>
            <a:r>
              <a:rPr lang="en-US" sz="2400" b="1" dirty="0" smtClean="0">
                <a:solidFill>
                  <a:schemeClr val="bg1"/>
                </a:solidFill>
                <a:cs typeface="Arial" pitchFamily="34" charset="0"/>
              </a:rPr>
              <a:t>? It is God who justifies.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1" end="1"/>
                                            </p:txEl>
                                          </p:spTgt>
                                        </p:tgtEl>
                                        <p:attrNameLst>
                                          <p:attrName>style.visibility</p:attrName>
                                        </p:attrNameLst>
                                      </p:cBhvr>
                                      <p:to>
                                        <p:strVal val="visible"/>
                                      </p:to>
                                    </p:set>
                                    <p:animEffect transition="in" filter="blinds(horizontal)">
                                      <p:cBhvr>
                                        <p:cTn id="7" dur="500"/>
                                        <p:tgtEl>
                                          <p:spTgt spid="143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12" dur="500"/>
                                        <p:tgtEl>
                                          <p:spTgt spid="143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0" y="1047750"/>
            <a:ext cx="4572000" cy="36163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cmpd="thinThick">
            <a:solidFill>
              <a:schemeClr val="accent2"/>
            </a:solidFill>
            <a:miter lim="800000"/>
            <a:headEnd/>
            <a:tailEnd/>
          </a:ln>
        </p:spPr>
        <p:txBody>
          <a:bodyPr vert="horz" wrap="square" lIns="91440" tIns="45720" rIns="91440" bIns="45720" numCol="1" anchor="t" anchorCtr="0" compatLnSpc="1">
            <a:prstTxWarp prst="textNoShape">
              <a:avLst/>
            </a:prstTxWarp>
            <a:spAutoFit/>
          </a:bodyPr>
          <a:lstStyle/>
          <a:p>
            <a:pPr lvl="0" algn="just">
              <a:spcAft>
                <a:spcPts val="1000"/>
              </a:spcAft>
            </a:pPr>
            <a:r>
              <a:rPr lang="en-US" sz="1700" b="1" dirty="0" smtClean="0">
                <a:latin typeface="Calibri" pitchFamily="34" charset="0"/>
                <a:cs typeface="Arial" pitchFamily="34" charset="0"/>
              </a:rPr>
              <a:t>3. </a:t>
            </a:r>
            <a:r>
              <a:rPr lang="en-US" sz="1600" b="1" dirty="0" smtClean="0"/>
              <a:t>Universal Redemption/General Atonement</a:t>
            </a:r>
            <a:endParaRPr kumimoji="0" lang="en-US" sz="1700" b="1" i="0" u="none" strike="noStrike" cap="none" normalizeH="0" baseline="0" dirty="0" smtClean="0">
              <a:ln>
                <a:noFill/>
              </a:ln>
              <a:solidFill>
                <a:schemeClr val="tx1"/>
              </a:solidFill>
              <a:effectLst/>
              <a:latin typeface="Calibri" pitchFamily="34" charset="0"/>
              <a:cs typeface="Arial" pitchFamily="34" charset="0"/>
            </a:endParaRPr>
          </a:p>
          <a:p>
            <a:pPr lvl="0" algn="just">
              <a:spcAft>
                <a:spcPts val="1000"/>
              </a:spcAft>
            </a:pPr>
            <a:r>
              <a:rPr lang="en-US" sz="1700" b="1" dirty="0" smtClean="0">
                <a:latin typeface="Calibri" pitchFamily="34" charset="0"/>
                <a:cs typeface="Arial" pitchFamily="34" charset="0"/>
              </a:rPr>
              <a:t>Christ's redeeming work made it possible for everyone to be saved but did not actually secure the salvation of anyone. Although Christ died for all men and for every man, only those who believe in Him are saved. His death enabled God to pardon sinners on the condition that they believe, but it did not actually put away anyone's sins. Christ's redemption becomes effective only if man chooses to accept it. </a:t>
            </a:r>
          </a:p>
          <a:p>
            <a:pPr lvl="0" algn="just">
              <a:spcAft>
                <a:spcPts val="1000"/>
              </a:spcAft>
            </a:pPr>
            <a:endParaRPr lang="en-US" sz="1700" b="1" dirty="0" smtClean="0">
              <a:latin typeface="Calibri" pitchFamily="34" charset="0"/>
              <a:cs typeface="Arial" pitchFamily="34" charset="0"/>
            </a:endParaRPr>
          </a:p>
          <a:p>
            <a:pPr lvl="0" algn="just">
              <a:spcAft>
                <a:spcPts val="1000"/>
              </a:spcAft>
            </a:pPr>
            <a:endParaRPr lang="en-US" sz="1700" b="1" dirty="0" smtClean="0">
              <a:latin typeface="Calibri" pitchFamily="34" charset="0"/>
              <a:cs typeface="Arial" pitchFamily="34" charset="0"/>
            </a:endParaRPr>
          </a:p>
        </p:txBody>
      </p:sp>
      <p:sp>
        <p:nvSpPr>
          <p:cNvPr id="2054" name="Text Box 6"/>
          <p:cNvSpPr txBox="1">
            <a:spLocks noChangeArrowheads="1"/>
          </p:cNvSpPr>
          <p:nvPr/>
        </p:nvSpPr>
        <p:spPr bwMode="auto">
          <a:xfrm>
            <a:off x="4724400" y="1047750"/>
            <a:ext cx="4419600" cy="363854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cmpd="thinThick">
            <a:solidFill>
              <a:schemeClr val="accent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700" b="1" i="0" u="none" strike="noStrike" cap="none" normalizeH="0" baseline="0" dirty="0" smtClean="0">
                <a:ln>
                  <a:noFill/>
                </a:ln>
                <a:solidFill>
                  <a:schemeClr val="tx1"/>
                </a:solidFill>
                <a:effectLst/>
                <a:latin typeface="Calibri" pitchFamily="34" charset="0"/>
                <a:cs typeface="Arial" pitchFamily="34" charset="0"/>
              </a:rPr>
              <a:t>3. Particular Redemption/Limited</a:t>
            </a:r>
            <a:r>
              <a:rPr kumimoji="0" lang="en-US" sz="1700" b="1" i="0" u="none" strike="noStrike" cap="none" normalizeH="0" dirty="0" smtClean="0">
                <a:ln>
                  <a:noFill/>
                </a:ln>
                <a:solidFill>
                  <a:schemeClr val="tx1"/>
                </a:solidFill>
                <a:effectLst/>
                <a:latin typeface="Calibri" pitchFamily="34" charset="0"/>
                <a:cs typeface="Arial" pitchFamily="34" charset="0"/>
              </a:rPr>
              <a:t> Atonement</a:t>
            </a:r>
            <a:endParaRPr kumimoji="0" lang="en-US" sz="1700" b="0" i="0" u="none" strike="noStrike" cap="none" normalizeH="0" baseline="0" dirty="0" smtClean="0">
              <a:ln>
                <a:noFill/>
              </a:ln>
              <a:solidFill>
                <a:schemeClr val="tx1"/>
              </a:solidFill>
              <a:effectLst/>
              <a:latin typeface="Times New Roman" pitchFamily="18" charset="0"/>
              <a:cs typeface="Arial" pitchFamily="34" charset="0"/>
            </a:endParaRPr>
          </a:p>
          <a:p>
            <a:pPr lvl="0" algn="just">
              <a:spcAft>
                <a:spcPts val="0"/>
              </a:spcAft>
            </a:pPr>
            <a:r>
              <a:rPr lang="en-US" sz="1700" b="1" dirty="0" smtClean="0">
                <a:latin typeface="Calibri" pitchFamily="34" charset="0"/>
                <a:cs typeface="Arial" pitchFamily="34" charset="0"/>
              </a:rPr>
              <a:t>Christ's redeeming work was intended to save the elect only and actually secured salvation for them. His death was a substitutionary endurance of the penalty of sin in the place of certain specified sinners. In addition to putting away the sins of His people, Christ's redemption secured everything necessary for their salvation, including faith which unites them to Him. The gift of faith is infallibly applied by the Spirit to all for whom Christ died, thereby guaranteeing their salvation.</a:t>
            </a:r>
          </a:p>
          <a:p>
            <a:pPr lvl="0" algn="just">
              <a:spcAft>
                <a:spcPts val="0"/>
              </a:spcAft>
            </a:pP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5" name="Straight Connector 14"/>
          <p:cNvCxnSpPr/>
          <p:nvPr/>
        </p:nvCxnSpPr>
        <p:spPr>
          <a:xfrm>
            <a:off x="0" y="1428750"/>
            <a:ext cx="4572000"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24400" y="1352550"/>
            <a:ext cx="44196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0" y="0"/>
            <a:ext cx="7467600" cy="523220"/>
          </a:xfrm>
          <a:prstGeom prst="rect">
            <a:avLst/>
          </a:prstGeom>
          <a:no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II. Two Views Briefly Stated</a:t>
            </a:r>
            <a:endParaRPr lang="en-US" sz="28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1"/>
            <a:ext cx="9144000" cy="5278368"/>
          </a:xfrm>
          <a:prstGeom prst="rect">
            <a:avLst/>
          </a:prstGeom>
          <a:noFill/>
          <a:ln w="9525">
            <a:noFill/>
            <a:miter lim="800000"/>
            <a:headEnd/>
            <a:tailEnd/>
          </a:ln>
          <a:effectLst/>
        </p:spPr>
        <p:txBody>
          <a:bodyPr wrap="square">
            <a:spAutoFit/>
          </a:bodyPr>
          <a:lstStyle/>
          <a:p>
            <a:pPr algn="just">
              <a:spcBef>
                <a:spcPts val="600"/>
              </a:spcBef>
              <a:defRPr/>
            </a:pPr>
            <a:r>
              <a:rPr lang="en-US" sz="2300" b="1" dirty="0" smtClean="0">
                <a:solidFill>
                  <a:schemeClr val="bg1"/>
                </a:solidFill>
                <a:cs typeface="Arial" pitchFamily="34" charset="0"/>
              </a:rPr>
              <a:t>III.  The Options</a:t>
            </a:r>
          </a:p>
          <a:p>
            <a:pPr algn="just">
              <a:spcBef>
                <a:spcPts val="600"/>
              </a:spcBef>
              <a:defRPr/>
            </a:pPr>
            <a:r>
              <a:rPr lang="en-US" sz="2300" b="1" dirty="0" smtClean="0">
                <a:solidFill>
                  <a:schemeClr val="bg1"/>
                </a:solidFill>
                <a:cs typeface="Arial" pitchFamily="34" charset="0"/>
              </a:rPr>
              <a:t>	A. Universalism: Christ’s death guaranteed salvation for every human being. Unlimited efficacy/extent </a:t>
            </a:r>
          </a:p>
          <a:p>
            <a:pPr algn="just">
              <a:spcBef>
                <a:spcPts val="600"/>
              </a:spcBef>
              <a:defRPr/>
            </a:pPr>
            <a:r>
              <a:rPr lang="en-US" sz="2300" b="1" dirty="0" smtClean="0">
                <a:solidFill>
                  <a:schemeClr val="bg1"/>
                </a:solidFill>
                <a:cs typeface="Arial" pitchFamily="34" charset="0"/>
              </a:rPr>
              <a:t>	B. Actual/Effectual/Particular Atonement: Christ's atoning death was sufficient to save all, but efficient only for the elect. God's design was for Christ to actually/effectively/particularly atone for the sins of the His </a:t>
            </a:r>
            <a:r>
              <a:rPr lang="en-US" sz="2300" b="1" dirty="0" smtClean="0">
                <a:solidFill>
                  <a:schemeClr val="bg1"/>
                </a:solidFill>
                <a:cs typeface="Arial" pitchFamily="34" charset="0"/>
              </a:rPr>
              <a:t>people </a:t>
            </a:r>
            <a:r>
              <a:rPr lang="en-US" sz="2300" b="1" dirty="0" smtClean="0">
                <a:solidFill>
                  <a:schemeClr val="bg1"/>
                </a:solidFill>
                <a:cs typeface="Arial" pitchFamily="34" charset="0"/>
              </a:rPr>
              <a:t>(elect) to secure every </a:t>
            </a:r>
            <a:r>
              <a:rPr lang="en-US" sz="2300" b="1" dirty="0" smtClean="0">
                <a:solidFill>
                  <a:schemeClr val="bg1"/>
                </a:solidFill>
                <a:cs typeface="Arial" pitchFamily="34" charset="0"/>
              </a:rPr>
              <a:t>spiritual </a:t>
            </a:r>
            <a:r>
              <a:rPr lang="en-US" sz="2300" b="1" dirty="0" smtClean="0">
                <a:solidFill>
                  <a:schemeClr val="bg1"/>
                </a:solidFill>
                <a:cs typeface="Arial" pitchFamily="34" charset="0"/>
              </a:rPr>
              <a:t>blessing and guarantee their salvation. Jesus actually,  not potentially, saved every person He came to save by His sacrificial work </a:t>
            </a:r>
            <a:r>
              <a:rPr lang="en-US" sz="2300" b="1" u="sng" dirty="0" smtClean="0">
                <a:solidFill>
                  <a:schemeClr val="bg1"/>
                </a:solidFill>
                <a:cs typeface="Arial" pitchFamily="34" charset="0"/>
              </a:rPr>
              <a:t>alone</a:t>
            </a:r>
            <a:r>
              <a:rPr lang="en-US" sz="2300" b="1" dirty="0" smtClean="0">
                <a:solidFill>
                  <a:schemeClr val="bg1"/>
                </a:solidFill>
                <a:cs typeface="Arial" pitchFamily="34" charset="0"/>
              </a:rPr>
              <a:t>. Unlimited in power/limited in extent.</a:t>
            </a:r>
          </a:p>
          <a:p>
            <a:pPr algn="just">
              <a:spcBef>
                <a:spcPts val="600"/>
              </a:spcBef>
              <a:defRPr/>
            </a:pPr>
            <a:r>
              <a:rPr lang="en-US" sz="2300" b="1" dirty="0" smtClean="0">
                <a:solidFill>
                  <a:schemeClr val="bg1"/>
                </a:solidFill>
                <a:cs typeface="Arial" pitchFamily="34" charset="0"/>
              </a:rPr>
              <a:t>	C. General Atonement: Christ’s death made salvation </a:t>
            </a:r>
            <a:r>
              <a:rPr lang="en-US" sz="2300" b="1" u="sng" dirty="0" smtClean="0">
                <a:solidFill>
                  <a:schemeClr val="bg1"/>
                </a:solidFill>
                <a:cs typeface="Arial" pitchFamily="34" charset="0"/>
              </a:rPr>
              <a:t>possible</a:t>
            </a:r>
            <a:r>
              <a:rPr lang="en-US" sz="2300" b="1" dirty="0" smtClean="0">
                <a:solidFill>
                  <a:schemeClr val="bg1"/>
                </a:solidFill>
                <a:cs typeface="Arial" pitchFamily="34" charset="0"/>
              </a:rPr>
              <a:t> for all, but actual only for those who </a:t>
            </a:r>
            <a:r>
              <a:rPr lang="en-US" sz="2300" b="1" u="sng" dirty="0" smtClean="0">
                <a:solidFill>
                  <a:schemeClr val="bg1"/>
                </a:solidFill>
                <a:cs typeface="Arial" pitchFamily="34" charset="0"/>
              </a:rPr>
              <a:t>add</a:t>
            </a:r>
            <a:r>
              <a:rPr lang="en-US" sz="2300" b="1" dirty="0" smtClean="0">
                <a:solidFill>
                  <a:schemeClr val="bg1"/>
                </a:solidFill>
                <a:cs typeface="Arial" pitchFamily="34" charset="0"/>
              </a:rPr>
              <a:t> to it a response of faith that was not secured by it.  Limited (no!) power/Unlimited </a:t>
            </a:r>
            <a:r>
              <a:rPr lang="en-US" sz="2300" b="1" dirty="0" smtClean="0">
                <a:solidFill>
                  <a:schemeClr val="bg1"/>
                </a:solidFill>
                <a:cs typeface="Arial" pitchFamily="34" charset="0"/>
              </a:rPr>
              <a:t>extent. </a:t>
            </a:r>
            <a:endParaRPr lang="en-US" sz="2300" b="1" dirty="0" smtClean="0">
              <a:solidFill>
                <a:schemeClr val="bg1"/>
              </a:solidFill>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John Owen by John Greenhill.jpg">
            <a:hlinkClick r:id="rId3"/>
          </p:cNvPr>
          <p:cNvPicPr>
            <a:picLocks noChangeAspect="1" noChangeArrowheads="1"/>
          </p:cNvPicPr>
          <p:nvPr/>
        </p:nvPicPr>
        <p:blipFill>
          <a:blip r:embed="rId4" cstate="print"/>
          <a:srcRect/>
          <a:stretch>
            <a:fillRect/>
          </a:stretch>
        </p:blipFill>
        <p:spPr bwMode="auto">
          <a:xfrm>
            <a:off x="7162800" y="1"/>
            <a:ext cx="1981199" cy="2458488"/>
          </a:xfrm>
          <a:prstGeom prst="rect">
            <a:avLst/>
          </a:prstGeom>
          <a:noFill/>
        </p:spPr>
      </p:pic>
      <p:sp>
        <p:nvSpPr>
          <p:cNvPr id="143363" name="Text Box 3"/>
          <p:cNvSpPr txBox="1">
            <a:spLocks noChangeArrowheads="1"/>
          </p:cNvSpPr>
          <p:nvPr/>
        </p:nvSpPr>
        <p:spPr bwMode="auto">
          <a:xfrm>
            <a:off x="0" y="0"/>
            <a:ext cx="9144000" cy="5732338"/>
          </a:xfrm>
          <a:prstGeom prst="rect">
            <a:avLst/>
          </a:prstGeom>
          <a:noFill/>
          <a:ln w="9525">
            <a:noFill/>
            <a:miter lim="800000"/>
            <a:headEnd/>
            <a:tailEnd/>
          </a:ln>
          <a:effectLst/>
        </p:spPr>
        <p:txBody>
          <a:bodyPr wrap="square">
            <a:spAutoFit/>
          </a:bodyPr>
          <a:lstStyle/>
          <a:p>
            <a:pPr>
              <a:spcBef>
                <a:spcPts val="600"/>
              </a:spcBef>
              <a:defRPr/>
            </a:pPr>
            <a:r>
              <a:rPr lang="en-US" sz="2300" b="1" dirty="0" smtClean="0">
                <a:solidFill>
                  <a:schemeClr val="bg1"/>
                </a:solidFill>
                <a:cs typeface="Arial" pitchFamily="34" charset="0"/>
              </a:rPr>
              <a:t>	D. </a:t>
            </a:r>
            <a:r>
              <a:rPr lang="en-US" sz="2300" b="1" dirty="0" smtClean="0">
                <a:solidFill>
                  <a:schemeClr val="bg1"/>
                </a:solidFill>
                <a:latin typeface="Arial" pitchFamily="34" charset="0"/>
                <a:cs typeface="Arial" pitchFamily="34" charset="0"/>
              </a:rPr>
              <a:t>John </a:t>
            </a:r>
            <a:r>
              <a:rPr lang="en-US" sz="2300" b="1" dirty="0" err="1" smtClean="0">
                <a:solidFill>
                  <a:schemeClr val="bg1"/>
                </a:solidFill>
                <a:latin typeface="Arial" pitchFamily="34" charset="0"/>
                <a:cs typeface="Arial" pitchFamily="34" charset="0"/>
              </a:rPr>
              <a:t>Owen's</a:t>
            </a:r>
            <a:r>
              <a:rPr lang="en-US" sz="2300" b="1" dirty="0" smtClean="0">
                <a:solidFill>
                  <a:schemeClr val="bg1"/>
                </a:solidFill>
                <a:latin typeface="Arial" pitchFamily="34" charset="0"/>
                <a:cs typeface="Arial" pitchFamily="34" charset="0"/>
              </a:rPr>
              <a:t> statement of options:</a:t>
            </a:r>
          </a:p>
          <a:p>
            <a:pPr>
              <a:spcBef>
                <a:spcPts val="600"/>
              </a:spcBef>
              <a:defRPr/>
            </a:pPr>
            <a:r>
              <a:rPr lang="en-US" sz="2300" b="1" dirty="0" smtClean="0">
                <a:solidFill>
                  <a:schemeClr val="bg1"/>
                </a:solidFill>
                <a:latin typeface="Arial" pitchFamily="34" charset="0"/>
                <a:cs typeface="Arial" pitchFamily="34" charset="0"/>
              </a:rPr>
              <a:t>The </a:t>
            </a:r>
            <a:r>
              <a:rPr lang="en-US" sz="2300" b="1" dirty="0">
                <a:solidFill>
                  <a:schemeClr val="bg1"/>
                </a:solidFill>
                <a:latin typeface="Arial" pitchFamily="34" charset="0"/>
                <a:cs typeface="Arial" pitchFamily="34" charset="0"/>
              </a:rPr>
              <a:t>Father imposed His wrath due unto, and the </a:t>
            </a:r>
            <a:r>
              <a:rPr lang="en-US" sz="2300" b="1" dirty="0" smtClean="0">
                <a:solidFill>
                  <a:schemeClr val="bg1"/>
                </a:solidFill>
                <a:latin typeface="Arial" pitchFamily="34" charset="0"/>
                <a:cs typeface="Arial" pitchFamily="34" charset="0"/>
              </a:rPr>
              <a:t>Son</a:t>
            </a:r>
          </a:p>
          <a:p>
            <a:pPr>
              <a:spcBef>
                <a:spcPts val="600"/>
              </a:spcBef>
              <a:defRPr/>
            </a:pPr>
            <a:r>
              <a:rPr lang="en-US" sz="2300" b="1" dirty="0" smtClean="0">
                <a:solidFill>
                  <a:schemeClr val="bg1"/>
                </a:solidFill>
                <a:latin typeface="Arial" pitchFamily="34" charset="0"/>
                <a:cs typeface="Arial" pitchFamily="34" charset="0"/>
              </a:rPr>
              <a:t>underwent </a:t>
            </a:r>
            <a:r>
              <a:rPr lang="en-US" sz="2300" b="1" dirty="0">
                <a:solidFill>
                  <a:schemeClr val="bg1"/>
                </a:solidFill>
                <a:latin typeface="Arial" pitchFamily="34" charset="0"/>
                <a:cs typeface="Arial" pitchFamily="34" charset="0"/>
              </a:rPr>
              <a:t>punishment for, either: </a:t>
            </a:r>
            <a:endParaRPr lang="en-US" sz="2300" b="1" dirty="0" smtClean="0">
              <a:solidFill>
                <a:schemeClr val="bg1"/>
              </a:solidFill>
              <a:latin typeface="Arial" pitchFamily="34" charset="0"/>
              <a:cs typeface="Arial" pitchFamily="34" charset="0"/>
            </a:endParaRPr>
          </a:p>
          <a:p>
            <a:pPr algn="just">
              <a:spcBef>
                <a:spcPts val="600"/>
              </a:spcBef>
              <a:defRPr/>
            </a:pPr>
            <a:r>
              <a:rPr lang="en-US" sz="2300" b="1" dirty="0" smtClean="0">
                <a:solidFill>
                  <a:schemeClr val="bg1"/>
                </a:solidFill>
                <a:latin typeface="Arial" pitchFamily="34" charset="0"/>
                <a:cs typeface="Arial" pitchFamily="34" charset="0"/>
              </a:rPr>
              <a:t>1. </a:t>
            </a:r>
            <a:r>
              <a:rPr lang="en-US" sz="2300" b="1" dirty="0">
                <a:solidFill>
                  <a:schemeClr val="bg1"/>
                </a:solidFill>
                <a:latin typeface="Arial" pitchFamily="34" charset="0"/>
                <a:cs typeface="Arial" pitchFamily="34" charset="0"/>
              </a:rPr>
              <a:t>All the sins of all men. </a:t>
            </a:r>
            <a:r>
              <a:rPr lang="en-US" sz="2300" b="1" dirty="0" smtClean="0">
                <a:solidFill>
                  <a:schemeClr val="bg1"/>
                </a:solidFill>
                <a:latin typeface="Arial" pitchFamily="34" charset="0"/>
                <a:cs typeface="Arial" pitchFamily="34" charset="0"/>
              </a:rPr>
              <a:t>If true, wh</a:t>
            </a:r>
            <a:r>
              <a:rPr lang="en-US" sz="2300" b="1" dirty="0" smtClean="0">
                <a:solidFill>
                  <a:schemeClr val="bg1"/>
                </a:solidFill>
                <a:cs typeface="Arial" pitchFamily="34" charset="0"/>
              </a:rPr>
              <a:t>y aren't all   </a:t>
            </a:r>
          </a:p>
          <a:p>
            <a:pPr algn="just">
              <a:spcBef>
                <a:spcPts val="600"/>
              </a:spcBef>
              <a:defRPr/>
            </a:pPr>
            <a:r>
              <a:rPr lang="en-US" sz="2300" b="1" dirty="0" smtClean="0">
                <a:solidFill>
                  <a:schemeClr val="bg1"/>
                </a:solidFill>
                <a:cs typeface="Arial" pitchFamily="34" charset="0"/>
              </a:rPr>
              <a:t>saved? </a:t>
            </a:r>
            <a:r>
              <a:rPr lang="en-US" sz="2300" b="1" i="1" dirty="0" smtClean="0">
                <a:solidFill>
                  <a:schemeClr val="bg1"/>
                </a:solidFill>
                <a:latin typeface="+mj-lt"/>
                <a:cs typeface="Arial" pitchFamily="34" charset="0"/>
              </a:rPr>
              <a:t>"You answer, "Because of unbelief." I ask, Is this unbelief a sin, or is it not? If it be, then Christ suffered the punishment due unto it, or He did not. If He did, why must that hinder them more than their other sins for which He died? If He did not, He did not die for all their sins!"</a:t>
            </a:r>
          </a:p>
          <a:p>
            <a:pPr algn="just">
              <a:spcBef>
                <a:spcPct val="50000"/>
              </a:spcBef>
              <a:defRPr/>
            </a:pPr>
            <a:r>
              <a:rPr lang="en-US" sz="2300" b="1" dirty="0" smtClean="0">
                <a:solidFill>
                  <a:schemeClr val="bg1"/>
                </a:solidFill>
                <a:latin typeface="Arial" pitchFamily="34" charset="0"/>
                <a:cs typeface="Arial" pitchFamily="34" charset="0"/>
              </a:rPr>
              <a:t>2. All </a:t>
            </a:r>
            <a:r>
              <a:rPr lang="en-US" sz="2300" b="1" dirty="0">
                <a:solidFill>
                  <a:schemeClr val="bg1"/>
                </a:solidFill>
                <a:latin typeface="Arial" pitchFamily="34" charset="0"/>
                <a:cs typeface="Arial" pitchFamily="34" charset="0"/>
              </a:rPr>
              <a:t>the sins of some </a:t>
            </a:r>
            <a:r>
              <a:rPr lang="en-US" sz="2300" b="1" dirty="0" smtClean="0">
                <a:solidFill>
                  <a:schemeClr val="bg1"/>
                </a:solidFill>
                <a:latin typeface="Arial" pitchFamily="34" charset="0"/>
                <a:cs typeface="Arial" pitchFamily="34" charset="0"/>
              </a:rPr>
              <a:t>men</a:t>
            </a:r>
            <a:r>
              <a:rPr lang="en-US" sz="2300" b="1" dirty="0" smtClean="0">
                <a:solidFill>
                  <a:schemeClr val="bg1"/>
                </a:solidFill>
                <a:cs typeface="Arial" pitchFamily="34" charset="0"/>
              </a:rPr>
              <a:t>. </a:t>
            </a:r>
            <a:r>
              <a:rPr lang="en-US" sz="2300" b="1" i="1" dirty="0" smtClean="0">
                <a:solidFill>
                  <a:schemeClr val="bg1"/>
                </a:solidFill>
                <a:latin typeface="+mj-lt"/>
                <a:cs typeface="Arial" pitchFamily="34" charset="0"/>
              </a:rPr>
              <a:t>"If true, then Christ suffered for all the sins of all the elect in the whole world…this is the truth." </a:t>
            </a:r>
          </a:p>
          <a:p>
            <a:pPr algn="just">
              <a:spcBef>
                <a:spcPct val="50000"/>
              </a:spcBef>
              <a:defRPr/>
            </a:pPr>
            <a:r>
              <a:rPr lang="en-US" sz="2300" b="1" dirty="0" smtClean="0">
                <a:solidFill>
                  <a:schemeClr val="bg1"/>
                </a:solidFill>
              </a:rPr>
              <a:t>3. Some of the sins of all men. </a:t>
            </a:r>
            <a:r>
              <a:rPr lang="en-US" sz="2300" b="1" i="1" dirty="0" smtClean="0">
                <a:solidFill>
                  <a:schemeClr val="bg1"/>
                </a:solidFill>
                <a:latin typeface="+mj-lt"/>
              </a:rPr>
              <a:t>"if the last be true, all men have some sins to answer for, and so, none are saved." </a:t>
            </a:r>
          </a:p>
          <a:p>
            <a:pPr algn="just">
              <a:spcBef>
                <a:spcPct val="50000"/>
              </a:spcBef>
              <a:defRPr/>
            </a:pPr>
            <a:endParaRPr lang="en-US" sz="23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5" end="5"/>
                                            </p:txEl>
                                          </p:spTgt>
                                        </p:tgtEl>
                                        <p:attrNameLst>
                                          <p:attrName>style.visibility</p:attrName>
                                        </p:attrNameLst>
                                      </p:cBhvr>
                                      <p:to>
                                        <p:strVal val="visible"/>
                                      </p:to>
                                    </p:set>
                                    <p:animEffect transition="in" filter="blinds(horizontal)">
                                      <p:cBhvr>
                                        <p:cTn id="7" dur="500"/>
                                        <p:tgtEl>
                                          <p:spTgt spid="14336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6" end="6"/>
                                            </p:txEl>
                                          </p:spTgt>
                                        </p:tgtEl>
                                        <p:attrNameLst>
                                          <p:attrName>style.visibility</p:attrName>
                                        </p:attrNameLst>
                                      </p:cBhvr>
                                      <p:to>
                                        <p:strVal val="visible"/>
                                      </p:to>
                                    </p:set>
                                    <p:animEffect transition="in" filter="blinds(horizontal)">
                                      <p:cBhvr>
                                        <p:cTn id="12" dur="500"/>
                                        <p:tgtEl>
                                          <p:spTgt spid="143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Text Box 3"/>
          <p:cNvSpPr txBox="1">
            <a:spLocks noChangeArrowheads="1"/>
          </p:cNvSpPr>
          <p:nvPr/>
        </p:nvSpPr>
        <p:spPr bwMode="auto">
          <a:xfrm>
            <a:off x="0" y="0"/>
            <a:ext cx="9144000" cy="7378943"/>
          </a:xfrm>
          <a:prstGeom prst="rect">
            <a:avLst/>
          </a:prstGeom>
          <a:noFill/>
          <a:ln w="9525">
            <a:noFill/>
            <a:miter lim="800000"/>
            <a:headEnd/>
            <a:tailEnd/>
          </a:ln>
          <a:effectLst/>
        </p:spPr>
        <p:txBody>
          <a:bodyPr wrap="square">
            <a:spAutoFit/>
          </a:bodyPr>
          <a:lstStyle/>
          <a:p>
            <a:pPr algn="just">
              <a:spcBef>
                <a:spcPct val="50000"/>
              </a:spcBef>
              <a:defRPr/>
            </a:pPr>
            <a:r>
              <a:rPr lang="en-US" sz="2300" b="1" dirty="0" smtClean="0">
                <a:solidFill>
                  <a:schemeClr val="bg1"/>
                </a:solidFill>
                <a:cs typeface="Arial" pitchFamily="34" charset="0"/>
              </a:rPr>
              <a:t>IV.  The real issues:</a:t>
            </a:r>
          </a:p>
          <a:p>
            <a:pPr algn="just">
              <a:spcBef>
                <a:spcPct val="50000"/>
              </a:spcBef>
              <a:defRPr/>
            </a:pPr>
            <a:r>
              <a:rPr lang="en-US" sz="2300" b="1" dirty="0" smtClean="0">
                <a:solidFill>
                  <a:schemeClr val="bg1"/>
                </a:solidFill>
                <a:cs typeface="Arial" pitchFamily="34" charset="0"/>
              </a:rPr>
              <a:t>	A. </a:t>
            </a:r>
            <a:r>
              <a:rPr lang="en-US" sz="2300" b="1" dirty="0" smtClean="0">
                <a:solidFill>
                  <a:schemeClr val="bg1"/>
                </a:solidFill>
                <a:cs typeface="Arial" pitchFamily="34" charset="0"/>
              </a:rPr>
              <a:t>A</a:t>
            </a:r>
            <a:r>
              <a:rPr lang="en-US" sz="2300" b="1" dirty="0" smtClean="0">
                <a:solidFill>
                  <a:schemeClr val="bg1"/>
                </a:solidFill>
                <a:cs typeface="Arial" pitchFamily="34" charset="0"/>
              </a:rPr>
              <a:t>ctual Savior </a:t>
            </a:r>
            <a:r>
              <a:rPr lang="en-US" sz="2300" b="1" dirty="0" smtClean="0">
                <a:solidFill>
                  <a:schemeClr val="bg1"/>
                </a:solidFill>
                <a:cs typeface="Arial" pitchFamily="34" charset="0"/>
              </a:rPr>
              <a:t>or </a:t>
            </a:r>
            <a:r>
              <a:rPr lang="en-US" sz="2300" b="1" dirty="0" smtClean="0">
                <a:solidFill>
                  <a:schemeClr val="bg1"/>
                </a:solidFill>
                <a:cs typeface="Arial" pitchFamily="34" charset="0"/>
              </a:rPr>
              <a:t>possible </a:t>
            </a:r>
            <a:r>
              <a:rPr lang="en-US" sz="2300" b="1" dirty="0" smtClean="0">
                <a:solidFill>
                  <a:schemeClr val="bg1"/>
                </a:solidFill>
                <a:cs typeface="Arial" pitchFamily="34" charset="0"/>
              </a:rPr>
              <a:t>Savior? Was anybody actually saved at the Cross? </a:t>
            </a:r>
            <a:r>
              <a:rPr lang="en-US" sz="2300" b="1" dirty="0" smtClean="0">
                <a:solidFill>
                  <a:schemeClr val="bg1"/>
                </a:solidFill>
                <a:cs typeface="Arial" pitchFamily="34" charset="0"/>
              </a:rPr>
              <a:t>Reformed=yes/Non-Reformed </a:t>
            </a:r>
            <a:r>
              <a:rPr lang="en-US" sz="2300" b="1" dirty="0" smtClean="0">
                <a:solidFill>
                  <a:schemeClr val="bg1"/>
                </a:solidFill>
                <a:cs typeface="Arial" pitchFamily="34" charset="0"/>
              </a:rPr>
              <a:t>= no.</a:t>
            </a:r>
          </a:p>
          <a:p>
            <a:pPr algn="just">
              <a:spcBef>
                <a:spcPts val="1000"/>
              </a:spcBef>
              <a:defRPr/>
            </a:pPr>
            <a:r>
              <a:rPr lang="en-US" sz="2300" b="1" dirty="0" smtClean="0">
                <a:solidFill>
                  <a:schemeClr val="bg1"/>
                </a:solidFill>
                <a:cs typeface="Arial" pitchFamily="34" charset="0"/>
              </a:rPr>
              <a:t>Matt 1:21 She will bear a son, and you shall call his name Jesus, for he </a:t>
            </a:r>
            <a:r>
              <a:rPr lang="en-US" sz="2300" b="1" u="sng" dirty="0" smtClean="0">
                <a:solidFill>
                  <a:schemeClr val="bg1"/>
                </a:solidFill>
                <a:cs typeface="Arial" pitchFamily="34" charset="0"/>
              </a:rPr>
              <a:t>will</a:t>
            </a:r>
            <a:r>
              <a:rPr lang="en-US" sz="2300" b="1" dirty="0" smtClean="0">
                <a:solidFill>
                  <a:schemeClr val="bg1"/>
                </a:solidFill>
                <a:cs typeface="Arial" pitchFamily="34" charset="0"/>
              </a:rPr>
              <a:t> save </a:t>
            </a:r>
            <a:r>
              <a:rPr lang="en-US" sz="2300" b="1" u="sng" dirty="0" smtClean="0">
                <a:solidFill>
                  <a:schemeClr val="bg1"/>
                </a:solidFill>
                <a:cs typeface="Arial" pitchFamily="34" charset="0"/>
              </a:rPr>
              <a:t>his people </a:t>
            </a:r>
            <a:r>
              <a:rPr lang="en-US" sz="2300" b="1" dirty="0" smtClean="0">
                <a:solidFill>
                  <a:schemeClr val="bg1"/>
                </a:solidFill>
                <a:cs typeface="Arial" pitchFamily="34" charset="0"/>
              </a:rPr>
              <a:t>from their sins." </a:t>
            </a:r>
          </a:p>
          <a:p>
            <a:pPr algn="just">
              <a:spcBef>
                <a:spcPts val="1000"/>
              </a:spcBef>
              <a:defRPr/>
            </a:pPr>
            <a:r>
              <a:rPr lang="en-US" sz="2300" b="1" dirty="0" smtClean="0">
                <a:solidFill>
                  <a:schemeClr val="bg1"/>
                </a:solidFill>
                <a:cs typeface="Arial" pitchFamily="34" charset="0"/>
              </a:rPr>
              <a:t>Rev </a:t>
            </a:r>
            <a:r>
              <a:rPr lang="en-US" sz="2300" b="1" dirty="0" smtClean="0">
                <a:solidFill>
                  <a:schemeClr val="bg1"/>
                </a:solidFill>
                <a:cs typeface="Arial" pitchFamily="34" charset="0"/>
              </a:rPr>
              <a:t>5:9 </a:t>
            </a:r>
            <a:r>
              <a:rPr lang="en-US" sz="2300" b="1" dirty="0" smtClean="0">
                <a:solidFill>
                  <a:schemeClr val="bg1"/>
                </a:solidFill>
                <a:cs typeface="Arial" pitchFamily="34" charset="0"/>
              </a:rPr>
              <a:t>"Worthy are you to take the scroll and </a:t>
            </a:r>
            <a:r>
              <a:rPr lang="en-US" sz="2300" b="1" dirty="0" smtClean="0">
                <a:solidFill>
                  <a:schemeClr val="bg1"/>
                </a:solidFill>
                <a:cs typeface="Arial" pitchFamily="34" charset="0"/>
              </a:rPr>
              <a:t>to </a:t>
            </a:r>
            <a:r>
              <a:rPr lang="en-US" sz="2300" b="1" dirty="0" smtClean="0">
                <a:solidFill>
                  <a:schemeClr val="bg1"/>
                </a:solidFill>
                <a:cs typeface="Arial" pitchFamily="34" charset="0"/>
              </a:rPr>
              <a:t>open its seals, for you were slain, and by your blood </a:t>
            </a:r>
            <a:r>
              <a:rPr lang="en-US" sz="2300" b="1" u="sng" dirty="0" smtClean="0">
                <a:solidFill>
                  <a:schemeClr val="bg1"/>
                </a:solidFill>
                <a:cs typeface="Arial" pitchFamily="34" charset="0"/>
              </a:rPr>
              <a:t>you ransomed </a:t>
            </a:r>
            <a:r>
              <a:rPr lang="en-US" sz="2300" b="1" dirty="0" smtClean="0">
                <a:solidFill>
                  <a:schemeClr val="bg1"/>
                </a:solidFill>
                <a:cs typeface="Arial" pitchFamily="34" charset="0"/>
              </a:rPr>
              <a:t>people </a:t>
            </a:r>
            <a:r>
              <a:rPr lang="en-US" sz="2300" b="1" dirty="0" smtClean="0">
                <a:solidFill>
                  <a:schemeClr val="bg1"/>
                </a:solidFill>
                <a:cs typeface="Arial" pitchFamily="34" charset="0"/>
              </a:rPr>
              <a:t>for God from every tribe and language and people and nation… </a:t>
            </a:r>
            <a:endParaRPr lang="en-US" sz="2300" b="1" dirty="0" smtClean="0">
              <a:solidFill>
                <a:schemeClr val="bg1"/>
              </a:solidFill>
              <a:cs typeface="Arial" pitchFamily="34" charset="0"/>
            </a:endParaRPr>
          </a:p>
          <a:p>
            <a:pPr algn="just">
              <a:spcBef>
                <a:spcPts val="1000"/>
              </a:spcBef>
              <a:defRPr/>
            </a:pPr>
            <a:r>
              <a:rPr lang="en-US" sz="2300" b="1" dirty="0" smtClean="0">
                <a:solidFill>
                  <a:schemeClr val="bg1"/>
                </a:solidFill>
                <a:cs typeface="Arial" pitchFamily="34" charset="0"/>
              </a:rPr>
              <a:t>1Pet </a:t>
            </a:r>
            <a:r>
              <a:rPr lang="en-US" sz="2300" b="1" dirty="0" smtClean="0">
                <a:solidFill>
                  <a:schemeClr val="bg1"/>
                </a:solidFill>
                <a:cs typeface="Arial" pitchFamily="34" charset="0"/>
              </a:rPr>
              <a:t>1:18-21  </a:t>
            </a:r>
            <a:r>
              <a:rPr lang="en-US" sz="2300" b="1" dirty="0" smtClean="0">
                <a:solidFill>
                  <a:schemeClr val="bg1"/>
                </a:solidFill>
                <a:cs typeface="Arial" pitchFamily="34" charset="0"/>
              </a:rPr>
              <a:t>you </a:t>
            </a:r>
            <a:r>
              <a:rPr lang="en-US" sz="2300" b="1" dirty="0" smtClean="0">
                <a:solidFill>
                  <a:schemeClr val="bg1"/>
                </a:solidFill>
                <a:cs typeface="Arial" pitchFamily="34" charset="0"/>
              </a:rPr>
              <a:t>were </a:t>
            </a:r>
            <a:r>
              <a:rPr lang="en-US" sz="2300" b="1" dirty="0" smtClean="0">
                <a:solidFill>
                  <a:schemeClr val="bg1"/>
                </a:solidFill>
                <a:cs typeface="Arial" pitchFamily="34" charset="0"/>
              </a:rPr>
              <a:t>ransomed…not </a:t>
            </a:r>
            <a:r>
              <a:rPr lang="en-US" sz="2300" b="1" dirty="0" smtClean="0">
                <a:solidFill>
                  <a:schemeClr val="bg1"/>
                </a:solidFill>
                <a:cs typeface="Arial" pitchFamily="34" charset="0"/>
              </a:rPr>
              <a:t>with perishable things such as silver or gold, but with the precious blood of Christ…He was foreknown before the foundation of the world but was made manifest in the last times </a:t>
            </a:r>
            <a:r>
              <a:rPr lang="en-US" sz="2300" b="1" u="sng" dirty="0" smtClean="0">
                <a:solidFill>
                  <a:schemeClr val="bg1"/>
                </a:solidFill>
                <a:cs typeface="Arial" pitchFamily="34" charset="0"/>
              </a:rPr>
              <a:t>for the sake of </a:t>
            </a:r>
            <a:r>
              <a:rPr lang="en-US" sz="2300" b="1" i="1" u="sng" dirty="0" smtClean="0">
                <a:solidFill>
                  <a:schemeClr val="bg1"/>
                </a:solidFill>
                <a:cs typeface="Arial" pitchFamily="34" charset="0"/>
              </a:rPr>
              <a:t>you</a:t>
            </a:r>
            <a:r>
              <a:rPr lang="en-US" sz="2300" b="1" u="sng" dirty="0" smtClean="0">
                <a:solidFill>
                  <a:schemeClr val="bg1"/>
                </a:solidFill>
                <a:cs typeface="Arial" pitchFamily="34" charset="0"/>
              </a:rPr>
              <a:t> </a:t>
            </a:r>
            <a:r>
              <a:rPr lang="en-US" sz="2300" b="1" dirty="0" smtClean="0">
                <a:solidFill>
                  <a:schemeClr val="bg1"/>
                </a:solidFill>
                <a:cs typeface="Arial" pitchFamily="34" charset="0"/>
              </a:rPr>
              <a:t>21  who </a:t>
            </a:r>
            <a:r>
              <a:rPr lang="en-US" sz="2300" b="1" u="sng" dirty="0" smtClean="0">
                <a:solidFill>
                  <a:schemeClr val="bg1"/>
                </a:solidFill>
                <a:cs typeface="Arial" pitchFamily="34" charset="0"/>
              </a:rPr>
              <a:t>through him</a:t>
            </a:r>
            <a:r>
              <a:rPr lang="en-US" sz="2300" b="1" dirty="0" smtClean="0">
                <a:solidFill>
                  <a:schemeClr val="bg1"/>
                </a:solidFill>
                <a:cs typeface="Arial" pitchFamily="34" charset="0"/>
              </a:rPr>
              <a:t> are believers in </a:t>
            </a:r>
            <a:r>
              <a:rPr lang="en-US" sz="2300" b="1" dirty="0" smtClean="0">
                <a:solidFill>
                  <a:schemeClr val="bg1"/>
                </a:solidFill>
                <a:cs typeface="Arial" pitchFamily="34" charset="0"/>
              </a:rPr>
              <a:t>God…</a:t>
            </a:r>
            <a:endParaRPr lang="en-US" sz="2300" b="1" dirty="0" smtClean="0">
              <a:solidFill>
                <a:schemeClr val="bg1"/>
              </a:solidFill>
              <a:cs typeface="Arial" pitchFamily="34" charset="0"/>
            </a:endParaRPr>
          </a:p>
          <a:p>
            <a:pPr algn="just">
              <a:spcBef>
                <a:spcPct val="50000"/>
              </a:spcBef>
              <a:defRPr/>
            </a:pPr>
            <a:endParaRPr lang="en-US" sz="2300" b="1" dirty="0" smtClean="0">
              <a:solidFill>
                <a:schemeClr val="bg1"/>
              </a:solidFill>
              <a:cs typeface="Arial" pitchFamily="34" charset="0"/>
            </a:endParaRPr>
          </a:p>
          <a:p>
            <a:pPr algn="just">
              <a:spcBef>
                <a:spcPct val="50000"/>
              </a:spcBef>
              <a:defRPr/>
            </a:pPr>
            <a:endParaRPr lang="en-US" sz="2300" b="1" dirty="0" smtClean="0">
              <a:solidFill>
                <a:schemeClr val="bg1"/>
              </a:solidFill>
              <a:cs typeface="Arial" pitchFamily="34" charset="0"/>
            </a:endParaRPr>
          </a:p>
          <a:p>
            <a:pPr algn="just">
              <a:spcBef>
                <a:spcPct val="50000"/>
              </a:spcBef>
              <a:defRPr/>
            </a:pPr>
            <a:endParaRPr lang="en-US" sz="2300" b="1" dirty="0" smtClean="0">
              <a:solidFill>
                <a:schemeClr val="bg1"/>
              </a:solidFill>
              <a:cs typeface="Arial" pitchFamily="34" charset="0"/>
            </a:endParaRPr>
          </a:p>
          <a:p>
            <a:pPr algn="just">
              <a:spcBef>
                <a:spcPct val="50000"/>
              </a:spcBef>
              <a:defRPr/>
            </a:pPr>
            <a:r>
              <a:rPr lang="en-US" sz="2300" b="1" dirty="0" smtClean="0">
                <a:solidFill>
                  <a:schemeClr val="bg1"/>
                </a:solidFill>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63">
                                            <p:txEl>
                                              <p:pRg st="2" end="2"/>
                                            </p:txEl>
                                          </p:spTgt>
                                        </p:tgtEl>
                                        <p:attrNameLst>
                                          <p:attrName>style.visibility</p:attrName>
                                        </p:attrNameLst>
                                      </p:cBhvr>
                                      <p:to>
                                        <p:strVal val="visible"/>
                                      </p:to>
                                    </p:set>
                                    <p:animEffect transition="in" filter="blinds(horizontal)">
                                      <p:cBhvr>
                                        <p:cTn id="7" dur="500"/>
                                        <p:tgtEl>
                                          <p:spTgt spid="1433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63">
                                            <p:txEl>
                                              <p:pRg st="3" end="3"/>
                                            </p:txEl>
                                          </p:spTgt>
                                        </p:tgtEl>
                                        <p:attrNameLst>
                                          <p:attrName>style.visibility</p:attrName>
                                        </p:attrNameLst>
                                      </p:cBhvr>
                                      <p:to>
                                        <p:strVal val="visible"/>
                                      </p:to>
                                    </p:set>
                                    <p:animEffect transition="in" filter="blinds(horizontal)">
                                      <p:cBhvr>
                                        <p:cTn id="12" dur="500"/>
                                        <p:tgtEl>
                                          <p:spTgt spid="14336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63">
                                            <p:txEl>
                                              <p:pRg st="4" end="4"/>
                                            </p:txEl>
                                          </p:spTgt>
                                        </p:tgtEl>
                                        <p:attrNameLst>
                                          <p:attrName>style.visibility</p:attrName>
                                        </p:attrNameLst>
                                      </p:cBhvr>
                                      <p:to>
                                        <p:strVal val="visible"/>
                                      </p:to>
                                    </p:set>
                                    <p:animEffect transition="in" filter="blinds(horizontal)">
                                      <p:cBhvr>
                                        <p:cTn id="17" dur="500"/>
                                        <p:tgtEl>
                                          <p:spTgt spid="143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38946</TotalTime>
  <Words>1551</Words>
  <Application>Microsoft Office PowerPoint</Application>
  <PresentationFormat>On-screen Show (16:9)</PresentationFormat>
  <Paragraphs>120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2452</cp:revision>
  <dcterms:created xsi:type="dcterms:W3CDTF">2009-12-20T12:58:34Z</dcterms:created>
  <dcterms:modified xsi:type="dcterms:W3CDTF">2015-10-18T11:33:16Z</dcterms:modified>
</cp:coreProperties>
</file>