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2"/>
  </p:notesMasterIdLst>
  <p:handoutMasterIdLst>
    <p:handoutMasterId r:id="rId23"/>
  </p:handoutMasterIdLst>
  <p:sldIdLst>
    <p:sldId id="840" r:id="rId2"/>
    <p:sldId id="819" r:id="rId3"/>
    <p:sldId id="869" r:id="rId4"/>
    <p:sldId id="867" r:id="rId5"/>
    <p:sldId id="875" r:id="rId6"/>
    <p:sldId id="859" r:id="rId7"/>
    <p:sldId id="821" r:id="rId8"/>
    <p:sldId id="876" r:id="rId9"/>
    <p:sldId id="860" r:id="rId10"/>
    <p:sldId id="862" r:id="rId11"/>
    <p:sldId id="877" r:id="rId12"/>
    <p:sldId id="863" r:id="rId13"/>
    <p:sldId id="824" r:id="rId14"/>
    <p:sldId id="825" r:id="rId15"/>
    <p:sldId id="826" r:id="rId16"/>
    <p:sldId id="866" r:id="rId17"/>
    <p:sldId id="855" r:id="rId18"/>
    <p:sldId id="856" r:id="rId19"/>
    <p:sldId id="857" r:id="rId20"/>
    <p:sldId id="858" r:id="rId21"/>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975" autoAdjust="0"/>
  </p:normalViewPr>
  <p:slideViewPr>
    <p:cSldViewPr>
      <p:cViewPr>
        <p:scale>
          <a:sx n="76" d="100"/>
          <a:sy n="76" d="100"/>
        </p:scale>
        <p:origin x="-426" y="-15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10/4/2015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10/4/2015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z="1600" b="1" i="0" dirty="0" smtClean="0"/>
              <a:t>5. see also</a:t>
            </a:r>
            <a:r>
              <a:rPr lang="en-US" altLang="en-US" sz="1600" b="1" i="0" baseline="0" dirty="0" smtClean="0"/>
              <a:t> John 15:16</a:t>
            </a:r>
          </a:p>
          <a:p>
            <a:endParaRPr lang="en-US" altLang="en-US" sz="1600" b="1" i="0" baseline="0" dirty="0" smtClean="0"/>
          </a:p>
          <a:p>
            <a:r>
              <a:rPr lang="en-US" altLang="en-US" sz="1600" b="1" i="0" baseline="0" dirty="0" smtClean="0"/>
              <a:t>6. Phil 1:29; 2:12-13; 1 </a:t>
            </a:r>
            <a:r>
              <a:rPr lang="en-US" altLang="en-US" sz="1600" b="1" i="0" baseline="0" dirty="0" err="1" smtClean="0"/>
              <a:t>thess</a:t>
            </a:r>
            <a:r>
              <a:rPr lang="en-US" altLang="en-US" sz="1600" b="1" i="0" baseline="0" dirty="0" smtClean="0"/>
              <a:t> 1:4-5; 2 </a:t>
            </a:r>
            <a:r>
              <a:rPr lang="en-US" altLang="en-US" sz="1600" b="1" i="0" baseline="0" dirty="0" err="1" smtClean="0"/>
              <a:t>Thess</a:t>
            </a:r>
            <a:r>
              <a:rPr lang="en-US" altLang="en-US" sz="1600" b="1" i="0" baseline="0" dirty="0" smtClean="0"/>
              <a:t> 2:13-14; </a:t>
            </a:r>
            <a:endParaRPr lang="en-US" altLang="en-US" sz="1600" b="1" i="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z="1600" b="1" i="0" dirty="0" smtClean="0"/>
              <a:t>5. see also</a:t>
            </a:r>
            <a:r>
              <a:rPr lang="en-US" altLang="en-US" sz="1600" b="1" i="0" baseline="0" dirty="0" smtClean="0"/>
              <a:t> John 15:16</a:t>
            </a:r>
          </a:p>
          <a:p>
            <a:endParaRPr lang="en-US" altLang="en-US" sz="1600" b="1" i="0" baseline="0" dirty="0" smtClean="0"/>
          </a:p>
          <a:p>
            <a:r>
              <a:rPr lang="en-US" altLang="en-US" sz="1600" b="1" i="0" baseline="0" dirty="0" smtClean="0"/>
              <a:t>6. Phil 1:29; 2:12-13; 1 </a:t>
            </a:r>
            <a:r>
              <a:rPr lang="en-US" altLang="en-US" sz="1600" b="1" i="0" baseline="0" dirty="0" err="1" smtClean="0"/>
              <a:t>thess</a:t>
            </a:r>
            <a:r>
              <a:rPr lang="en-US" altLang="en-US" sz="1600" b="1" i="0" baseline="0" dirty="0" smtClean="0"/>
              <a:t> 1:4-5; 2 </a:t>
            </a:r>
            <a:r>
              <a:rPr lang="en-US" altLang="en-US" sz="1600" b="1" i="0" baseline="0" dirty="0" err="1" smtClean="0"/>
              <a:t>Thess</a:t>
            </a:r>
            <a:r>
              <a:rPr lang="en-US" altLang="en-US" sz="1600" b="1" i="0" baseline="0" dirty="0" smtClean="0"/>
              <a:t> 2:13-14; </a:t>
            </a:r>
            <a:endParaRPr lang="en-US" altLang="en-US" sz="1600" b="1" i="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2</a:t>
            </a:r>
            <a:r>
              <a:rPr lang="en-US" altLang="en-US" baseline="0" dirty="0" smtClean="0"/>
              <a:t> Tim 2:10 – I endure everything for the sake of the elect that they may obtain the salvation that is in Christ Jesus.</a:t>
            </a:r>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a:t>
            </a:r>
            <a:r>
              <a:rPr lang="en-US" altLang="en-US" dirty="0" smtClean="0"/>
              <a:t>In theology, it means something always brings about God’s intended effect.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altLang="en-US" dirty="0" smtClean="0"/>
              <a:t>Purpose:</a:t>
            </a:r>
            <a:r>
              <a:rPr lang="en-US" altLang="en-US" baseline="0" dirty="0" smtClean="0"/>
              <a:t> </a:t>
            </a:r>
            <a:r>
              <a:rPr lang="en-US" altLang="en-US" dirty="0" smtClean="0"/>
              <a:t>Immutable</a:t>
            </a:r>
            <a:r>
              <a:rPr lang="en-US" altLang="en-US" baseline="0" dirty="0" smtClean="0"/>
              <a:t> purpose – it is set, it is not subject to change. What is His purpose with r</a:t>
            </a:r>
          </a:p>
          <a:p>
            <a:pPr marL="255996" indent="-255996"/>
            <a:r>
              <a:rPr lang="en-US" altLang="en-US" baseline="0" dirty="0" smtClean="0"/>
              <a:t>Out of His mere love – this is His disposition</a:t>
            </a:r>
          </a:p>
          <a:p>
            <a:pPr marL="255996" indent="-255996"/>
            <a:r>
              <a:rPr lang="en-US" altLang="en-US" baseline="0" dirty="0" smtClean="0"/>
              <a:t>For the praise of his grace – this is the purpose. Question: if election is based on our performance, would it still be to praise of His grace?</a:t>
            </a:r>
          </a:p>
          <a:p>
            <a:pPr marL="255996" indent="-255996"/>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Ps 33:12,</a:t>
            </a:r>
            <a:r>
              <a:rPr lang="en-US" altLang="en-US" baseline="0" dirty="0" smtClean="0"/>
              <a:t> 65:4, 106:5, Hag 2:23, Matt 11:27, 22:14, 24:22, 24, 31, </a:t>
            </a:r>
            <a:r>
              <a:rPr lang="en-US" altLang="en-US" baseline="0" dirty="0" err="1" smtClean="0"/>
              <a:t>Luk</a:t>
            </a:r>
            <a:r>
              <a:rPr lang="en-US" altLang="en-US" baseline="0" dirty="0" smtClean="0"/>
              <a:t> 18:7, Col 3:12, 1 </a:t>
            </a:r>
            <a:r>
              <a:rPr lang="en-US" altLang="en-US" baseline="0" dirty="0" err="1" smtClean="0"/>
              <a:t>Thess</a:t>
            </a:r>
            <a:r>
              <a:rPr lang="en-US" altLang="en-US" baseline="0" dirty="0" smtClean="0"/>
              <a:t> 5:9</a:t>
            </a:r>
            <a:endParaRPr lang="en-US" altLang="en-US" dirty="0" smtClean="0"/>
          </a:p>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Ps 33:12,</a:t>
            </a:r>
            <a:r>
              <a:rPr lang="en-US" altLang="en-US" baseline="0" dirty="0" smtClean="0"/>
              <a:t> 65:4, 106:5, Hag 2:23, Matt 11:27, 22:14, 24:22, 24, 31, </a:t>
            </a:r>
            <a:r>
              <a:rPr lang="en-US" altLang="en-US" baseline="0" dirty="0" err="1" smtClean="0"/>
              <a:t>Luk</a:t>
            </a:r>
            <a:r>
              <a:rPr lang="en-US" altLang="en-US" baseline="0" dirty="0" smtClean="0"/>
              <a:t> 18:7, Col 3:12, 1 </a:t>
            </a:r>
            <a:r>
              <a:rPr lang="en-US" altLang="en-US" baseline="0" dirty="0" err="1" smtClean="0"/>
              <a:t>Thess</a:t>
            </a:r>
            <a:r>
              <a:rPr lang="en-US" altLang="en-US" baseline="0" dirty="0" smtClean="0"/>
              <a:t> </a:t>
            </a:r>
            <a:r>
              <a:rPr lang="en-US" altLang="en-US" baseline="0" dirty="0" smtClean="0"/>
              <a:t>5:9</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600" baseline="0" dirty="0" smtClean="0">
                <a:latin typeface="Times New Roman" pitchFamily="18" charset="0"/>
                <a:cs typeface="Times New Roman" pitchFamily="18" charset="0"/>
              </a:rPr>
              <a:t>This may not necessarily be election unto salvation, but simply says God chose a certain people through whom He would reveal Himself and give His law, etc. Within that larger group, God has a remnant that are in fact chosen unto salvation:</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600" baseline="0" dirty="0" smtClean="0">
                <a:latin typeface="Times New Roman" pitchFamily="18" charset="0"/>
                <a:cs typeface="Times New Roman" pitchFamily="18" charset="0"/>
              </a:rPr>
              <a:t>Rom_9:27  And Isaiah (Isa 10:22) cries out concerning Israel: "Though the number of the sons of Israel be as the sand of the sea, only a remnant of them will be saved,"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600" baseline="0" dirty="0" smtClean="0">
                <a:latin typeface="Times New Roman" pitchFamily="18" charset="0"/>
                <a:cs typeface="Times New Roman" pitchFamily="18" charset="0"/>
              </a:rPr>
              <a:t>Rom_11:5  So too at the present time there is a remnant, chosen by grace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sz="1600" dirty="0" smtClean="0">
              <a:latin typeface="Times New Roman" pitchFamily="18" charset="0"/>
              <a:cs typeface="Times New Roman" pitchFamily="18" charset="0"/>
            </a:endParaRPr>
          </a:p>
          <a:p>
            <a:endParaRPr lang="en-US" altLang="en-US" sz="1600" dirty="0" smtClean="0">
              <a:latin typeface="Times New Roman" pitchFamily="18"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z="1600" dirty="0" smtClean="0">
                <a:latin typeface="Times New Roman" pitchFamily="18" charset="0"/>
                <a:cs typeface="Times New Roman" pitchFamily="18" charset="0"/>
              </a:rPr>
              <a:t>You didn't choose God, He</a:t>
            </a:r>
            <a:r>
              <a:rPr lang="en-US" altLang="en-US" sz="1600" baseline="0" dirty="0" smtClean="0">
                <a:latin typeface="Times New Roman" pitchFamily="18" charset="0"/>
                <a:cs typeface="Times New Roman" pitchFamily="18" charset="0"/>
              </a:rPr>
              <a:t> chose you. </a:t>
            </a:r>
          </a:p>
          <a:p>
            <a:r>
              <a:rPr lang="en-US" altLang="en-US" sz="1600" baseline="0" dirty="0" smtClean="0">
                <a:latin typeface="Times New Roman" pitchFamily="18" charset="0"/>
                <a:cs typeface="Times New Roman" pitchFamily="18" charset="0"/>
              </a:rPr>
              <a:t>Note the progression: first, election, then saved through sanctification by Spirit, then belief.</a:t>
            </a:r>
          </a:p>
          <a:p>
            <a:endParaRPr lang="en-US" alt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600" b="1" dirty="0" smtClean="0">
                <a:solidFill>
                  <a:schemeClr val="bg1"/>
                </a:solidFill>
                <a:latin typeface="Times New Roman" pitchFamily="18" charset="0"/>
                <a:cs typeface="Times New Roman" pitchFamily="18" charset="0"/>
              </a:rPr>
              <a:t>See also:</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600" b="1" dirty="0" smtClean="0">
                <a:solidFill>
                  <a:schemeClr val="bg1"/>
                </a:solidFill>
                <a:latin typeface="Times New Roman" pitchFamily="18" charset="0"/>
                <a:cs typeface="Times New Roman" pitchFamily="18" charset="0"/>
              </a:rPr>
              <a:t>2Tim 1:9 [God] who saved us and called us to a holy calling, not because of our works but because of his own purpose and grace, which he gave us in Christ Jesus before the ages began… </a:t>
            </a:r>
          </a:p>
          <a:p>
            <a:endParaRPr lang="en-US" altLang="en-US" sz="1600" dirty="0" smtClean="0">
              <a:latin typeface="Times New Roman" pitchFamily="18" charset="0"/>
              <a:cs typeface="Times New Roman" pitchFamily="18" charset="0"/>
            </a:endParaRPr>
          </a:p>
          <a:p>
            <a:r>
              <a:rPr lang="en-US" sz="1600" kern="1200" dirty="0" smtClean="0">
                <a:solidFill>
                  <a:schemeClr val="tx1"/>
                </a:solidFill>
                <a:latin typeface="Times New Roman" pitchFamily="18" charset="0"/>
                <a:ea typeface="ＭＳ Ｐゴシック" charset="0"/>
                <a:cs typeface="Times New Roman" pitchFamily="18" charset="0"/>
              </a:rPr>
              <a:t>1Co 1:27  But God chose what is foolish in the world to shame the wise; God chose what is weak in the world to shame the strong; 28  God chose what is low and despised in the world, even things that are not, to bring to nothing things that are, 29  so that no human being might boast in the presence of God. 30  And because of him you are in Christ Jesus, who became to us wisdom from God, righteousness and sanctification and redemption, 31  so that, as it is written, "Let the one who boasts, boast in the Lord." </a:t>
            </a:r>
          </a:p>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10/4/2015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10/4/2015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10/4/2015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10/4/2015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10/4/2015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10/4/2015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10/4/2015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10/4/2015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10/4/2015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10/4/2015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10/4/2015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10/4/2015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114550"/>
            <a:ext cx="8839200" cy="1477328"/>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chemeClr val="bg1"/>
                </a:solidFill>
              </a:rPr>
              <a:t>The 5 Points of Calvinism:</a:t>
            </a:r>
          </a:p>
          <a:p>
            <a:pPr algn="ctr">
              <a:spcBef>
                <a:spcPct val="50000"/>
              </a:spcBef>
            </a:pPr>
            <a:r>
              <a:rPr lang="en-US" sz="3600" b="1" dirty="0" smtClean="0">
                <a:solidFill>
                  <a:schemeClr val="bg1"/>
                </a:solidFill>
              </a:rPr>
              <a:t>Unconditional Election Pt 2</a:t>
            </a:r>
          </a:p>
        </p:txBody>
      </p:sp>
      <p:pic>
        <p:nvPicPr>
          <p:cNvPr id="24577" name="Picture 1" descr="180px-Floriade_Devmeet_25"/>
          <p:cNvPicPr>
            <a:picLocks noChangeAspect="1" noChangeArrowheads="1"/>
          </p:cNvPicPr>
          <p:nvPr/>
        </p:nvPicPr>
        <p:blipFill>
          <a:blip r:embed="rId3" cstate="print"/>
          <a:srcRect/>
          <a:stretch>
            <a:fillRect/>
          </a:stretch>
        </p:blipFill>
        <p:spPr bwMode="auto">
          <a:xfrm>
            <a:off x="7429500" y="666750"/>
            <a:ext cx="17145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8032968"/>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	5. Good works the result, not ground, of predestination:</a:t>
            </a:r>
          </a:p>
          <a:p>
            <a:pPr algn="just">
              <a:spcBef>
                <a:spcPct val="50000"/>
              </a:spcBef>
              <a:defRPr/>
            </a:pPr>
            <a:r>
              <a:rPr lang="en-US" sz="2400" b="1" dirty="0" smtClean="0">
                <a:solidFill>
                  <a:schemeClr val="bg1"/>
                </a:solidFill>
                <a:cs typeface="Arial" pitchFamily="34" charset="0"/>
              </a:rPr>
              <a:t>Eph 2:10  For we are his workmanship, created in Christ Jesus for good works, which God prepared beforehand... </a:t>
            </a:r>
          </a:p>
          <a:p>
            <a:pPr algn="just">
              <a:spcBef>
                <a:spcPct val="50000"/>
              </a:spcBef>
              <a:defRPr/>
            </a:pPr>
            <a:r>
              <a:rPr lang="en-US" sz="2400" b="1" dirty="0" smtClean="0">
                <a:solidFill>
                  <a:schemeClr val="bg1"/>
                </a:solidFill>
                <a:cs typeface="Arial" pitchFamily="34" charset="0"/>
              </a:rPr>
              <a:t>	6. "God's choice was not based on foreseen faith. Faith it the result and therefore the evidence of God's election, not the cause or ground of His choice."</a:t>
            </a:r>
          </a:p>
          <a:p>
            <a:pPr algn="just">
              <a:spcBef>
                <a:spcPct val="50000"/>
              </a:spcBef>
              <a:defRPr/>
            </a:pPr>
            <a:r>
              <a:rPr lang="en-US" sz="2400" b="1" dirty="0" smtClean="0">
                <a:solidFill>
                  <a:schemeClr val="bg1"/>
                </a:solidFill>
                <a:cs typeface="Arial" pitchFamily="34" charset="0"/>
              </a:rPr>
              <a:t>Act 13:48  And when the Gentiles heard this, they began rejoicing and glorifying the word of the Lord, and as many as were appointed to eternal life believed. </a:t>
            </a:r>
          </a:p>
          <a:p>
            <a:pPr algn="just">
              <a:spcBef>
                <a:spcPct val="50000"/>
              </a:spcBef>
              <a:defRPr/>
            </a:pPr>
            <a:r>
              <a:rPr lang="en-US" sz="2400" b="1" dirty="0" smtClean="0">
                <a:solidFill>
                  <a:schemeClr val="bg1"/>
                </a:solidFill>
                <a:cs typeface="Arial" pitchFamily="34" charset="0"/>
              </a:rPr>
              <a:t>Acts 18:27 He greatly helped those who through grace had believed…</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447645"/>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	7. It is by faith and good works that one confirms his calling and election.</a:t>
            </a:r>
          </a:p>
          <a:p>
            <a:pPr algn="just">
              <a:spcBef>
                <a:spcPct val="50000"/>
              </a:spcBef>
              <a:defRPr/>
            </a:pPr>
            <a:r>
              <a:rPr lang="en-US" sz="2400" b="1" dirty="0" smtClean="0">
                <a:solidFill>
                  <a:schemeClr val="bg1"/>
                </a:solidFill>
                <a:cs typeface="Arial" pitchFamily="34" charset="0"/>
              </a:rPr>
              <a:t>2 Pet 1:10  Therefore, brothers, be all the more diligent to confirm your calling and election, for if you practice these qualities you will never fall.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816977"/>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cs typeface="Arial" pitchFamily="34" charset="0"/>
              </a:rPr>
              <a:t>III. Election precedes salvation: "Election is not salvation, but is unto salvation…those chosen for salvation are not saved until regenerated by Spirit and justified by faith in Christ." (Rom 11:7; 2 Tm 2:10)."</a:t>
            </a:r>
          </a:p>
          <a:p>
            <a:pPr algn="just">
              <a:spcBef>
                <a:spcPct val="50000"/>
              </a:spcBef>
              <a:defRPr/>
            </a:pPr>
            <a:r>
              <a:rPr lang="en-US" sz="2400" b="1" dirty="0" smtClean="0">
                <a:solidFill>
                  <a:schemeClr val="bg1"/>
                </a:solidFill>
                <a:cs typeface="Arial" pitchFamily="34" charset="0"/>
              </a:rPr>
              <a:t>2Ti 2:10  Therefore I endure everything for the sake of the elect, that they also may obtain the salvation that is in Christ Jesus with eternal glory. </a:t>
            </a:r>
          </a:p>
          <a:p>
            <a:pPr algn="just">
              <a:spcBef>
                <a:spcPct val="50000"/>
              </a:spcBef>
              <a:defRPr/>
            </a:pPr>
            <a:r>
              <a:rPr lang="en-US" sz="2400" b="1" dirty="0" smtClean="0">
                <a:solidFill>
                  <a:schemeClr val="bg1"/>
                </a:solidFill>
                <a:cs typeface="Arial" pitchFamily="34" charset="0"/>
              </a:rPr>
              <a:t>IV. Sovereign Mercy: "It was not man's will, but God's will that determined which sinners would be shown mercy." (Rom 9:10-25)</a:t>
            </a:r>
          </a:p>
          <a:p>
            <a:pPr algn="just">
              <a:spcBef>
                <a:spcPct val="50000"/>
              </a:spcBef>
              <a:defRPr/>
            </a:pPr>
            <a:r>
              <a:rPr lang="en-US" sz="2400" b="1" dirty="0" smtClean="0">
                <a:solidFill>
                  <a:schemeClr val="bg1"/>
                </a:solidFill>
                <a:cs typeface="Arial" pitchFamily="34" charset="0"/>
              </a:rPr>
              <a:t>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5670783"/>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V. Pastoral value of doctrine of election: </a:t>
            </a: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r>
              <a:rPr lang="en-US" sz="2500" b="1" dirty="0" smtClean="0">
                <a:solidFill>
                  <a:schemeClr val="bg1"/>
                </a:solidFill>
                <a:latin typeface="Arial" pitchFamily="34" charset="0"/>
                <a:cs typeface="Arial" pitchFamily="34" charset="0"/>
              </a:rPr>
              <a:t>A. Like </a:t>
            </a:r>
            <a:r>
              <a:rPr lang="en-US" sz="2500" b="1" dirty="0">
                <a:solidFill>
                  <a:schemeClr val="bg1"/>
                </a:solidFill>
                <a:latin typeface="Arial" pitchFamily="34" charset="0"/>
                <a:cs typeface="Arial" pitchFamily="34" charset="0"/>
              </a:rPr>
              <a:t>every truth about God, involves mystery. </a:t>
            </a:r>
          </a:p>
          <a:p>
            <a:pPr algn="just">
              <a:spcBef>
                <a:spcPct val="50000"/>
              </a:spcBef>
              <a:defRPr/>
            </a:pPr>
            <a:r>
              <a:rPr lang="en-US" sz="2500" b="1" dirty="0">
                <a:solidFill>
                  <a:schemeClr val="bg1"/>
                </a:solidFill>
                <a:latin typeface="Arial" pitchFamily="34" charset="0"/>
                <a:cs typeface="Arial" pitchFamily="34" charset="0"/>
              </a:rPr>
              <a:t>	B. What are some practical ways it helps Christians?</a:t>
            </a:r>
          </a:p>
          <a:p>
            <a:pPr algn="just">
              <a:spcBef>
                <a:spcPct val="50000"/>
              </a:spcBef>
              <a:defRPr/>
            </a:pPr>
            <a:r>
              <a:rPr lang="en-US" sz="2500" b="1" dirty="0">
                <a:solidFill>
                  <a:schemeClr val="bg1"/>
                </a:solidFill>
                <a:latin typeface="Arial" pitchFamily="34" charset="0"/>
                <a:cs typeface="Arial" pitchFamily="34" charset="0"/>
              </a:rPr>
              <a:t>		1. Greatness of God’s grace. We will never understand U/E until we understand Total Depravity.</a:t>
            </a:r>
          </a:p>
          <a:p>
            <a:pPr algn="just">
              <a:spcBef>
                <a:spcPct val="50000"/>
              </a:spcBef>
              <a:defRPr/>
            </a:pPr>
            <a:r>
              <a:rPr lang="en-US" sz="2500" b="1" dirty="0">
                <a:solidFill>
                  <a:schemeClr val="bg1"/>
                </a:solidFill>
                <a:latin typeface="Arial" pitchFamily="34" charset="0"/>
                <a:cs typeface="Arial" pitchFamily="34" charset="0"/>
              </a:rPr>
              <a:t>		2. Humility, confidence, joy, praise, faithfulness, and holiness in response. </a:t>
            </a: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9133269"/>
          </a:xfrm>
          <a:prstGeom prst="rect">
            <a:avLst/>
          </a:prstGeom>
          <a:noFill/>
          <a:ln w="9525">
            <a:noFill/>
            <a:miter lim="800000"/>
            <a:headEnd/>
            <a:tailEnd/>
          </a:ln>
          <a:effectLst/>
        </p:spPr>
        <p:txBody>
          <a:bodyPr>
            <a:spAutoFit/>
          </a:bodyPr>
          <a:lstStyle/>
          <a:p>
            <a:pPr algn="just">
              <a:spcBef>
                <a:spcPct val="50000"/>
              </a:spcBef>
              <a:defRPr/>
            </a:pPr>
            <a:r>
              <a:rPr lang="en-US" sz="2500" b="1" dirty="0">
                <a:solidFill>
                  <a:schemeClr val="bg1"/>
                </a:solidFill>
                <a:latin typeface="Arial" pitchFamily="34" charset="0"/>
                <a:cs typeface="Arial" pitchFamily="34" charset="0"/>
              </a:rPr>
              <a:t>C. We do not know he has chosen among those who do not yet believe, nor why it was his good pleasure to choose us in particular. What we do know:</a:t>
            </a:r>
          </a:p>
          <a:p>
            <a:pPr algn="just">
              <a:spcBef>
                <a:spcPct val="50000"/>
              </a:spcBef>
              <a:defRPr/>
            </a:pPr>
            <a:r>
              <a:rPr lang="en-US" sz="2500" b="1" dirty="0">
                <a:solidFill>
                  <a:schemeClr val="bg1"/>
                </a:solidFill>
                <a:latin typeface="Arial" pitchFamily="34" charset="0"/>
                <a:cs typeface="Arial" pitchFamily="34" charset="0"/>
              </a:rPr>
              <a:t>	1. Had we not been chosen for life we would not be believers now. How do we know this?</a:t>
            </a:r>
          </a:p>
          <a:p>
            <a:pPr algn="just">
              <a:spcBef>
                <a:spcPct val="50000"/>
              </a:spcBef>
              <a:defRPr/>
            </a:pPr>
            <a:r>
              <a:rPr lang="en-US" sz="2500" b="1" dirty="0">
                <a:solidFill>
                  <a:schemeClr val="bg1"/>
                </a:solidFill>
                <a:latin typeface="Arial" pitchFamily="34" charset="0"/>
                <a:cs typeface="Arial" pitchFamily="34" charset="0"/>
              </a:rPr>
              <a:t>	--  deadness in sin; only elect are brought to faith (assurance!) </a:t>
            </a:r>
          </a:p>
          <a:p>
            <a:pPr algn="just">
              <a:spcBef>
                <a:spcPct val="50000"/>
              </a:spcBef>
              <a:defRPr/>
            </a:pPr>
            <a:r>
              <a:rPr lang="en-US" sz="2500" b="1" dirty="0">
                <a:solidFill>
                  <a:schemeClr val="bg1"/>
                </a:solidFill>
                <a:latin typeface="Arial" pitchFamily="34" charset="0"/>
                <a:cs typeface="Arial" pitchFamily="34" charset="0"/>
              </a:rPr>
              <a:t>	2. We rely on God to finish the good work that he started (Phil. 1:6). Beginning, middle, end. </a:t>
            </a:r>
          </a:p>
          <a:p>
            <a:pPr algn="just">
              <a:spcBef>
                <a:spcPct val="50000"/>
              </a:spcBef>
              <a:defRPr/>
            </a:pPr>
            <a:r>
              <a:rPr lang="en-US" sz="2500" b="1" dirty="0">
                <a:solidFill>
                  <a:schemeClr val="bg1"/>
                </a:solidFill>
                <a:latin typeface="Arial" pitchFamily="34" charset="0"/>
                <a:cs typeface="Arial" pitchFamily="34" charset="0"/>
              </a:rPr>
              <a:t>	3. Knowledge of one’s election thus brings comfort and joy. How so, why?</a:t>
            </a: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endParaRPr>
          </a:p>
          <a:p>
            <a:pPr algn="just">
              <a:spcBef>
                <a:spcPct val="50000"/>
              </a:spcBef>
              <a:defRPr/>
            </a:pP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7" dur="500"/>
                                        <p:tgtEl>
                                          <p:spTgt spid="1433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2"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5093702"/>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VI. </a:t>
            </a:r>
            <a:r>
              <a:rPr lang="en-US" sz="2500" b="1" dirty="0">
                <a:solidFill>
                  <a:schemeClr val="bg1"/>
                </a:solidFill>
                <a:latin typeface="Arial" pitchFamily="34" charset="0"/>
                <a:cs typeface="Arial" pitchFamily="34" charset="0"/>
              </a:rPr>
              <a:t>How do you know you are elect? </a:t>
            </a:r>
          </a:p>
          <a:p>
            <a:pPr algn="just">
              <a:spcBef>
                <a:spcPct val="50000"/>
              </a:spcBef>
              <a:defRPr/>
            </a:pPr>
            <a:r>
              <a:rPr lang="en-US" sz="2500" b="1" dirty="0">
                <a:solidFill>
                  <a:schemeClr val="bg1"/>
                </a:solidFill>
                <a:latin typeface="Arial" pitchFamily="34" charset="0"/>
                <a:cs typeface="Arial" pitchFamily="34" charset="0"/>
              </a:rPr>
              <a:t>	A. Rom, 10:13 – If you believe!</a:t>
            </a:r>
          </a:p>
          <a:p>
            <a:pPr algn="just">
              <a:spcBef>
                <a:spcPct val="50000"/>
              </a:spcBef>
              <a:defRPr/>
            </a:pPr>
            <a:r>
              <a:rPr lang="en-US" sz="2500" b="1" dirty="0">
                <a:solidFill>
                  <a:schemeClr val="bg1"/>
                </a:solidFill>
                <a:latin typeface="Arial" pitchFamily="34" charset="0"/>
                <a:cs typeface="Arial" pitchFamily="34" charset="0"/>
              </a:rPr>
              <a:t>	B. Fruit (2 Pet 1:10). </a:t>
            </a:r>
            <a:endParaRPr lang="en-US" sz="2500" b="1" dirty="0" smtClean="0">
              <a:solidFill>
                <a:schemeClr val="bg1"/>
              </a:solidFill>
              <a:latin typeface="Arial" pitchFamily="34" charset="0"/>
              <a:cs typeface="Arial" pitchFamily="34" charset="0"/>
            </a:endParaRPr>
          </a:p>
          <a:p>
            <a:pPr algn="just">
              <a:spcBef>
                <a:spcPct val="50000"/>
              </a:spcBef>
              <a:defRPr/>
            </a:pPr>
            <a:r>
              <a:rPr lang="en-US" sz="2500" b="1" dirty="0" smtClean="0">
                <a:solidFill>
                  <a:schemeClr val="bg1"/>
                </a:solidFill>
                <a:cs typeface="Arial" pitchFamily="34" charset="0"/>
              </a:rPr>
              <a:t>	C. Not for us to figure out who elect/reprobate are. What is our responsibility?</a:t>
            </a:r>
          </a:p>
          <a:p>
            <a:pPr algn="just">
              <a:spcBef>
                <a:spcPct val="50000"/>
              </a:spcBef>
              <a:defRPr/>
            </a:pPr>
            <a:r>
              <a:rPr lang="en-US" sz="2500" b="1" dirty="0" smtClean="0">
                <a:solidFill>
                  <a:schemeClr val="bg1"/>
                </a:solidFill>
                <a:cs typeface="Arial" pitchFamily="34" charset="0"/>
              </a:rPr>
              <a:t>	-- Preach the gospel knowing that anyone may be saved if he or she will but repent and put faith in Christ.</a:t>
            </a:r>
          </a:p>
          <a:p>
            <a:pPr algn="just">
              <a:spcBef>
                <a:spcPct val="50000"/>
              </a:spcBef>
              <a:defRPr/>
            </a:pPr>
            <a:r>
              <a:rPr lang="en-US" sz="2500" b="1" dirty="0" smtClean="0">
                <a:solidFill>
                  <a:schemeClr val="bg1"/>
                </a:solidFill>
                <a:cs typeface="Arial" pitchFamily="34" charset="0"/>
              </a:rPr>
              <a:t>	-- We should view all persons that we meet as possibly being numbered among the elect. </a:t>
            </a:r>
          </a:p>
          <a:p>
            <a:pPr algn="just">
              <a:spcBef>
                <a:spcPct val="50000"/>
              </a:spcBef>
              <a:defRPr/>
            </a:pPr>
            <a:r>
              <a:rPr lang="en-US" sz="2500" b="1"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22" dur="500"/>
                                        <p:tgtEl>
                                          <p:spTgt spid="143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5447645"/>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rPr>
              <a:t>	D</a:t>
            </a:r>
            <a:r>
              <a:rPr lang="en-US" sz="2400" b="1" dirty="0" smtClean="0">
                <a:solidFill>
                  <a:schemeClr val="bg1"/>
                </a:solidFill>
                <a:latin typeface="Arial" pitchFamily="34" charset="0"/>
                <a:cs typeface="Arial" pitchFamily="34" charset="0"/>
              </a:rPr>
              <a:t>. Objections: "That’s </a:t>
            </a:r>
            <a:r>
              <a:rPr lang="en-US" sz="2400" b="1" dirty="0">
                <a:solidFill>
                  <a:schemeClr val="bg1"/>
                </a:solidFill>
                <a:latin typeface="Arial" pitchFamily="34" charset="0"/>
                <a:cs typeface="Arial" pitchFamily="34" charset="0"/>
              </a:rPr>
              <a:t>not fair</a:t>
            </a:r>
            <a:r>
              <a:rPr lang="en-US" sz="2400" b="1" dirty="0" smtClean="0">
                <a:solidFill>
                  <a:schemeClr val="bg1"/>
                </a:solidFill>
                <a:latin typeface="Arial" pitchFamily="34" charset="0"/>
                <a:cs typeface="Arial" pitchFamily="34" charset="0"/>
              </a:rPr>
              <a:t>!" How do we respond?</a:t>
            </a:r>
          </a:p>
          <a:p>
            <a:pPr algn="just">
              <a:spcBef>
                <a:spcPct val="50000"/>
              </a:spcBef>
              <a:defRPr/>
            </a:pPr>
            <a:r>
              <a:rPr lang="en-US" sz="2400" b="1" dirty="0" smtClean="0">
                <a:solidFill>
                  <a:schemeClr val="bg1"/>
                </a:solidFill>
                <a:cs typeface="Arial" pitchFamily="34" charset="0"/>
              </a:rPr>
              <a:t>		-- J.I. Packer "</a:t>
            </a:r>
            <a:r>
              <a:rPr lang="en-US" sz="2400" b="1" dirty="0" smtClean="0">
                <a:solidFill>
                  <a:schemeClr val="bg1"/>
                </a:solidFill>
                <a:latin typeface="Arial" pitchFamily="34" charset="0"/>
                <a:cs typeface="Arial" pitchFamily="34" charset="0"/>
              </a:rPr>
              <a:t>God </a:t>
            </a:r>
            <a:r>
              <a:rPr lang="en-US" sz="2400" b="1" dirty="0">
                <a:solidFill>
                  <a:schemeClr val="bg1"/>
                </a:solidFill>
                <a:latin typeface="Arial" pitchFamily="34" charset="0"/>
                <a:cs typeface="Arial" pitchFamily="34" charset="0"/>
              </a:rPr>
              <a:t>owes sinners no mercy, only condemnation; so it is a matter for praise, that he should choose to save any of us; doubly so when his choice involved the giving of his own Son to suffer for the </a:t>
            </a:r>
            <a:r>
              <a:rPr lang="en-US" sz="2400" b="1" dirty="0" smtClean="0">
                <a:solidFill>
                  <a:schemeClr val="bg1"/>
                </a:solidFill>
                <a:latin typeface="Arial" pitchFamily="34" charset="0"/>
                <a:cs typeface="Arial" pitchFamily="34" charset="0"/>
              </a:rPr>
              <a:t>elect."</a:t>
            </a: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ndParaRPr>
          </a:p>
          <a:p>
            <a:pPr algn="just">
              <a:spcBef>
                <a:spcPct val="50000"/>
              </a:spcBef>
              <a:defRPr/>
            </a:pPr>
            <a:endParaRPr lang="en-US" sz="2400" b="1" dirty="0">
              <a:solidFill>
                <a:schemeClr val="bg1"/>
              </a:solidFill>
              <a:effectLst>
                <a:outerShdw blurRad="38100" dist="38100" dir="2700000" algn="tl">
                  <a:srgbClr val="C0C0C0"/>
                </a:outerShdw>
              </a:effectLst>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5224507"/>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"Because of sin, men have cut themselves off from the Lord of heaven and have forfeited all rights to his love and favor. It would have been perfectly just for God to have left all men in their sin and misery and to have shown mercy to none. God was under no obligation whatsoever to provide salvation for anyone. It is in this context of the Bible sets forth the doctrine of election.</a:t>
            </a:r>
          </a:p>
          <a:p>
            <a:pPr algn="just">
              <a:spcBef>
                <a:spcPct val="50000"/>
              </a:spcBef>
              <a:defRPr/>
            </a:pPr>
            <a:r>
              <a:rPr lang="en-US" sz="2300" b="1" dirty="0" smtClean="0">
                <a:solidFill>
                  <a:schemeClr val="bg1"/>
                </a:solidFill>
                <a:cs typeface="Arial" pitchFamily="34" charset="0"/>
              </a:rPr>
              <a:t>The doctrine of election declares that God, before the foundation of the world, chose certain individuals from among the fallen members of Adam’s race to be the objects of his undeserved favor. These, and these only, he purposed to save. God could have chosen to save all men…or he could have chosen to save none (for he was under no obligation to show mercy to any)--but he did neither. </a:t>
            </a: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4870564"/>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"Instead, he chose to save some and to exclude others. His eternal choice of particular sinners for salvation was not based upon any foreseen act or response on the part of those selected, but was based solely on his own good pleasure and sovereign will. Thus, election was not determined by, or conditioned upon, anything that men would do, but resulted entirely from God's self-determined purpose. Those who are not chosen for salvation were passed by and left to their own evil devices and choices. </a:t>
            </a:r>
          </a:p>
          <a:p>
            <a:pPr algn="just">
              <a:spcBef>
                <a:spcPct val="50000"/>
              </a:spcBef>
              <a:defRPr/>
            </a:pPr>
            <a:r>
              <a:rPr lang="en-US" sz="2300" b="1" dirty="0" smtClean="0">
                <a:solidFill>
                  <a:schemeClr val="bg1"/>
                </a:solidFill>
                <a:cs typeface="Arial" pitchFamily="34" charset="0"/>
              </a:rPr>
              <a:t>It is not within the creatures jurisdiction to call into question the justice of the creator for not choosing everyone for salvation. It is enough to know that the judge of the Earth has done right. </a:t>
            </a: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4870564"/>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"It should however, be kept in mind that if God had not graciously chosen a people for himself and sovereignly determined to provide salvation for them and apply it to them, none would be saved. The fact that he did this for some, to the exclusion of others, is in no way unfair to the latter group, unless of course one maintains that God was under obligation to provide salvation for sinners––a position which the Bible utterly rejects.</a:t>
            </a:r>
          </a:p>
          <a:p>
            <a:pPr algn="just">
              <a:spcBef>
                <a:spcPct val="50000"/>
              </a:spcBef>
              <a:defRPr/>
            </a:pPr>
            <a:r>
              <a:rPr lang="en-US" sz="2300" b="1" dirty="0" smtClean="0">
                <a:solidFill>
                  <a:schemeClr val="bg1"/>
                </a:solidFill>
                <a:cs typeface="Arial" pitchFamily="34" charset="0"/>
              </a:rPr>
              <a:t> …The act of election itself saves no one; what it did was to mark out certain individuals for salvation. Consequently, the doctrine of election must not be divorced from the doctrines of human guilt, redemption, and regeneration, or else it will be distorted and misrepresented.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3231654"/>
          </a:xfrm>
          <a:prstGeom prst="rect">
            <a:avLst/>
          </a:prstGeom>
          <a:noFill/>
          <a:ln w="9525">
            <a:noFill/>
            <a:miter lim="800000"/>
            <a:headEnd/>
            <a:tailEnd/>
          </a:ln>
          <a:effectLst/>
        </p:spPr>
        <p:txBody>
          <a:bodyPr>
            <a:spAutoFit/>
          </a:bodyPr>
          <a:lstStyle/>
          <a:p>
            <a:pPr algn="just">
              <a:spcBef>
                <a:spcPct val="50000"/>
              </a:spcBef>
              <a:defRPr/>
            </a:pPr>
            <a:r>
              <a:rPr lang="en-US" sz="2400" b="1" dirty="0">
                <a:solidFill>
                  <a:schemeClr val="bg1"/>
                </a:solidFill>
                <a:latin typeface="Arial" pitchFamily="34" charset="0"/>
                <a:cs typeface="Arial" pitchFamily="34" charset="0"/>
              </a:rPr>
              <a:t>I. </a:t>
            </a:r>
            <a:r>
              <a:rPr lang="en-US" sz="2400" b="1" dirty="0" smtClean="0">
                <a:solidFill>
                  <a:schemeClr val="bg1"/>
                </a:solidFill>
                <a:latin typeface="Arial" pitchFamily="34" charset="0"/>
                <a:cs typeface="Arial" pitchFamily="34" charset="0"/>
              </a:rPr>
              <a:t>Definition: W</a:t>
            </a:r>
            <a:r>
              <a:rPr lang="en-US" sz="2400" b="1" dirty="0" smtClean="0">
                <a:solidFill>
                  <a:schemeClr val="bg1"/>
                </a:solidFill>
                <a:cs typeface="Arial" pitchFamily="34" charset="0"/>
              </a:rPr>
              <a:t>CF 3.5, 7. </a:t>
            </a:r>
          </a:p>
          <a:p>
            <a:pPr algn="just">
              <a:spcBef>
                <a:spcPct val="50000"/>
              </a:spcBef>
              <a:defRPr/>
            </a:pPr>
            <a:r>
              <a:rPr lang="en-US" sz="2400" b="1" dirty="0" smtClean="0">
                <a:solidFill>
                  <a:schemeClr val="bg1"/>
                </a:solidFill>
              </a:rPr>
              <a:t>Summary: Before time, God chose in Christ unto salvation a multitude of hell deserving sinners, not on the basis of any good work or choice, either actual or foreseen, but solely on the basis of His sovereign will and free grace alone. The rest He passed by, leaving them to their own sinful desires and choices and the condemnation that they justly deserve for their willful, cosmic treason against their Creator. </a:t>
            </a: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991600" cy="6994222"/>
          </a:xfrm>
          <a:prstGeom prst="rect">
            <a:avLst/>
          </a:prstGeom>
          <a:noFill/>
          <a:ln w="9525">
            <a:noFill/>
            <a:miter lim="800000"/>
            <a:headEnd/>
            <a:tailEnd/>
          </a:ln>
          <a:effectLst/>
        </p:spPr>
        <p:txBody>
          <a:bodyPr>
            <a:spAutoFit/>
          </a:bodyPr>
          <a:lstStyle/>
          <a:p>
            <a:pPr algn="just">
              <a:spcBef>
                <a:spcPct val="50000"/>
              </a:spcBef>
              <a:defRPr/>
            </a:pPr>
            <a:r>
              <a:rPr lang="en-US" sz="2300" b="1" dirty="0" smtClean="0">
                <a:solidFill>
                  <a:schemeClr val="bg1"/>
                </a:solidFill>
                <a:cs typeface="Arial" pitchFamily="34" charset="0"/>
              </a:rPr>
              <a:t>"In other words, if the Fathers act of election is to be kept in its proper biblical balance and correctly understood, it must be related to the redeeming work of the Son, who gave himself to save the elect, and to the renewing work of the Spirit, who brings the elect to faith in Christ."</a:t>
            </a:r>
          </a:p>
          <a:p>
            <a:pPr algn="just">
              <a:spcBef>
                <a:spcPct val="50000"/>
              </a:spcBef>
              <a:defRPr/>
            </a:pPr>
            <a:r>
              <a:rPr lang="en-US" sz="2300" b="1" dirty="0" smtClean="0">
                <a:solidFill>
                  <a:schemeClr val="bg1"/>
                </a:solidFill>
                <a:cs typeface="Arial" pitchFamily="34" charset="0"/>
              </a:rPr>
              <a:t>- Steele, Thomas, Quinn, The Five Points of Calvinism, pp. 27-28.</a:t>
            </a: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latin typeface="Arial" pitchFamily="34" charset="0"/>
              <a:cs typeface="Arial" pitchFamily="34" charset="0"/>
            </a:endParaRPr>
          </a:p>
          <a:p>
            <a:pPr algn="just">
              <a:spcBef>
                <a:spcPct val="50000"/>
              </a:spcBef>
              <a:defRPr/>
            </a:pPr>
            <a:endParaRPr lang="en-US" sz="2300" b="1" dirty="0">
              <a:solidFill>
                <a:schemeClr val="bg1"/>
              </a:solidFill>
            </a:endParaRPr>
          </a:p>
          <a:p>
            <a:pPr algn="just">
              <a:spcBef>
                <a:spcPct val="50000"/>
              </a:spcBef>
              <a:defRPr/>
            </a:pPr>
            <a:endParaRPr lang="en-US" sz="2300" b="1" dirty="0">
              <a:solidFill>
                <a:schemeClr val="bg1"/>
              </a:solidFill>
              <a:effectLst>
                <a:outerShdw blurRad="38100" dist="38100" dir="2700000" algn="tl">
                  <a:srgbClr val="C0C0C0"/>
                </a:outerShdw>
              </a:effectLst>
            </a:endParaRPr>
          </a:p>
          <a:p>
            <a:pPr algn="just">
              <a:spcBef>
                <a:spcPct val="50000"/>
              </a:spcBef>
              <a:defRPr/>
            </a:pPr>
            <a:endParaRPr lang="en-US" sz="23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3785652"/>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latin typeface="Arial" pitchFamily="34" charset="0"/>
                <a:cs typeface="Arial" pitchFamily="34" charset="0"/>
              </a:rPr>
              <a:t>II. Som</a:t>
            </a:r>
            <a:r>
              <a:rPr lang="en-US" sz="2400" b="1" dirty="0" smtClean="0">
                <a:solidFill>
                  <a:schemeClr val="bg1"/>
                </a:solidFill>
                <a:cs typeface="Arial" pitchFamily="34" charset="0"/>
              </a:rPr>
              <a:t>e preliminary observations/questions:</a:t>
            </a:r>
          </a:p>
          <a:p>
            <a:pPr algn="just">
              <a:spcBef>
                <a:spcPct val="50000"/>
              </a:spcBef>
              <a:defRPr/>
            </a:pPr>
            <a:r>
              <a:rPr lang="en-US" sz="2400" b="1" dirty="0" smtClean="0">
                <a:solidFill>
                  <a:schemeClr val="bg1"/>
                </a:solidFill>
                <a:cs typeface="Arial" pitchFamily="34" charset="0"/>
              </a:rPr>
              <a:t>	A. Everyone believes in election. The question is, what is the basis of Election:</a:t>
            </a:r>
          </a:p>
          <a:p>
            <a:pPr algn="just">
              <a:spcBef>
                <a:spcPct val="50000"/>
              </a:spcBef>
              <a:defRPr/>
            </a:pPr>
            <a:r>
              <a:rPr lang="en-US" sz="2400" b="1" dirty="0" smtClean="0">
                <a:solidFill>
                  <a:schemeClr val="bg1"/>
                </a:solidFill>
                <a:cs typeface="Arial" pitchFamily="34" charset="0"/>
              </a:rPr>
              <a:t>	1. Conditional: based on good thing man does: an act of foreseen faith.</a:t>
            </a:r>
          </a:p>
          <a:p>
            <a:pPr algn="just">
              <a:spcBef>
                <a:spcPct val="50000"/>
              </a:spcBef>
              <a:defRPr/>
            </a:pPr>
            <a:r>
              <a:rPr lang="en-US" sz="2400" b="1" dirty="0" smtClean="0">
                <a:solidFill>
                  <a:schemeClr val="bg1"/>
                </a:solidFill>
                <a:cs typeface="Arial" pitchFamily="34" charset="0"/>
              </a:rPr>
              <a:t>	2. Unconditional: based solely on a good thing God does: His bestowing of unmerited favor on sinners.</a:t>
            </a:r>
          </a:p>
          <a:p>
            <a:pPr algn="just">
              <a:spcBef>
                <a:spcPct val="50000"/>
              </a:spcBef>
              <a:defRPr/>
            </a:pPr>
            <a:r>
              <a:rPr lang="en-US" sz="2400" b="1" dirty="0" smtClean="0">
                <a:solidFill>
                  <a:schemeClr val="bg1"/>
                </a:solidFill>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3939540"/>
          </a:xfrm>
          <a:prstGeom prst="rect">
            <a:avLst/>
          </a:prstGeom>
          <a:noFill/>
          <a:ln w="9525">
            <a:noFill/>
            <a:miter lim="800000"/>
            <a:headEnd/>
            <a:tailEnd/>
          </a:ln>
          <a:effectLst/>
        </p:spPr>
        <p:txBody>
          <a:bodyPr>
            <a:spAutoFit/>
          </a:bodyPr>
          <a:lstStyle/>
          <a:p>
            <a:pPr algn="ctr">
              <a:spcBef>
                <a:spcPct val="50000"/>
              </a:spcBef>
              <a:defRPr/>
            </a:pPr>
            <a:endParaRPr lang="en-US" sz="2500" b="1" dirty="0" smtClean="0">
              <a:solidFill>
                <a:schemeClr val="bg1"/>
              </a:solidFill>
              <a:latin typeface="Arial" pitchFamily="34" charset="0"/>
              <a:cs typeface="Arial" pitchFamily="34" charset="0"/>
            </a:endParaRPr>
          </a:p>
          <a:p>
            <a:pPr algn="ctr">
              <a:spcBef>
                <a:spcPct val="50000"/>
              </a:spcBef>
              <a:defRPr/>
            </a:pPr>
            <a:endParaRPr lang="en-US" sz="2500" b="1" dirty="0" smtClean="0">
              <a:solidFill>
                <a:schemeClr val="bg1"/>
              </a:solidFill>
              <a:cs typeface="Arial" pitchFamily="34" charset="0"/>
            </a:endParaRPr>
          </a:p>
          <a:p>
            <a:pPr algn="ctr">
              <a:spcBef>
                <a:spcPct val="50000"/>
              </a:spcBef>
              <a:defRPr/>
            </a:pPr>
            <a:endParaRPr lang="en-US" sz="2500" b="1" dirty="0" smtClean="0">
              <a:solidFill>
                <a:schemeClr val="bg1"/>
              </a:solidFill>
              <a:latin typeface="Arial" pitchFamily="34" charset="0"/>
              <a:cs typeface="Arial" pitchFamily="34" charset="0"/>
            </a:endParaRPr>
          </a:p>
          <a:p>
            <a:pPr algn="ctr">
              <a:spcBef>
                <a:spcPct val="50000"/>
              </a:spcBef>
              <a:defRPr/>
            </a:pPr>
            <a:endParaRPr lang="en-US" sz="2500" b="1" dirty="0" smtClean="0">
              <a:solidFill>
                <a:schemeClr val="bg1"/>
              </a:solidFill>
              <a:cs typeface="Arial" pitchFamily="34" charset="0"/>
            </a:endParaRPr>
          </a:p>
          <a:p>
            <a:pPr algn="ctr">
              <a:spcBef>
                <a:spcPct val="50000"/>
              </a:spcBef>
              <a:defRPr/>
            </a:pPr>
            <a:r>
              <a:rPr lang="en-US" sz="2500" b="1" dirty="0" smtClean="0">
                <a:solidFill>
                  <a:schemeClr val="bg1"/>
                </a:solidFill>
                <a:latin typeface="Arial" pitchFamily="34" charset="0"/>
                <a:cs typeface="Arial" pitchFamily="34" charset="0"/>
              </a:rPr>
              <a:t>Scriptural </a:t>
            </a:r>
            <a:r>
              <a:rPr lang="en-US" sz="2500" b="1" dirty="0">
                <a:solidFill>
                  <a:schemeClr val="bg1"/>
                </a:solidFill>
                <a:latin typeface="Arial" pitchFamily="34" charset="0"/>
                <a:cs typeface="Arial" pitchFamily="34" charset="0"/>
              </a:rPr>
              <a:t>Evidence</a:t>
            </a:r>
          </a:p>
          <a:p>
            <a:pPr algn="just">
              <a:spcBef>
                <a:spcPct val="50000"/>
              </a:spcBef>
              <a:defRPr/>
            </a:pPr>
            <a:r>
              <a:rPr lang="en-US" sz="2500" b="1" dirty="0">
                <a:solidFill>
                  <a:schemeClr val="bg1"/>
                </a:solidFill>
                <a:latin typeface="Arial" pitchFamily="34" charset="0"/>
                <a:cs typeface="Arial" pitchFamily="34" charset="0"/>
              </a:rPr>
              <a:t>	</a:t>
            </a: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6055504"/>
          </a:xfrm>
          <a:prstGeom prst="rect">
            <a:avLst/>
          </a:prstGeom>
          <a:noFill/>
          <a:ln w="9525">
            <a:noFill/>
            <a:miter lim="800000"/>
            <a:headEnd/>
            <a:tailEnd/>
          </a:ln>
          <a:effectLst/>
        </p:spPr>
        <p:txBody>
          <a:bodyPr>
            <a:spAutoFit/>
          </a:bodyPr>
          <a:lstStyle/>
          <a:p>
            <a:pPr algn="just">
              <a:spcBef>
                <a:spcPct val="50000"/>
              </a:spcBef>
              <a:defRPr/>
            </a:pPr>
            <a:r>
              <a:rPr lang="en-US" sz="2500" b="1" dirty="0" smtClean="0">
                <a:solidFill>
                  <a:schemeClr val="bg1"/>
                </a:solidFill>
                <a:latin typeface="Arial" pitchFamily="34" charset="0"/>
                <a:cs typeface="Arial" pitchFamily="34" charset="0"/>
              </a:rPr>
              <a:t>I. "God has an elect people, and He predestined them to salvation [by His sovereign grace alone]…"</a:t>
            </a:r>
          </a:p>
          <a:p>
            <a:pPr algn="just">
              <a:spcBef>
                <a:spcPct val="50000"/>
              </a:spcBef>
              <a:defRPr/>
            </a:pPr>
            <a:r>
              <a:rPr lang="en-US" sz="2500" b="1" dirty="0" smtClean="0">
                <a:solidFill>
                  <a:schemeClr val="bg1"/>
                </a:solidFill>
                <a:latin typeface="Arial" pitchFamily="34" charset="0"/>
                <a:cs typeface="Arial" pitchFamily="34" charset="0"/>
              </a:rPr>
              <a:t>Deut 7:6-8: 6  For </a:t>
            </a:r>
            <a:r>
              <a:rPr lang="en-US" sz="2500" b="1" dirty="0">
                <a:solidFill>
                  <a:schemeClr val="bg1"/>
                </a:solidFill>
                <a:latin typeface="Arial" pitchFamily="34" charset="0"/>
                <a:cs typeface="Arial" pitchFamily="34" charset="0"/>
              </a:rPr>
              <a:t>you are a people holy to the LORD your God. The LORD your God has chosen you to be a people for his treasured possession, out of all the peoples who are on the face of the earth. 7  It was not because you were more in number than any other people that the LORD set his love on you and chose you, for you were the fewest of all peoples, 8  but it is because the LORD loves you and is keeping the oath that he swore to your fathers, that the LORD has brought you out with a mighty hand and redeemed you from the house of </a:t>
            </a:r>
            <a:r>
              <a:rPr lang="en-US" sz="2500" b="1" dirty="0" smtClean="0">
                <a:solidFill>
                  <a:schemeClr val="bg1"/>
                </a:solidFill>
                <a:latin typeface="Arial" pitchFamily="34" charset="0"/>
                <a:cs typeface="Arial" pitchFamily="34" charset="0"/>
              </a:rPr>
              <a:t>slavery…</a:t>
            </a:r>
            <a:endParaRPr lang="en-US" sz="2500" b="1" dirty="0">
              <a:solidFill>
                <a:schemeClr val="bg1"/>
              </a:solidFill>
              <a:latin typeface="Arial" pitchFamily="34" charset="0"/>
              <a:cs typeface="Arial" pitchFamily="34" charset="0"/>
            </a:endParaRPr>
          </a:p>
          <a:p>
            <a:pPr algn="just">
              <a:spcBef>
                <a:spcPct val="50000"/>
              </a:spcBef>
              <a:defRPr/>
            </a:pPr>
            <a:endParaRPr lang="en-US" sz="2500" b="1" dirty="0">
              <a:solidFill>
                <a:schemeClr val="bg1"/>
              </a:solidFill>
              <a:latin typeface="Arial" pitchFamily="34" charset="0"/>
              <a:cs typeface="Arial" pitchFamily="34" charset="0"/>
            </a:endParaRPr>
          </a:p>
          <a:p>
            <a:pPr algn="just">
              <a:spcBef>
                <a:spcPct val="50000"/>
              </a:spcBef>
              <a:defRPr/>
            </a:pPr>
            <a:r>
              <a:rPr lang="en-US" sz="2500" b="1" dirty="0">
                <a:solidFill>
                  <a:schemeClr val="bg1"/>
                </a:solidFill>
                <a:latin typeface="Arial" pitchFamily="34" charset="0"/>
                <a:cs typeface="Arial" pitchFamily="34" charset="0"/>
              </a:rPr>
              <a:t>	</a:t>
            </a: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6370975"/>
          </a:xfrm>
          <a:prstGeom prst="rect">
            <a:avLst/>
          </a:prstGeom>
          <a:noFill/>
          <a:ln w="9525">
            <a:noFill/>
            <a:miter lim="800000"/>
            <a:headEnd/>
            <a:tailEnd/>
          </a:ln>
          <a:effectLst/>
        </p:spPr>
        <p:txBody>
          <a:bodyPr>
            <a:spAutoFit/>
          </a:bodyPr>
          <a:lstStyle/>
          <a:p>
            <a:pPr algn="just">
              <a:spcBef>
                <a:spcPct val="50000"/>
              </a:spcBef>
            </a:pPr>
            <a:r>
              <a:rPr lang="en-US" sz="2400" b="1" dirty="0" smtClean="0">
                <a:solidFill>
                  <a:schemeClr val="bg1"/>
                </a:solidFill>
                <a:latin typeface="Arial" charset="0"/>
              </a:rPr>
              <a:t>Matt 11:27 no one knows the Father except the Son and anyone to whom the Son chooses to reveal him.</a:t>
            </a:r>
          </a:p>
          <a:p>
            <a:pPr algn="just">
              <a:spcBef>
                <a:spcPct val="50000"/>
              </a:spcBef>
            </a:pPr>
            <a:r>
              <a:rPr lang="en-US" sz="2400" b="1" dirty="0" smtClean="0">
                <a:solidFill>
                  <a:schemeClr val="bg1"/>
                </a:solidFill>
                <a:latin typeface="Arial" charset="0"/>
              </a:rPr>
              <a:t>Matt 24:22 And if those days had not been cut short, no human being would be saved. But for the sake of the elect those days will be cut short.</a:t>
            </a:r>
          </a:p>
          <a:p>
            <a:pPr algn="just">
              <a:spcBef>
                <a:spcPct val="50000"/>
              </a:spcBef>
            </a:pPr>
            <a:r>
              <a:rPr lang="en-US" sz="2400" b="1" dirty="0" smtClean="0">
                <a:solidFill>
                  <a:schemeClr val="bg1"/>
                </a:solidFill>
                <a:latin typeface="Arial" charset="0"/>
              </a:rPr>
              <a:t>Rom 8:28-33  And we know that for </a:t>
            </a:r>
            <a:r>
              <a:rPr lang="en-US" sz="2400" b="1" u="sng" dirty="0" smtClean="0">
                <a:solidFill>
                  <a:schemeClr val="bg1"/>
                </a:solidFill>
                <a:latin typeface="Arial" charset="0"/>
              </a:rPr>
              <a:t>those </a:t>
            </a:r>
            <a:r>
              <a:rPr lang="en-US" sz="2400" b="1" dirty="0" smtClean="0">
                <a:solidFill>
                  <a:schemeClr val="bg1"/>
                </a:solidFill>
                <a:latin typeface="Arial" charset="0"/>
              </a:rPr>
              <a:t>who love God all things work together for good, for </a:t>
            </a:r>
            <a:r>
              <a:rPr lang="en-US" sz="2400" b="1" u="sng" dirty="0" smtClean="0">
                <a:solidFill>
                  <a:schemeClr val="bg1"/>
                </a:solidFill>
                <a:latin typeface="Arial" charset="0"/>
              </a:rPr>
              <a:t>those</a:t>
            </a:r>
            <a:r>
              <a:rPr lang="en-US" sz="2400" b="1" dirty="0" smtClean="0">
                <a:solidFill>
                  <a:schemeClr val="bg1"/>
                </a:solidFill>
                <a:latin typeface="Arial" charset="0"/>
              </a:rPr>
              <a:t> who are called according to his purpose. 29 For </a:t>
            </a:r>
            <a:r>
              <a:rPr lang="en-US" sz="2400" b="1" u="sng" dirty="0" smtClean="0">
                <a:solidFill>
                  <a:schemeClr val="bg1"/>
                </a:solidFill>
                <a:latin typeface="Arial" charset="0"/>
              </a:rPr>
              <a:t>those</a:t>
            </a:r>
            <a:r>
              <a:rPr lang="en-US" sz="2400" b="1" dirty="0" smtClean="0">
                <a:solidFill>
                  <a:schemeClr val="bg1"/>
                </a:solidFill>
                <a:latin typeface="Arial" charset="0"/>
              </a:rPr>
              <a:t> whom he foreknew he also predestined to be conformed to the image of his Son, in order that he might be the firstborn among many brothers. 30  And </a:t>
            </a:r>
            <a:r>
              <a:rPr lang="en-US" sz="2400" b="1" u="sng" dirty="0" smtClean="0">
                <a:solidFill>
                  <a:schemeClr val="bg1"/>
                </a:solidFill>
                <a:latin typeface="Arial" charset="0"/>
              </a:rPr>
              <a:t>those</a:t>
            </a:r>
            <a:r>
              <a:rPr lang="en-US" sz="2400" b="1" dirty="0" smtClean="0">
                <a:solidFill>
                  <a:schemeClr val="bg1"/>
                </a:solidFill>
                <a:latin typeface="Arial" charset="0"/>
              </a:rPr>
              <a:t> whom he predestined he also called, and </a:t>
            </a:r>
            <a:r>
              <a:rPr lang="en-US" sz="2400" b="1" u="sng" dirty="0" smtClean="0">
                <a:solidFill>
                  <a:schemeClr val="bg1"/>
                </a:solidFill>
                <a:latin typeface="Arial" charset="0"/>
              </a:rPr>
              <a:t>those whom</a:t>
            </a:r>
            <a:r>
              <a:rPr lang="en-US" sz="2400" b="1" dirty="0" smtClean="0">
                <a:solidFill>
                  <a:schemeClr val="bg1"/>
                </a:solidFill>
                <a:latin typeface="Arial" charset="0"/>
              </a:rPr>
              <a:t> he </a:t>
            </a:r>
            <a:r>
              <a:rPr lang="en-US" sz="2400" b="1" dirty="0" smtClean="0">
                <a:solidFill>
                  <a:schemeClr val="bg1"/>
                </a:solidFill>
                <a:latin typeface="Arial" charset="0"/>
              </a:rPr>
              <a:t>called he also justified, and </a:t>
            </a:r>
            <a:r>
              <a:rPr lang="en-US" sz="2400" b="1" u="sng" dirty="0" smtClean="0">
                <a:solidFill>
                  <a:schemeClr val="bg1"/>
                </a:solidFill>
                <a:latin typeface="Arial" charset="0"/>
              </a:rPr>
              <a:t>those whom </a:t>
            </a:r>
            <a:r>
              <a:rPr lang="en-US" sz="2400" b="1" dirty="0" smtClean="0">
                <a:solidFill>
                  <a:schemeClr val="bg1"/>
                </a:solidFill>
                <a:latin typeface="Arial" charset="0"/>
              </a:rPr>
              <a:t>he </a:t>
            </a:r>
            <a:r>
              <a:rPr lang="en-US" sz="2400" b="1" dirty="0" smtClean="0">
                <a:solidFill>
                  <a:schemeClr val="bg1"/>
                </a:solidFill>
                <a:latin typeface="Arial" charset="0"/>
              </a:rPr>
              <a:t>justified </a:t>
            </a:r>
            <a:r>
              <a:rPr lang="en-US" sz="2400" b="1" dirty="0" smtClean="0">
                <a:solidFill>
                  <a:schemeClr val="bg1"/>
                </a:solidFill>
                <a:latin typeface="Arial" charset="0"/>
              </a:rPr>
              <a:t>he also glorified. </a:t>
            </a: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r>
              <a:rPr lang="en-US" sz="2400" b="1" dirty="0">
                <a:solidFill>
                  <a:schemeClr val="bg1"/>
                </a:solidFill>
                <a:latin typeface="Arial" pitchFamily="34" charset="0"/>
                <a:cs typeface="Arial" pitchFamily="34" charset="0"/>
              </a:rPr>
              <a:t>	</a:t>
            </a: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4154984"/>
          </a:xfrm>
          <a:prstGeom prst="rect">
            <a:avLst/>
          </a:prstGeom>
          <a:noFill/>
          <a:ln w="9525">
            <a:noFill/>
            <a:miter lim="800000"/>
            <a:headEnd/>
            <a:tailEnd/>
          </a:ln>
          <a:effectLst/>
        </p:spPr>
        <p:txBody>
          <a:bodyPr wrap="square">
            <a:spAutoFit/>
          </a:bodyPr>
          <a:lstStyle/>
          <a:p>
            <a:pPr algn="just">
              <a:spcBef>
                <a:spcPct val="50000"/>
              </a:spcBef>
              <a:defRPr/>
            </a:pPr>
            <a:r>
              <a:rPr lang="en-US" sz="2400" b="1" dirty="0" smtClean="0">
                <a:solidFill>
                  <a:schemeClr val="bg1"/>
                </a:solidFill>
                <a:latin typeface="Arial" pitchFamily="34" charset="0"/>
                <a:cs typeface="Arial" pitchFamily="34" charset="0"/>
              </a:rPr>
              <a:t>II. Electio</a:t>
            </a:r>
            <a:r>
              <a:rPr lang="en-US" sz="2400" b="1" dirty="0" smtClean="0">
                <a:solidFill>
                  <a:schemeClr val="bg1"/>
                </a:solidFill>
                <a:cs typeface="Arial" pitchFamily="34" charset="0"/>
              </a:rPr>
              <a:t>n not based on foreseen responses: "Faith and good works are the result, not the cause, of God's choice."</a:t>
            </a:r>
          </a:p>
          <a:p>
            <a:pPr algn="just">
              <a:spcBef>
                <a:spcPct val="50000"/>
              </a:spcBef>
              <a:defRPr/>
            </a:pPr>
            <a:r>
              <a:rPr lang="en-US" sz="2400" b="1" dirty="0" smtClean="0">
                <a:solidFill>
                  <a:schemeClr val="bg1"/>
                </a:solidFill>
                <a:cs typeface="Arial" pitchFamily="34" charset="0"/>
              </a:rPr>
              <a:t>	1. God did the choosing</a:t>
            </a:r>
          </a:p>
          <a:p>
            <a:pPr algn="just">
              <a:spcBef>
                <a:spcPct val="50000"/>
              </a:spcBef>
              <a:defRPr/>
            </a:pPr>
            <a:r>
              <a:rPr lang="en-US" sz="2400" b="1" dirty="0" smtClean="0">
                <a:solidFill>
                  <a:schemeClr val="bg1"/>
                </a:solidFill>
              </a:rPr>
              <a:t>2Thess 2:13  But we ought always to give thanks to God for you, brothers beloved by the Lord, </a:t>
            </a:r>
            <a:r>
              <a:rPr lang="en-US" sz="2400" b="1" u="sng" dirty="0" smtClean="0">
                <a:solidFill>
                  <a:schemeClr val="bg1"/>
                </a:solidFill>
              </a:rPr>
              <a:t>because God </a:t>
            </a:r>
            <a:r>
              <a:rPr lang="en-US" sz="2400" b="1" dirty="0" smtClean="0">
                <a:solidFill>
                  <a:schemeClr val="bg1"/>
                </a:solidFill>
              </a:rPr>
              <a:t>chose you as the firstfruits to be </a:t>
            </a:r>
            <a:r>
              <a:rPr lang="en-US" sz="2400" b="1" u="sng" dirty="0" smtClean="0">
                <a:solidFill>
                  <a:schemeClr val="bg1"/>
                </a:solidFill>
              </a:rPr>
              <a:t>saved, through </a:t>
            </a:r>
            <a:r>
              <a:rPr lang="en-US" sz="2400" b="1" dirty="0" smtClean="0">
                <a:solidFill>
                  <a:schemeClr val="bg1"/>
                </a:solidFill>
              </a:rPr>
              <a:t>sanctification by the Spirit and belief in the truth. </a:t>
            </a:r>
          </a:p>
          <a:p>
            <a:pPr algn="just">
              <a:spcBef>
                <a:spcPct val="50000"/>
              </a:spcBef>
              <a:defRPr/>
            </a:pPr>
            <a:r>
              <a:rPr lang="en-US" sz="2400" b="1" dirty="0" smtClean="0">
                <a:solidFill>
                  <a:schemeClr val="bg1"/>
                </a:solidFill>
              </a:rPr>
              <a:t>	</a:t>
            </a:r>
          </a:p>
          <a:p>
            <a:pPr algn="just">
              <a:spcBef>
                <a:spcPct val="50000"/>
              </a:spcBef>
              <a:defRPr/>
            </a:pP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0"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863144"/>
          </a:xfrm>
          <a:prstGeom prst="rect">
            <a:avLst/>
          </a:prstGeom>
          <a:noFill/>
          <a:ln w="9525">
            <a:noFill/>
            <a:miter lim="800000"/>
            <a:headEnd/>
            <a:tailEnd/>
          </a:ln>
          <a:effectLst/>
        </p:spPr>
        <p:txBody>
          <a:bodyPr wrap="square">
            <a:spAutoFit/>
          </a:bodyPr>
          <a:lstStyle/>
          <a:p>
            <a:pPr algn="just">
              <a:spcBef>
                <a:spcPct val="50000"/>
              </a:spcBef>
              <a:defRPr/>
            </a:pPr>
            <a:r>
              <a:rPr lang="en-US" sz="2500" b="1" dirty="0" smtClean="0">
                <a:solidFill>
                  <a:schemeClr val="bg1"/>
                </a:solidFill>
                <a:latin typeface="Arial" pitchFamily="34" charset="0"/>
                <a:cs typeface="Arial" pitchFamily="34" charset="0"/>
              </a:rPr>
              <a:t>	2</a:t>
            </a:r>
            <a:r>
              <a:rPr lang="en-US" sz="2500" b="1" dirty="0" smtClean="0">
                <a:solidFill>
                  <a:schemeClr val="bg1"/>
                </a:solidFill>
                <a:cs typeface="Arial" pitchFamily="34" charset="0"/>
              </a:rPr>
              <a:t>. God's choice made before foundation of world</a:t>
            </a:r>
          </a:p>
          <a:p>
            <a:pPr algn="just">
              <a:spcBef>
                <a:spcPct val="50000"/>
              </a:spcBef>
              <a:defRPr/>
            </a:pPr>
            <a:r>
              <a:rPr lang="en-US" sz="2500" b="1" dirty="0" smtClean="0">
                <a:solidFill>
                  <a:schemeClr val="bg1"/>
                </a:solidFill>
                <a:latin typeface="Arial" pitchFamily="34" charset="0"/>
                <a:cs typeface="Arial" pitchFamily="34" charset="0"/>
              </a:rPr>
              <a:t>John </a:t>
            </a:r>
            <a:r>
              <a:rPr lang="en-US" sz="2500" b="1" dirty="0">
                <a:solidFill>
                  <a:schemeClr val="bg1"/>
                </a:solidFill>
                <a:latin typeface="Arial" pitchFamily="34" charset="0"/>
                <a:cs typeface="Arial" pitchFamily="34" charset="0"/>
              </a:rPr>
              <a:t>6:37  All that the Father gives me will come to </a:t>
            </a:r>
            <a:r>
              <a:rPr lang="en-US" sz="2500" b="1" dirty="0" smtClean="0">
                <a:solidFill>
                  <a:schemeClr val="bg1"/>
                </a:solidFill>
                <a:latin typeface="Arial" pitchFamily="34" charset="0"/>
                <a:cs typeface="Arial" pitchFamily="34" charset="0"/>
              </a:rPr>
              <a:t>me... </a:t>
            </a:r>
          </a:p>
          <a:p>
            <a:pPr algn="just">
              <a:spcBef>
                <a:spcPct val="50000"/>
              </a:spcBef>
              <a:defRPr/>
            </a:pPr>
            <a:r>
              <a:rPr lang="en-US" sz="2500" b="1" dirty="0" smtClean="0">
                <a:solidFill>
                  <a:schemeClr val="bg1"/>
                </a:solidFill>
                <a:latin typeface="Arial" pitchFamily="34" charset="0"/>
                <a:cs typeface="Arial" pitchFamily="34" charset="0"/>
              </a:rPr>
              <a:t>Eph 1:4  </a:t>
            </a:r>
            <a:r>
              <a:rPr lang="en-US" sz="2500" b="1" dirty="0">
                <a:solidFill>
                  <a:schemeClr val="bg1"/>
                </a:solidFill>
                <a:latin typeface="Arial" pitchFamily="34" charset="0"/>
                <a:cs typeface="Arial" pitchFamily="34" charset="0"/>
              </a:rPr>
              <a:t>even as he chose us in him before the foundation of the world, that we should be holy and blameless before him. </a:t>
            </a:r>
            <a:endParaRPr lang="en-US" sz="2500" b="1" dirty="0" smtClean="0">
              <a:solidFill>
                <a:schemeClr val="bg1"/>
              </a:solidFill>
              <a:latin typeface="Arial" pitchFamily="34" charset="0"/>
              <a:cs typeface="Arial" pitchFamily="34" charset="0"/>
            </a:endParaRPr>
          </a:p>
          <a:p>
            <a:pPr algn="just">
              <a:spcBef>
                <a:spcPct val="50000"/>
              </a:spcBef>
              <a:defRPr/>
            </a:pPr>
            <a:r>
              <a:rPr lang="en-US" sz="2500" b="1" dirty="0" smtClean="0">
                <a:solidFill>
                  <a:schemeClr val="bg1"/>
                </a:solidFill>
                <a:effectLst>
                  <a:outerShdw blurRad="38100" dist="38100" dir="2700000" algn="tl">
                    <a:srgbClr val="C0C0C0"/>
                  </a:outerShdw>
                </a:effectLst>
                <a:cs typeface="Arial" pitchFamily="34" charset="0"/>
              </a:rPr>
              <a:t>	</a:t>
            </a:r>
            <a:r>
              <a:rPr lang="en-US" sz="2500" b="1" dirty="0" smtClean="0">
                <a:solidFill>
                  <a:schemeClr val="bg1"/>
                </a:solidFill>
                <a:cs typeface="Arial" pitchFamily="34" charset="0"/>
              </a:rPr>
              <a:t>3. God chose particular individuals for salvation:</a:t>
            </a:r>
          </a:p>
          <a:p>
            <a:pPr algn="just">
              <a:spcBef>
                <a:spcPct val="50000"/>
              </a:spcBef>
              <a:defRPr/>
            </a:pPr>
            <a:r>
              <a:rPr lang="en-US" sz="2500" b="1" dirty="0" smtClean="0">
                <a:solidFill>
                  <a:schemeClr val="bg1"/>
                </a:solidFill>
                <a:cs typeface="Arial" pitchFamily="34" charset="0"/>
              </a:rPr>
              <a:t>Rev 13:8 and all who dwell on earth will worship it, everyone </a:t>
            </a:r>
            <a:r>
              <a:rPr lang="en-US" sz="2500" b="1" u="sng" dirty="0" smtClean="0">
                <a:solidFill>
                  <a:schemeClr val="bg1"/>
                </a:solidFill>
                <a:cs typeface="Arial" pitchFamily="34" charset="0"/>
              </a:rPr>
              <a:t>whose name</a:t>
            </a:r>
            <a:r>
              <a:rPr lang="en-US" sz="2500" b="1" dirty="0" smtClean="0">
                <a:solidFill>
                  <a:schemeClr val="bg1"/>
                </a:solidFill>
                <a:cs typeface="Arial" pitchFamily="34" charset="0"/>
              </a:rPr>
              <a:t> has not been written before the foundation of the world in the book of life of the Lamb who was slain.</a:t>
            </a:r>
          </a:p>
          <a:p>
            <a:pPr algn="just">
              <a:spcBef>
                <a:spcPct val="50000"/>
              </a:spcBef>
              <a:defRPr/>
            </a:pPr>
            <a:endParaRPr lang="en-US" sz="2500" b="1" dirty="0">
              <a:solidFill>
                <a:schemeClr val="bg1"/>
              </a:solidFill>
              <a:effectLst>
                <a:outerShdw blurRad="38100" dist="38100" dir="2700000" algn="tl">
                  <a:srgbClr val="C0C0C0"/>
                </a:outerShdw>
              </a:effectLst>
            </a:endParaRPr>
          </a:p>
          <a:p>
            <a:pPr algn="just">
              <a:spcBef>
                <a:spcPct val="50000"/>
              </a:spcBef>
              <a:defRPr/>
            </a:pPr>
            <a:endParaRPr lang="en-US" sz="25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7294305"/>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chemeClr val="bg1"/>
                </a:solidFill>
                <a:latin typeface="Arial" pitchFamily="34" charset="0"/>
                <a:cs typeface="Arial" pitchFamily="34" charset="0"/>
              </a:rPr>
              <a:t>	</a:t>
            </a:r>
            <a:r>
              <a:rPr lang="en-US" sz="2400" b="1" dirty="0" smtClean="0">
                <a:solidFill>
                  <a:schemeClr val="bg1"/>
                </a:solidFill>
                <a:latin typeface="Arial" pitchFamily="34" charset="0"/>
                <a:cs typeface="Arial" pitchFamily="34" charset="0"/>
              </a:rPr>
              <a:t>4. "</a:t>
            </a:r>
            <a:r>
              <a:rPr lang="en-US" sz="2400" b="1" dirty="0" smtClean="0">
                <a:solidFill>
                  <a:schemeClr val="bg1"/>
                </a:solidFill>
                <a:cs typeface="Arial" pitchFamily="34" charset="0"/>
              </a:rPr>
              <a:t>God's choice was not based upon any foreseen merit residing in those whom He chose, nor was it based on any foreseen good works performed by them."</a:t>
            </a:r>
          </a:p>
          <a:p>
            <a:pPr algn="just">
              <a:spcBef>
                <a:spcPct val="50000"/>
              </a:spcBef>
              <a:defRPr/>
            </a:pPr>
            <a:r>
              <a:rPr lang="en-US" sz="2400" b="1" dirty="0" smtClean="0">
                <a:solidFill>
                  <a:schemeClr val="bg1"/>
                </a:solidFill>
                <a:cs typeface="Arial" pitchFamily="34" charset="0"/>
              </a:rPr>
              <a:t>Rom 9:11-16  though they were not yet born and had done nothing either good or bad—in order that God's purpose of election might continue, not because of works but because of him who calls—she was told, "The older will serve the younger." As it is written, "Jacob I loved, but Esau I hated." What shall we say then? Is there injustice on God's part? By no means! For he says to Moses, "I will have mercy on whom I have mercy, and I will have compassion on whom I have compassion." So then it depends not on human will or exertion, but on God, who has mercy. </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endParaRPr lang="en-US" sz="2400" b="1" dirty="0">
              <a:solidFill>
                <a:schemeClr val="bg1"/>
              </a:solidFill>
              <a:latin typeface="Arial" pitchFamily="34" charset="0"/>
              <a:cs typeface="Arial" pitchFamily="34" charset="0"/>
            </a:endParaRPr>
          </a:p>
          <a:p>
            <a:pPr algn="just">
              <a:spcBef>
                <a:spcPct val="50000"/>
              </a:spcBef>
              <a:defRPr/>
            </a:pPr>
            <a:endParaRPr lang="en-US" sz="240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36968</TotalTime>
  <Words>1634</Words>
  <Application>Microsoft Office PowerPoint</Application>
  <PresentationFormat>On-screen Show (16:9)</PresentationFormat>
  <Paragraphs>128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2322</cp:revision>
  <dcterms:created xsi:type="dcterms:W3CDTF">2009-12-20T12:58:34Z</dcterms:created>
  <dcterms:modified xsi:type="dcterms:W3CDTF">2015-10-04T11:45:26Z</dcterms:modified>
</cp:coreProperties>
</file>