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4"/>
  </p:notesMasterIdLst>
  <p:handoutMasterIdLst>
    <p:handoutMasterId r:id="rId25"/>
  </p:handoutMasterIdLst>
  <p:sldIdLst>
    <p:sldId id="774" r:id="rId2"/>
    <p:sldId id="883" r:id="rId3"/>
    <p:sldId id="884" r:id="rId4"/>
    <p:sldId id="783" r:id="rId5"/>
    <p:sldId id="868" r:id="rId6"/>
    <p:sldId id="864" r:id="rId7"/>
    <p:sldId id="873" r:id="rId8"/>
    <p:sldId id="872" r:id="rId9"/>
    <p:sldId id="875" r:id="rId10"/>
    <p:sldId id="874" r:id="rId11"/>
    <p:sldId id="869" r:id="rId12"/>
    <p:sldId id="870" r:id="rId13"/>
    <p:sldId id="887" r:id="rId14"/>
    <p:sldId id="880" r:id="rId15"/>
    <p:sldId id="886" r:id="rId16"/>
    <p:sldId id="871" r:id="rId17"/>
    <p:sldId id="878" r:id="rId18"/>
    <p:sldId id="879" r:id="rId19"/>
    <p:sldId id="885" r:id="rId20"/>
    <p:sldId id="881" r:id="rId21"/>
    <p:sldId id="882" r:id="rId22"/>
    <p:sldId id="838" r:id="rId23"/>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2975" autoAdjust="0"/>
  </p:normalViewPr>
  <p:slideViewPr>
    <p:cSldViewPr>
      <p:cViewPr>
        <p:scale>
          <a:sx n="76" d="100"/>
          <a:sy n="76" d="100"/>
        </p:scale>
        <p:origin x="-426"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9/13/2015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9/13/2015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600" baseline="0" dirty="0" smtClean="0"/>
              <a:t>A. Faith </a:t>
            </a:r>
            <a:r>
              <a:rPr lang="en-US" sz="1600" baseline="0" dirty="0" smtClean="0"/>
              <a:t>become the cause, not the instrument of salvation. That's a huge difference.</a:t>
            </a:r>
            <a:endParaRPr lang="en-US" sz="16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600" dirty="0" smtClean="0"/>
              <a:t>A. What </a:t>
            </a:r>
            <a:r>
              <a:rPr lang="en-US" sz="1600" dirty="0" smtClean="0"/>
              <a:t>is "free"</a:t>
            </a:r>
            <a:r>
              <a:rPr lang="en-US" sz="1600" baseline="0" dirty="0" smtClean="0"/>
              <a:t> will? How free is man's will if God already knows what you will choose before your choose it, and if your will is bound by your sinful nature, and you can only makes choices that are consistent with your nature? </a:t>
            </a:r>
          </a:p>
          <a:p>
            <a:pPr algn="just">
              <a:spcBef>
                <a:spcPct val="50000"/>
              </a:spcBef>
            </a:pPr>
            <a:endParaRPr lang="en-US" sz="1600" baseline="0" dirty="0" smtClean="0"/>
          </a:p>
          <a:p>
            <a:pPr marL="0" marR="0" indent="0" algn="just" defTabSz="914400" rtl="0" eaLnBrk="0" fontAlgn="base" latinLnBrk="0" hangingPunct="0">
              <a:lnSpc>
                <a:spcPct val="100000"/>
              </a:lnSpc>
              <a:spcBef>
                <a:spcPct val="50000"/>
              </a:spcBef>
              <a:spcAft>
                <a:spcPct val="0"/>
              </a:spcAft>
              <a:buClrTx/>
              <a:buSzTx/>
              <a:buFontTx/>
              <a:buNone/>
              <a:tabLst/>
              <a:defRPr/>
            </a:pPr>
            <a:r>
              <a:rPr lang="en-US" sz="1600" baseline="0" dirty="0" smtClean="0"/>
              <a:t>Acts 2:23 "</a:t>
            </a:r>
            <a:r>
              <a:rPr lang="en-US" sz="1600" kern="1200" dirty="0" smtClean="0">
                <a:solidFill>
                  <a:schemeClr val="tx1"/>
                </a:solidFill>
                <a:latin typeface="Calibri" pitchFamily="34" charset="0"/>
                <a:ea typeface="ＭＳ Ｐゴシック" charset="0"/>
                <a:cs typeface="Arial" charset="0"/>
              </a:rPr>
              <a:t>this Jesus, delivered up according to the definite plan and foreknowledge of God, you crucified and killed by the hands of lawless men."</a:t>
            </a:r>
          </a:p>
          <a:p>
            <a:r>
              <a:rPr lang="en-US" sz="1600" kern="1200" dirty="0" smtClean="0">
                <a:solidFill>
                  <a:schemeClr val="tx1"/>
                </a:solidFill>
                <a:latin typeface="Calibri" pitchFamily="34" charset="0"/>
                <a:ea typeface="ＭＳ Ｐゴシック" charset="0"/>
                <a:cs typeface="Arial" charset="0"/>
              </a:rPr>
              <a:t> Act 4:27 –</a:t>
            </a:r>
            <a:r>
              <a:rPr lang="en-US" sz="1600" kern="1200" baseline="0" dirty="0" smtClean="0">
                <a:solidFill>
                  <a:schemeClr val="tx1"/>
                </a:solidFill>
                <a:latin typeface="Calibri" pitchFamily="34" charset="0"/>
                <a:ea typeface="ＭＳ Ｐゴシック" charset="0"/>
                <a:cs typeface="Arial" charset="0"/>
              </a:rPr>
              <a:t> 28 "</a:t>
            </a:r>
            <a:r>
              <a:rPr lang="en-US" sz="1600" kern="1200" dirty="0" smtClean="0">
                <a:solidFill>
                  <a:schemeClr val="tx1"/>
                </a:solidFill>
                <a:latin typeface="Calibri" pitchFamily="34" charset="0"/>
                <a:ea typeface="ＭＳ Ｐゴシック" charset="0"/>
                <a:cs typeface="Arial" charset="0"/>
              </a:rPr>
              <a:t>for truly in this city there were gathered together against your holy servant Jesus, whom you anointed, both Herod and Pontius Pilate, along with the Gentiles and the peoples of Israel, 28  to do whatever your hand and your plan had predestined to take place." </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600" kern="1200" dirty="0" smtClean="0">
              <a:solidFill>
                <a:schemeClr val="tx1"/>
              </a:solidFill>
              <a:latin typeface="Calibri" pitchFamily="34" charset="0"/>
              <a:ea typeface="ＭＳ Ｐゴシック" charset="0"/>
              <a:cs typeface="Arial" charset="0"/>
            </a:endParaRPr>
          </a:p>
          <a:p>
            <a:pPr algn="just">
              <a:spcBef>
                <a:spcPct val="50000"/>
              </a:spcBef>
            </a:pPr>
            <a:endParaRPr lang="en-US" sz="1600" baseline="0" dirty="0" smtClean="0"/>
          </a:p>
          <a:p>
            <a:pPr algn="just">
              <a:spcBef>
                <a:spcPct val="50000"/>
              </a:spcBef>
            </a:pPr>
            <a:endParaRPr lang="en-US" sz="16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sz="16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600" b="1" dirty="0" smtClean="0">
                <a:solidFill>
                  <a:schemeClr val="bg1"/>
                </a:solidFill>
              </a:rPr>
              <a:t>John </a:t>
            </a:r>
            <a:r>
              <a:rPr lang="en-US" sz="1600" b="1" dirty="0" smtClean="0">
                <a:solidFill>
                  <a:schemeClr val="bg1"/>
                </a:solidFill>
              </a:rPr>
              <a:t>3:7-9 "7  You should not be surprised at my saying, 'You must be born again.'  8  The wind blows wherever it pleases. You hear its sound, but you cannot tell where it comes from or where it is going. So it is with everyone born of the Spirit." 9  "How can this be?" Nicodemus asked. 10  "You are Israel's teacher," said Jesus, "and do you not understand these things?" </a:t>
            </a:r>
            <a:endParaRPr lang="en-US" sz="16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Spiritual</a:t>
            </a:r>
            <a:r>
              <a:rPr lang="en-US" baseline="0" dirty="0" smtClean="0"/>
              <a:t> death: alienated and cut off from the spiritual/relational/eternal life of God in Christ: just as a physically dead person cannot do anything related to physical life, so also the one who is spiritually dead cannot do anything related to spiritual life. </a:t>
            </a:r>
          </a:p>
          <a:p>
            <a:endParaRPr lang="en-US" sz="1200" b="1" kern="1200" dirty="0" smtClean="0">
              <a:solidFill>
                <a:schemeClr val="tx1"/>
              </a:solidFill>
              <a:latin typeface="Calibri" pitchFamily="34" charset="0"/>
              <a:ea typeface="ＭＳ Ｐゴシック" charset="0"/>
              <a:cs typeface="Arial" charset="0"/>
            </a:endParaRPr>
          </a:p>
          <a:p>
            <a:r>
              <a:rPr lang="en-US" sz="1200" b="1" kern="1200" dirty="0" smtClean="0">
                <a:solidFill>
                  <a:schemeClr val="tx1"/>
                </a:solidFill>
                <a:latin typeface="Calibri" pitchFamily="34" charset="0"/>
                <a:ea typeface="ＭＳ Ｐゴシック" charset="0"/>
                <a:cs typeface="Arial" charset="0"/>
              </a:rPr>
              <a:t>*Mat </a:t>
            </a:r>
            <a:r>
              <a:rPr lang="en-US" sz="1200" b="1" kern="1200" dirty="0" smtClean="0">
                <a:solidFill>
                  <a:schemeClr val="tx1"/>
                </a:solidFill>
                <a:latin typeface="Calibri" pitchFamily="34" charset="0"/>
                <a:ea typeface="ＭＳ Ｐゴシック" charset="0"/>
                <a:cs typeface="Arial" charset="0"/>
              </a:rPr>
              <a:t>15:18-19  "But </a:t>
            </a:r>
            <a:r>
              <a:rPr lang="en-US" sz="1200" b="1" kern="1200" dirty="0" smtClean="0">
                <a:solidFill>
                  <a:schemeClr val="tx1"/>
                </a:solidFill>
                <a:latin typeface="Calibri" pitchFamily="34" charset="0"/>
                <a:ea typeface="ＭＳ Ｐゴシック" charset="0"/>
                <a:cs typeface="Arial" charset="0"/>
              </a:rPr>
              <a:t>the things that come out of a person's mouth come from the heart, and these defile them. 1</a:t>
            </a:r>
            <a:r>
              <a:rPr lang="en-US" sz="1200" kern="1200" dirty="0" smtClean="0">
                <a:solidFill>
                  <a:schemeClr val="tx1"/>
                </a:solidFill>
                <a:latin typeface="Calibri" pitchFamily="34" charset="0"/>
                <a:ea typeface="ＭＳ Ｐゴシック" charset="0"/>
                <a:cs typeface="Arial" charset="0"/>
              </a:rPr>
              <a:t>9  For out of the heart come evil thoughts--murder, adultery, sexual immorality, theft, false testimony, slander. 20  These are what defile a person; but eating with unwashed hands does not defile them." </a:t>
            </a:r>
          </a:p>
          <a:p>
            <a:pPr algn="just">
              <a:spcBef>
                <a:spcPct val="50000"/>
              </a:spcBef>
            </a:pPr>
            <a:endParaRPr lang="en-US" baseline="0" dirty="0" smtClean="0"/>
          </a:p>
          <a:p>
            <a:pPr algn="just">
              <a:spcBef>
                <a:spcPct val="50000"/>
              </a:spcBef>
            </a:pPr>
            <a:endParaRPr lang="en-US" baseline="0" dirty="0" smtClean="0"/>
          </a:p>
          <a:p>
            <a:pPr algn="just">
              <a:spcBef>
                <a:spcPct val="50000"/>
              </a:spcBef>
            </a:pPr>
            <a:endParaRPr lang="en-US" baseline="0"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US" altLang="en-US" smtClean="0"/>
              <a:t>Efficacy – power to produce intended effect. In theology, it means something always brings about God’s intended effect.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Spiritual</a:t>
            </a:r>
            <a:r>
              <a:rPr lang="en-US" baseline="0" dirty="0" smtClean="0"/>
              <a:t> death: alienated and cut off from the spiritual/relational/eternal life of God in Christ: just as a physically dead person cannot do anything related to physical life, so also the one who is spiritually dead cannot do anything related to spiritual life. </a:t>
            </a:r>
          </a:p>
          <a:p>
            <a:endParaRPr lang="en-US" sz="1200" b="1" kern="1200" dirty="0" smtClean="0">
              <a:solidFill>
                <a:schemeClr val="tx1"/>
              </a:solidFill>
              <a:latin typeface="Calibri" pitchFamily="34" charset="0"/>
              <a:ea typeface="ＭＳ Ｐゴシック" charset="0"/>
              <a:cs typeface="Arial" charset="0"/>
            </a:endParaRPr>
          </a:p>
          <a:p>
            <a:r>
              <a:rPr lang="en-US" sz="1200" b="1" kern="1200" dirty="0" smtClean="0">
                <a:solidFill>
                  <a:schemeClr val="tx1"/>
                </a:solidFill>
                <a:latin typeface="Calibri" pitchFamily="34" charset="0"/>
                <a:ea typeface="ＭＳ Ｐゴシック" charset="0"/>
                <a:cs typeface="Arial" charset="0"/>
              </a:rPr>
              <a:t>*Mat </a:t>
            </a:r>
            <a:r>
              <a:rPr lang="en-US" sz="1200" b="1" kern="1200" dirty="0" smtClean="0">
                <a:solidFill>
                  <a:schemeClr val="tx1"/>
                </a:solidFill>
                <a:latin typeface="Calibri" pitchFamily="34" charset="0"/>
                <a:ea typeface="ＭＳ Ｐゴシック" charset="0"/>
                <a:cs typeface="Arial" charset="0"/>
              </a:rPr>
              <a:t>15:18-19  "But </a:t>
            </a:r>
            <a:r>
              <a:rPr lang="en-US" sz="1200" b="1" kern="1200" dirty="0" smtClean="0">
                <a:solidFill>
                  <a:schemeClr val="tx1"/>
                </a:solidFill>
                <a:latin typeface="Calibri" pitchFamily="34" charset="0"/>
                <a:ea typeface="ＭＳ Ｐゴシック" charset="0"/>
                <a:cs typeface="Arial" charset="0"/>
              </a:rPr>
              <a:t>the things that come out of a person's mouth come from the heart, and these defile them. 1</a:t>
            </a:r>
            <a:r>
              <a:rPr lang="en-US" sz="1200" kern="1200" dirty="0" smtClean="0">
                <a:solidFill>
                  <a:schemeClr val="tx1"/>
                </a:solidFill>
                <a:latin typeface="Calibri" pitchFamily="34" charset="0"/>
                <a:ea typeface="ＭＳ Ｐゴシック" charset="0"/>
                <a:cs typeface="Arial" charset="0"/>
              </a:rPr>
              <a:t>9  For out of the heart come evil thoughts--murder, adultery, sexual immorality, theft, false testimony, slander. 20  These are what defile a person; but eating with unwashed hands does not defile them." </a:t>
            </a:r>
          </a:p>
          <a:p>
            <a:pPr algn="just">
              <a:spcBef>
                <a:spcPct val="50000"/>
              </a:spcBef>
            </a:pPr>
            <a:endParaRPr lang="en-US" baseline="0" dirty="0" smtClean="0"/>
          </a:p>
          <a:p>
            <a:pPr algn="just">
              <a:spcBef>
                <a:spcPct val="50000"/>
              </a:spcBef>
            </a:pPr>
            <a:endParaRPr lang="en-US" baseline="0" dirty="0" smtClean="0"/>
          </a:p>
          <a:p>
            <a:pPr algn="just">
              <a:spcBef>
                <a:spcPct val="50000"/>
              </a:spcBef>
            </a:pPr>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Spiritual</a:t>
            </a:r>
            <a:r>
              <a:rPr lang="en-US" baseline="0" dirty="0" smtClean="0"/>
              <a:t> death: alienated and cut off from the spiritual/relational/eternal life of God in Christ: just as a physically dead person cannot do anything related to physical life, so also the one who is spiritually dead cannot do anything related to spiritual life. </a:t>
            </a:r>
          </a:p>
          <a:p>
            <a:endParaRPr lang="en-US" sz="1200" b="1" kern="1200" dirty="0" smtClean="0">
              <a:solidFill>
                <a:schemeClr val="tx1"/>
              </a:solidFill>
              <a:latin typeface="Calibri" pitchFamily="34" charset="0"/>
              <a:ea typeface="ＭＳ Ｐゴシック" charset="0"/>
              <a:cs typeface="Arial" charset="0"/>
            </a:endParaRPr>
          </a:p>
          <a:p>
            <a:r>
              <a:rPr lang="en-US" sz="1200" b="1" kern="1200" dirty="0" smtClean="0">
                <a:solidFill>
                  <a:schemeClr val="tx1"/>
                </a:solidFill>
                <a:latin typeface="Calibri" pitchFamily="34" charset="0"/>
                <a:ea typeface="ＭＳ Ｐゴシック" charset="0"/>
                <a:cs typeface="Arial" charset="0"/>
              </a:rPr>
              <a:t>*Mat </a:t>
            </a:r>
            <a:r>
              <a:rPr lang="en-US" sz="1200" b="1" kern="1200" dirty="0" smtClean="0">
                <a:solidFill>
                  <a:schemeClr val="tx1"/>
                </a:solidFill>
                <a:latin typeface="Calibri" pitchFamily="34" charset="0"/>
                <a:ea typeface="ＭＳ Ｐゴシック" charset="0"/>
                <a:cs typeface="Arial" charset="0"/>
              </a:rPr>
              <a:t>15:18-19  "But </a:t>
            </a:r>
            <a:r>
              <a:rPr lang="en-US" sz="1200" b="1" kern="1200" dirty="0" smtClean="0">
                <a:solidFill>
                  <a:schemeClr val="tx1"/>
                </a:solidFill>
                <a:latin typeface="Calibri" pitchFamily="34" charset="0"/>
                <a:ea typeface="ＭＳ Ｐゴシック" charset="0"/>
                <a:cs typeface="Arial" charset="0"/>
              </a:rPr>
              <a:t>the things that come out of a person's mouth come from the heart, and these defile them. 1</a:t>
            </a:r>
            <a:r>
              <a:rPr lang="en-US" sz="1200" kern="1200" dirty="0" smtClean="0">
                <a:solidFill>
                  <a:schemeClr val="tx1"/>
                </a:solidFill>
                <a:latin typeface="Calibri" pitchFamily="34" charset="0"/>
                <a:ea typeface="ＭＳ Ｐゴシック" charset="0"/>
                <a:cs typeface="Arial" charset="0"/>
              </a:rPr>
              <a:t>9  For out of the heart come evil thoughts--murder, adultery, sexual immorality, theft, false testimony, slander. 20  These are what defile a person; but eating with unwashed hands does not defile them." </a:t>
            </a:r>
          </a:p>
          <a:p>
            <a:pPr algn="just">
              <a:spcBef>
                <a:spcPct val="50000"/>
              </a:spcBef>
            </a:pPr>
            <a:endParaRPr lang="en-US" baseline="0" dirty="0" smtClean="0"/>
          </a:p>
          <a:p>
            <a:pPr algn="just">
              <a:spcBef>
                <a:spcPct val="50000"/>
              </a:spcBef>
            </a:pPr>
            <a:endParaRPr lang="en-US" baseline="0" dirty="0" smtClean="0"/>
          </a:p>
          <a:p>
            <a:pPr algn="just">
              <a:spcBef>
                <a:spcPct val="50000"/>
              </a:spcBef>
            </a:pPr>
            <a:endParaRPr lang="en-US"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b="1" dirty="0" smtClean="0">
                <a:solidFill>
                  <a:schemeClr val="bg1"/>
                </a:solidFill>
              </a:rPr>
              <a:t>Darkened minds (Eph 4:17-18)</a:t>
            </a:r>
          </a:p>
          <a:p>
            <a:pPr algn="just">
              <a:spcBef>
                <a:spcPct val="50000"/>
              </a:spcBef>
            </a:pPr>
            <a:endParaRPr lang="en-US" sz="1200" b="1" dirty="0" smtClean="0">
              <a:solidFill>
                <a:schemeClr val="bg1"/>
              </a:solidFill>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B. </a:t>
            </a:r>
            <a:r>
              <a:rPr lang="en-US" sz="1200" b="1" dirty="0" smtClean="0">
                <a:solidFill>
                  <a:schemeClr val="bg1"/>
                </a:solidFill>
              </a:rPr>
              <a:t>Bondage</a:t>
            </a:r>
            <a:r>
              <a:rPr lang="en-US" sz="1200" b="1" baseline="0" dirty="0" smtClean="0">
                <a:solidFill>
                  <a:schemeClr val="bg1"/>
                </a:solidFill>
              </a:rPr>
              <a:t> to sin </a:t>
            </a:r>
            <a:r>
              <a:rPr lang="en-US" sz="1200" b="1" dirty="0" smtClean="0">
                <a:solidFill>
                  <a:schemeClr val="bg1"/>
                </a:solidFill>
              </a:rPr>
              <a:t>–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 </a:t>
            </a:r>
            <a:r>
              <a:rPr lang="en-US" sz="1200" b="1" dirty="0" err="1" smtClean="0">
                <a:solidFill>
                  <a:schemeClr val="bg1"/>
                </a:solidFill>
              </a:rPr>
              <a:t>Jn</a:t>
            </a:r>
            <a:r>
              <a:rPr lang="en-US" sz="1200" b="1" dirty="0" smtClean="0">
                <a:solidFill>
                  <a:schemeClr val="bg1"/>
                </a:solidFill>
              </a:rPr>
              <a:t> 8:34;44 "Truly, truly, I say to you, everyone who practices sin is a slave to sin…You are of your father the devil, and your will is to do your father's desires.</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dirty="0" smtClean="0">
              <a:solidFill>
                <a:schemeClr val="bg1"/>
              </a:solidFill>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Titus 3:3 "For we ourselves were once foolish, disobedient, led astray, slaves to various passions…"</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dirty="0" smtClean="0">
              <a:solidFill>
                <a:schemeClr val="bg1"/>
              </a:solidFill>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C. </a:t>
            </a:r>
            <a:r>
              <a:rPr lang="en-US" sz="1200" b="1" dirty="0" smtClean="0">
                <a:solidFill>
                  <a:schemeClr val="bg1"/>
                </a:solidFill>
              </a:rPr>
              <a:t>Inability: see also –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 </a:t>
            </a:r>
            <a:r>
              <a:rPr lang="en-US" sz="1200" b="1" dirty="0" err="1" smtClean="0">
                <a:solidFill>
                  <a:schemeClr val="bg1"/>
                </a:solidFill>
              </a:rPr>
              <a:t>Jn</a:t>
            </a:r>
            <a:r>
              <a:rPr lang="en-US" sz="1200" b="1" dirty="0" smtClean="0">
                <a:solidFill>
                  <a:schemeClr val="bg1"/>
                </a:solidFill>
              </a:rPr>
              <a:t> 6:44  No one </a:t>
            </a:r>
            <a:r>
              <a:rPr lang="en-US" sz="1200" b="1" u="sng" dirty="0" smtClean="0">
                <a:solidFill>
                  <a:schemeClr val="bg1"/>
                </a:solidFill>
              </a:rPr>
              <a:t>can</a:t>
            </a:r>
            <a:r>
              <a:rPr lang="en-US" sz="1200" b="1" dirty="0" smtClean="0">
                <a:solidFill>
                  <a:schemeClr val="bg1"/>
                </a:solidFill>
              </a:rPr>
              <a:t> come to me unless the Father who sent me draws him. And I will raise him up on the last day.</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dirty="0" smtClean="0">
              <a:solidFill>
                <a:schemeClr val="bg1"/>
              </a:solidFill>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1 Cor 2:14  The natural person does not accept the things of the Spirit of God, for they are folly to him, and he </a:t>
            </a:r>
            <a:r>
              <a:rPr lang="en-US" sz="1200" b="1" u="sng" dirty="0" smtClean="0">
                <a:solidFill>
                  <a:schemeClr val="bg1"/>
                </a:solidFill>
              </a:rPr>
              <a:t>is not able</a:t>
            </a:r>
            <a:r>
              <a:rPr lang="en-US" sz="1200" b="1" dirty="0" smtClean="0">
                <a:solidFill>
                  <a:schemeClr val="bg1"/>
                </a:solidFill>
              </a:rPr>
              <a:t> to understand them because they are spiritually discerned.</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dirty="0" smtClean="0">
              <a:solidFill>
                <a:schemeClr val="bg1"/>
              </a:solidFill>
            </a:endParaRP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dirty="0" smtClean="0">
              <a:solidFill>
                <a:schemeClr val="bg1"/>
              </a:solidFill>
            </a:endParaRPr>
          </a:p>
          <a:p>
            <a:pPr algn="just">
              <a:spcBef>
                <a:spcPct val="5000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Changing their hearts: removing</a:t>
            </a:r>
            <a:r>
              <a:rPr lang="en-US" baseline="0" dirty="0" smtClean="0"/>
              <a:t> heart of stone and giving heart </a:t>
            </a:r>
            <a:r>
              <a:rPr lang="en-US" baseline="0" smtClean="0"/>
              <a:t>of flesh.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400" dirty="0" smtClean="0"/>
              <a:t>B. "The</a:t>
            </a:r>
            <a:r>
              <a:rPr lang="en-US" sz="1400" baseline="0" dirty="0" smtClean="0"/>
              <a:t> Holy Spirit never fails to bring to salvation those sinners whom He personally calls to Christ. He inevitably applies salvation to every sinner whom He intends to save, and it is His intention to save all the elect." – Steele and Thomas, p. 52</a:t>
            </a:r>
          </a:p>
          <a:p>
            <a:pPr algn="just">
              <a:spcBef>
                <a:spcPct val="50000"/>
              </a:spcBef>
            </a:pPr>
            <a:endParaRPr lang="en-US" sz="1400" baseline="0" dirty="0" smtClean="0"/>
          </a:p>
          <a:p>
            <a:pPr algn="just">
              <a:spcBef>
                <a:spcPct val="50000"/>
              </a:spcBef>
            </a:pPr>
            <a:r>
              <a:rPr lang="en-US" sz="1400" baseline="0" dirty="0" smtClean="0"/>
              <a:t>Salvation is Trinitarian work. Covenant of Redemption: Father chooses/gives to the Son. Son accomplishes. Spirit applies.</a:t>
            </a:r>
            <a:endParaRPr lang="en-US" sz="14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9/13/2015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9/13/2015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9/13/2015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9/13/2015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9/13/2015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9/13/2015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9/13/2015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9/13/2015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9/13/2015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9/13/2015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9/13/2015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9/13/2015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0" y="1200150"/>
            <a:ext cx="9144000" cy="2000548"/>
          </a:xfrm>
          <a:prstGeom prst="rect">
            <a:avLst/>
          </a:prstGeom>
          <a:noFill/>
          <a:ln w="9525">
            <a:noFill/>
            <a:miter lim="800000"/>
            <a:headEnd/>
            <a:tailEnd/>
          </a:ln>
        </p:spPr>
        <p:txBody>
          <a:bodyPr wrap="square">
            <a:spAutoFit/>
          </a:bodyPr>
          <a:lstStyle/>
          <a:p>
            <a:pPr eaLnBrk="0" hangingPunct="0">
              <a:spcBef>
                <a:spcPct val="50000"/>
              </a:spcBef>
            </a:pPr>
            <a:endParaRPr lang="en-US" sz="3100" b="1" dirty="0"/>
          </a:p>
          <a:p>
            <a:pPr algn="ctr" eaLnBrk="0" hangingPunct="0">
              <a:spcBef>
                <a:spcPct val="50000"/>
              </a:spcBef>
            </a:pPr>
            <a:r>
              <a:rPr lang="en-US" sz="3100" b="1" dirty="0" smtClean="0">
                <a:solidFill>
                  <a:schemeClr val="bg1"/>
                </a:solidFill>
              </a:rPr>
              <a:t>The 5 Points of Calvinism Pt 2:</a:t>
            </a:r>
          </a:p>
          <a:p>
            <a:pPr algn="ctr" eaLnBrk="0" hangingPunct="0">
              <a:spcBef>
                <a:spcPct val="50000"/>
              </a:spcBef>
            </a:pPr>
            <a:r>
              <a:rPr lang="en-US" sz="3100" b="1" dirty="0" smtClean="0">
                <a:solidFill>
                  <a:schemeClr val="bg1"/>
                </a:solidFill>
              </a:rPr>
              <a:t>Irresistible Grace</a:t>
            </a:r>
          </a:p>
        </p:txBody>
      </p:sp>
      <p:pic>
        <p:nvPicPr>
          <p:cNvPr id="3" name="Picture 1" descr="180px-Floriade_Devmeet_25"/>
          <p:cNvPicPr>
            <a:picLocks noChangeAspect="1" noChangeArrowheads="1"/>
          </p:cNvPicPr>
          <p:nvPr/>
        </p:nvPicPr>
        <p:blipFill>
          <a:blip r:embed="rId3" cstate="print"/>
          <a:srcRect/>
          <a:stretch>
            <a:fillRect/>
          </a:stretch>
        </p:blipFill>
        <p:spPr bwMode="auto">
          <a:xfrm>
            <a:off x="7607222" y="2343150"/>
            <a:ext cx="1536778" cy="2800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7209666"/>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II. The doctrine of regeneration</a:t>
            </a:r>
          </a:p>
          <a:p>
            <a:pPr algn="just">
              <a:spcBef>
                <a:spcPct val="50000"/>
              </a:spcBef>
            </a:pPr>
            <a:r>
              <a:rPr lang="en-US" sz="2500" b="1" dirty="0" smtClean="0">
                <a:solidFill>
                  <a:schemeClr val="bg1"/>
                </a:solidFill>
              </a:rPr>
              <a:t>	A. "Regeneration is monergistic: that is, entirely the work of God the Holy Spirit. It raises the elect among the spiritually dead to new life in Christ (Eph. 2:1-10). Regeneration is a transition from spiritual death to spiritual life, and conscious, intentional, active faith in Christ is its immediate fruit, not its immediate cause." Packer</a:t>
            </a:r>
          </a:p>
          <a:p>
            <a:pPr algn="just">
              <a:spcBef>
                <a:spcPct val="50000"/>
              </a:spcBef>
            </a:pPr>
            <a:r>
              <a:rPr lang="en-US" sz="2500" b="1" dirty="0" smtClean="0">
                <a:solidFill>
                  <a:schemeClr val="bg1"/>
                </a:solidFill>
              </a:rPr>
              <a:t>	B. The Call </a:t>
            </a:r>
          </a:p>
          <a:p>
            <a:pPr algn="just">
              <a:spcBef>
                <a:spcPct val="50000"/>
              </a:spcBef>
            </a:pPr>
            <a:r>
              <a:rPr lang="en-US" sz="2500" b="1" dirty="0" smtClean="0">
                <a:solidFill>
                  <a:schemeClr val="bg1"/>
                </a:solidFill>
              </a:rPr>
              <a:t>	1. Outward call: goes out to all without exception	2. Inward call: The Spirit works internally and mysteriously within the heart of those to be saved.	</a:t>
            </a: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09370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III.  Two Views:  </a:t>
            </a:r>
          </a:p>
          <a:p>
            <a:pPr algn="just">
              <a:spcBef>
                <a:spcPct val="50000"/>
              </a:spcBef>
            </a:pPr>
            <a:r>
              <a:rPr lang="en-US" sz="2500" b="1" dirty="0" smtClean="0">
                <a:solidFill>
                  <a:schemeClr val="bg1"/>
                </a:solidFill>
              </a:rPr>
              <a:t>	A. Man is spiritually sick. While still in his unregenerate state, he must cooperate with grace to be saved. </a:t>
            </a:r>
            <a:r>
              <a:rPr lang="en-US" sz="2500" b="1" u="sng" dirty="0" smtClean="0">
                <a:solidFill>
                  <a:schemeClr val="bg1"/>
                </a:solidFill>
              </a:rPr>
              <a:t>Saving faith precedes </a:t>
            </a:r>
            <a:r>
              <a:rPr lang="en-US" sz="2500" b="1" dirty="0" smtClean="0">
                <a:solidFill>
                  <a:schemeClr val="bg1"/>
                </a:solidFill>
              </a:rPr>
              <a:t>regeneration. Faith is not a gift, but the condition for salvation.</a:t>
            </a:r>
          </a:p>
          <a:p>
            <a:pPr algn="just">
              <a:spcBef>
                <a:spcPct val="50000"/>
              </a:spcBef>
            </a:pPr>
            <a:r>
              <a:rPr lang="en-US" sz="2500" b="1" dirty="0" smtClean="0">
                <a:solidFill>
                  <a:schemeClr val="bg1"/>
                </a:solidFill>
              </a:rPr>
              <a:t>	B. Man is spiritually dead. In unregenerate state, he can’t cooperate with grace—he can only resist it. Grace overcomes our resistance. </a:t>
            </a:r>
            <a:r>
              <a:rPr lang="en-US" sz="2500" b="1" u="sng" dirty="0" smtClean="0">
                <a:solidFill>
                  <a:schemeClr val="bg1"/>
                </a:solidFill>
              </a:rPr>
              <a:t>Regeneration precedes saving faith.</a:t>
            </a:r>
            <a:r>
              <a:rPr lang="en-US" sz="2500" b="1" dirty="0" smtClean="0">
                <a:solidFill>
                  <a:schemeClr val="bg1"/>
                </a:solidFill>
              </a:rPr>
              <a:t> Faith is a gift.</a:t>
            </a:r>
          </a:p>
          <a:p>
            <a:pPr algn="just">
              <a:spcBef>
                <a:spcPct val="50000"/>
              </a:spcBef>
            </a:pPr>
            <a:r>
              <a:rPr lang="en-US" sz="2500" b="1" dirty="0" smtClean="0">
                <a:solidFill>
                  <a:schemeClr val="bg1"/>
                </a:solidFill>
              </a:rPr>
              <a:t>  </a:t>
            </a:r>
          </a:p>
          <a:p>
            <a:pPr algn="just">
              <a:spcBef>
                <a:spcPct val="50000"/>
              </a:spcBef>
            </a:pPr>
            <a:r>
              <a:rPr lang="en-US" sz="2500" b="1" dirty="0" smtClean="0">
                <a:solidFill>
                  <a:schemeClr val="bg1"/>
                </a:solidFill>
              </a:rPr>
              <a:t> 	</a:t>
            </a: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9125575"/>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III. How does Regeneration Happen?</a:t>
            </a:r>
          </a:p>
          <a:p>
            <a:pPr algn="just">
              <a:spcBef>
                <a:spcPct val="50000"/>
              </a:spcBef>
            </a:pPr>
            <a:r>
              <a:rPr lang="en-US" sz="2500" b="1" dirty="0" smtClean="0">
                <a:solidFill>
                  <a:schemeClr val="bg1"/>
                </a:solidFill>
              </a:rPr>
              <a:t>	A. Man's "free" will, or God’s sovereign will? </a:t>
            </a:r>
          </a:p>
          <a:p>
            <a:pPr algn="just">
              <a:spcBef>
                <a:spcPct val="50000"/>
              </a:spcBef>
            </a:pPr>
            <a:r>
              <a:rPr lang="en-US" sz="2500" b="1" dirty="0" smtClean="0">
                <a:solidFill>
                  <a:schemeClr val="bg1"/>
                </a:solidFill>
              </a:rPr>
              <a:t>	1. "Free will" rightly defined is the ability to make choices according to our strongest desire at the moment, consistent with and bound by our heart (internal nature), and ordered and governed by God's eternal decree. </a:t>
            </a:r>
          </a:p>
          <a:p>
            <a:pPr algn="just">
              <a:spcBef>
                <a:spcPct val="50000"/>
              </a:spcBef>
            </a:pPr>
            <a:r>
              <a:rPr lang="en-US" sz="2500" b="1" dirty="0" smtClean="0">
                <a:solidFill>
                  <a:schemeClr val="bg1"/>
                </a:solidFill>
              </a:rPr>
              <a:t>	2. John 1:12-13 </a:t>
            </a:r>
            <a:r>
              <a:rPr lang="en-US" sz="2500" b="1" dirty="0" err="1" smtClean="0">
                <a:solidFill>
                  <a:schemeClr val="bg1"/>
                </a:solidFill>
              </a:rPr>
              <a:t>Joh</a:t>
            </a:r>
            <a:r>
              <a:rPr lang="en-US" sz="2500" b="1" dirty="0" smtClean="0">
                <a:solidFill>
                  <a:schemeClr val="bg1"/>
                </a:solidFill>
              </a:rPr>
              <a:t> 1:12-13 "Yet to all who did receive him, to those who believed in his name, he gave the right to become children of God--13  children born not of natural descent, nor of human decision or a husband's will, but born of God." </a:t>
            </a: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 All that God wills to save will be saved.</a:t>
            </a:r>
          </a:p>
          <a:p>
            <a:pPr algn="just">
              <a:spcBef>
                <a:spcPct val="50000"/>
              </a:spcBef>
            </a:pPr>
            <a:endParaRPr lang="en-US" sz="2500" b="1" dirty="0" smtClean="0">
              <a:solidFill>
                <a:schemeClr val="bg1"/>
              </a:solidFill>
            </a:endParaRPr>
          </a:p>
          <a:p>
            <a:pPr algn="just">
              <a:spcBef>
                <a:spcPts val="0"/>
              </a:spcBef>
            </a:pPr>
            <a:r>
              <a:rPr lang="en-US" sz="2500" b="1" dirty="0" smtClean="0">
                <a:solidFill>
                  <a:schemeClr val="bg1"/>
                </a:solidFill>
              </a:rPr>
              <a:t>"If any man doth ascribe of salvation, even the very least, to the free will of man, he </a:t>
            </a:r>
            <a:r>
              <a:rPr lang="en-US" sz="2500" b="1" dirty="0" err="1" smtClean="0">
                <a:solidFill>
                  <a:schemeClr val="bg1"/>
                </a:solidFill>
              </a:rPr>
              <a:t>knoweth</a:t>
            </a:r>
            <a:r>
              <a:rPr lang="en-US" sz="2500" b="1" dirty="0" smtClean="0">
                <a:solidFill>
                  <a:schemeClr val="bg1"/>
                </a:solidFill>
              </a:rPr>
              <a:t> nothing of grace, and he hath not learnt Jesus Christ aright." – Martin Luther</a:t>
            </a:r>
            <a:r>
              <a:rPr lang="en-US" sz="1200" b="1" dirty="0" smtClean="0">
                <a:solidFill>
                  <a:schemeClr val="bg1"/>
                </a:solidFill>
              </a:rPr>
              <a:t/>
            </a:r>
            <a:br>
              <a:rPr lang="en-US" sz="1200" b="1" dirty="0" smtClean="0">
                <a:solidFill>
                  <a:schemeClr val="bg1"/>
                </a:solidFill>
              </a:rPr>
            </a:br>
            <a:r>
              <a:rPr lang="en-US" sz="1200" b="1" dirty="0" smtClean="0">
                <a:solidFill>
                  <a:schemeClr val="bg1"/>
                </a:solidFill>
              </a:rPr>
              <a:t/>
            </a:r>
            <a:br>
              <a:rPr lang="en-US" sz="1200" b="1" dirty="0" smtClean="0">
                <a:solidFill>
                  <a:schemeClr val="bg1"/>
                </a:solidFill>
              </a:rPr>
            </a:br>
            <a:r>
              <a:rPr lang="en-US" sz="2500" b="1" dirty="0" smtClean="0">
                <a:solidFill>
                  <a:schemeClr val="bg1"/>
                </a:solidFill>
              </a:rPr>
              <a:t>	2.  Man's innate power, or God’s sovereign power</a:t>
            </a:r>
          </a:p>
          <a:p>
            <a:pPr algn="just">
              <a:spcBef>
                <a:spcPts val="0"/>
              </a:spcBef>
            </a:pPr>
            <a:r>
              <a:rPr lang="en-US" sz="2500" b="1" dirty="0" smtClean="0">
                <a:solidFill>
                  <a:schemeClr val="bg1"/>
                </a:solidFill>
              </a:rPr>
              <a:t>	– Man is powerless. God raises His people from spiritual deadness to spiritual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490134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Rom </a:t>
            </a:r>
            <a:r>
              <a:rPr lang="en-US" sz="2500" b="1" dirty="0" smtClean="0">
                <a:solidFill>
                  <a:schemeClr val="bg1"/>
                </a:solidFill>
              </a:rPr>
              <a:t>9:15-16 </a:t>
            </a:r>
            <a:r>
              <a:rPr lang="en-US" sz="2500" b="1" dirty="0" smtClean="0">
                <a:solidFill>
                  <a:schemeClr val="bg1"/>
                </a:solidFill>
              </a:rPr>
              <a:t>"For </a:t>
            </a:r>
            <a:r>
              <a:rPr lang="en-US" sz="2500" b="1" dirty="0" smtClean="0">
                <a:solidFill>
                  <a:schemeClr val="bg1"/>
                </a:solidFill>
              </a:rPr>
              <a:t>he says to Moses, "I will have mercy on whom I have mercy, and I will have compassion on whom I have compassion." </a:t>
            </a:r>
            <a:r>
              <a:rPr lang="en-US" sz="2500" b="1" dirty="0" smtClean="0">
                <a:solidFill>
                  <a:schemeClr val="bg1"/>
                </a:solidFill>
              </a:rPr>
              <a:t>16  </a:t>
            </a:r>
            <a:r>
              <a:rPr lang="en-US" sz="2500" b="1" dirty="0" smtClean="0">
                <a:solidFill>
                  <a:schemeClr val="bg1"/>
                </a:solidFill>
              </a:rPr>
              <a:t>So then it depends not on human will or exertion, but on God, who has mercy</a:t>
            </a:r>
            <a:r>
              <a:rPr lang="en-US" sz="2500" b="1" dirty="0" smtClean="0">
                <a:solidFill>
                  <a:schemeClr val="bg1"/>
                </a:solidFill>
              </a:rPr>
              <a:t>." </a:t>
            </a:r>
            <a:endParaRPr lang="en-US" sz="2500" b="1" dirty="0" smtClean="0">
              <a:solidFill>
                <a:schemeClr val="bg1"/>
              </a:solidFill>
            </a:endParaRPr>
          </a:p>
          <a:p>
            <a:pPr algn="just">
              <a:spcBef>
                <a:spcPct val="50000"/>
              </a:spcBef>
            </a:pPr>
            <a:r>
              <a:rPr lang="en-US" sz="2500" b="1" dirty="0" smtClean="0">
                <a:solidFill>
                  <a:schemeClr val="bg1"/>
                </a:solidFill>
              </a:rPr>
              <a:t> 	</a:t>
            </a:r>
          </a:p>
          <a:p>
            <a:pPr algn="just">
              <a:spcBef>
                <a:spcPts val="0"/>
              </a:spcBef>
            </a:pPr>
            <a:r>
              <a:rPr lang="en-US" sz="2500" b="1" dirty="0" smtClean="0">
                <a:solidFill>
                  <a:schemeClr val="bg1"/>
                </a:solidFill>
              </a:rPr>
              <a:t>"If any man doth ascribe of salvation, even the very least, to the free will of man, he </a:t>
            </a:r>
            <a:r>
              <a:rPr lang="en-US" sz="2500" b="1" dirty="0" err="1" smtClean="0">
                <a:solidFill>
                  <a:schemeClr val="bg1"/>
                </a:solidFill>
              </a:rPr>
              <a:t>knoweth</a:t>
            </a:r>
            <a:r>
              <a:rPr lang="en-US" sz="2500" b="1" dirty="0" smtClean="0">
                <a:solidFill>
                  <a:schemeClr val="bg1"/>
                </a:solidFill>
              </a:rPr>
              <a:t> nothing of grace, and he hath not learnt Jesus Christ aright." – Martin Luther</a:t>
            </a:r>
          </a:p>
          <a:p>
            <a:pPr algn="just">
              <a:spcBef>
                <a:spcPts val="0"/>
              </a:spcBef>
            </a:pPr>
            <a:endParaRPr lang="en-US" sz="2500" b="1" dirty="0" smtClean="0">
              <a:solidFill>
                <a:schemeClr val="bg1"/>
              </a:solidFill>
            </a:endParaRPr>
          </a:p>
          <a:p>
            <a:pPr algn="just">
              <a:spcBef>
                <a:spcPts val="0"/>
              </a:spcBef>
            </a:pPr>
            <a:r>
              <a:rPr lang="en-US" sz="2500" b="1" dirty="0" smtClean="0">
                <a:solidFill>
                  <a:schemeClr val="bg1"/>
                </a:solidFill>
              </a:rPr>
              <a:t>	3.  Man's innate power, or God’s sovereign power</a:t>
            </a:r>
          </a:p>
          <a:p>
            <a:pPr algn="just">
              <a:spcBef>
                <a:spcPts val="0"/>
              </a:spcBef>
            </a:pPr>
            <a:r>
              <a:rPr lang="en-US" sz="2500" b="1" dirty="0" smtClean="0">
                <a:solidFill>
                  <a:schemeClr val="bg1"/>
                </a:solidFill>
              </a:rPr>
              <a:t>	– Man is powerless. God raises His people from spiritual deadness to spiritual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2" dur="500"/>
                                        <p:tgtEl>
                                          <p:spTgt spid="14745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17" dur="500"/>
                                        <p:tgtEl>
                                          <p:spTgt spid="147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6186309"/>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	B. All that God wills to save will be saved.</a:t>
            </a:r>
          </a:p>
          <a:p>
            <a:pPr algn="just">
              <a:spcBef>
                <a:spcPct val="50000"/>
              </a:spcBef>
            </a:pPr>
            <a:r>
              <a:rPr lang="en-US" sz="2400" b="1" dirty="0" err="1" smtClean="0">
                <a:solidFill>
                  <a:schemeClr val="bg1"/>
                </a:solidFill>
              </a:rPr>
              <a:t>Jn</a:t>
            </a:r>
            <a:r>
              <a:rPr lang="en-US" sz="2400" b="1" dirty="0" smtClean="0">
                <a:solidFill>
                  <a:schemeClr val="bg1"/>
                </a:solidFill>
              </a:rPr>
              <a:t> </a:t>
            </a:r>
            <a:r>
              <a:rPr lang="en-US" sz="2400" b="1" dirty="0" smtClean="0">
                <a:solidFill>
                  <a:schemeClr val="bg1"/>
                </a:solidFill>
              </a:rPr>
              <a:t>6:37  </a:t>
            </a:r>
            <a:r>
              <a:rPr lang="en-US" sz="2400" b="1" dirty="0" smtClean="0">
                <a:solidFill>
                  <a:schemeClr val="bg1"/>
                </a:solidFill>
              </a:rPr>
              <a:t>"All </a:t>
            </a:r>
            <a:r>
              <a:rPr lang="en-US" sz="2400" b="1" dirty="0" smtClean="0">
                <a:solidFill>
                  <a:schemeClr val="bg1"/>
                </a:solidFill>
              </a:rPr>
              <a:t>those the Father gives me will come to </a:t>
            </a:r>
            <a:r>
              <a:rPr lang="en-US" sz="2400" b="1" dirty="0" smtClean="0">
                <a:solidFill>
                  <a:schemeClr val="bg1"/>
                </a:solidFill>
              </a:rPr>
              <a:t>me…"</a:t>
            </a:r>
          </a:p>
          <a:p>
            <a:pPr algn="just">
              <a:spcBef>
                <a:spcPct val="50000"/>
              </a:spcBef>
            </a:pPr>
            <a:r>
              <a:rPr lang="en-US" sz="2400" b="1" dirty="0" err="1" smtClean="0">
                <a:solidFill>
                  <a:schemeClr val="bg1"/>
                </a:solidFill>
              </a:rPr>
              <a:t>Jn</a:t>
            </a:r>
            <a:r>
              <a:rPr lang="en-US" sz="2400" b="1" dirty="0" smtClean="0">
                <a:solidFill>
                  <a:schemeClr val="bg1"/>
                </a:solidFill>
              </a:rPr>
              <a:t> 6:</a:t>
            </a:r>
            <a:r>
              <a:rPr lang="en-US" sz="2400" b="1" dirty="0" smtClean="0">
                <a:solidFill>
                  <a:schemeClr val="bg1"/>
                </a:solidFill>
              </a:rPr>
              <a:t>44  </a:t>
            </a:r>
            <a:r>
              <a:rPr lang="en-US" sz="2400" b="1" dirty="0" smtClean="0">
                <a:solidFill>
                  <a:schemeClr val="bg1"/>
                </a:solidFill>
              </a:rPr>
              <a:t>"No one can come to me unless the Father who sent me draws them, and I will raise them up at the last day."</a:t>
            </a:r>
          </a:p>
          <a:p>
            <a:pPr algn="just">
              <a:spcBef>
                <a:spcPct val="50000"/>
              </a:spcBef>
            </a:pPr>
            <a:r>
              <a:rPr lang="en-US" sz="2400" b="1" dirty="0" smtClean="0">
                <a:solidFill>
                  <a:schemeClr val="bg1"/>
                </a:solidFill>
              </a:rPr>
              <a:t>	C. Through the agency of God's Word:</a:t>
            </a:r>
          </a:p>
          <a:p>
            <a:pPr algn="just">
              <a:spcBef>
                <a:spcPct val="50000"/>
              </a:spcBef>
            </a:pPr>
            <a:r>
              <a:rPr lang="en-US" sz="2400" b="1" dirty="0" smtClean="0">
                <a:solidFill>
                  <a:schemeClr val="bg1"/>
                </a:solidFill>
              </a:rPr>
              <a:t>Rom 10:17 "So faith comes from hearing, and hearing through the word of Christ."</a:t>
            </a:r>
          </a:p>
          <a:p>
            <a:pPr algn="just">
              <a:spcBef>
                <a:spcPct val="50000"/>
              </a:spcBef>
            </a:pPr>
            <a:r>
              <a:rPr lang="en-US" sz="2400" b="1" dirty="0" smtClean="0">
                <a:solidFill>
                  <a:schemeClr val="bg1"/>
                </a:solidFill>
              </a:rPr>
              <a:t>2Th 2:13-14 "... From the beginning God chose you to be saved through the sanctifying work of the Spirit and through belief in the truth. He called you to this through our gospel, that you might share in the glory of our Lord Jesus Christ. </a:t>
            </a:r>
          </a:p>
          <a:p>
            <a:pPr algn="just">
              <a:spcBef>
                <a:spcPct val="50000"/>
              </a:spcBef>
            </a:pPr>
            <a:r>
              <a:rPr lang="en-US" sz="2400" b="1" dirty="0" smtClean="0">
                <a:solidFill>
                  <a:schemeClr val="bg1"/>
                </a:solidFill>
              </a:rPr>
              <a:t> </a:t>
            </a:r>
          </a:p>
          <a:p>
            <a:pPr algn="just">
              <a:spcBef>
                <a:spcPct val="50000"/>
              </a:spcBef>
            </a:pPr>
            <a:endParaRPr lang="en-US" sz="24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7" dur="500"/>
                                        <p:tgtEl>
                                          <p:spTgt spid="147459">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0" dur="500"/>
                                        <p:tgtEl>
                                          <p:spTgt spid="147459">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15" dur="500"/>
                                        <p:tgtEl>
                                          <p:spTgt spid="147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447645"/>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1Pe </a:t>
            </a:r>
            <a:r>
              <a:rPr lang="en-US" sz="2400" b="1" dirty="0" smtClean="0">
                <a:solidFill>
                  <a:schemeClr val="bg1"/>
                </a:solidFill>
              </a:rPr>
              <a:t>1:23-25 "…since </a:t>
            </a:r>
            <a:r>
              <a:rPr lang="en-US" sz="2400" b="1" dirty="0" smtClean="0">
                <a:solidFill>
                  <a:schemeClr val="bg1"/>
                </a:solidFill>
              </a:rPr>
              <a:t>you have been born again, not of perishable seed but of imperishable, through the living and abiding word of God; </a:t>
            </a:r>
            <a:r>
              <a:rPr lang="en-US" sz="2400" b="1" dirty="0" smtClean="0">
                <a:solidFill>
                  <a:schemeClr val="bg1"/>
                </a:solidFill>
              </a:rPr>
              <a:t>24  </a:t>
            </a:r>
            <a:r>
              <a:rPr lang="en-US" sz="2400" b="1" dirty="0" smtClean="0">
                <a:solidFill>
                  <a:schemeClr val="bg1"/>
                </a:solidFill>
              </a:rPr>
              <a:t>for "All flesh is like grass and all its glory like the flower of grass. The grass withers, and the flower falls, </a:t>
            </a:r>
            <a:r>
              <a:rPr lang="en-US" sz="2400" b="1" dirty="0" smtClean="0">
                <a:solidFill>
                  <a:schemeClr val="bg1"/>
                </a:solidFill>
              </a:rPr>
              <a:t>25  </a:t>
            </a:r>
            <a:r>
              <a:rPr lang="en-US" sz="2400" b="1" dirty="0" smtClean="0">
                <a:solidFill>
                  <a:schemeClr val="bg1"/>
                </a:solidFill>
              </a:rPr>
              <a:t>but the word of the Lord remains forever." And this word is the good news that was preached to you</a:t>
            </a:r>
            <a:r>
              <a:rPr lang="en-US" sz="2400" b="1" dirty="0" smtClean="0">
                <a:solidFill>
                  <a:schemeClr val="bg1"/>
                </a:solidFill>
              </a:rPr>
              <a:t>."</a:t>
            </a:r>
          </a:p>
          <a:p>
            <a:pPr algn="just">
              <a:spcBef>
                <a:spcPct val="50000"/>
              </a:spcBef>
            </a:pPr>
            <a:r>
              <a:rPr lang="en-US" sz="2400" b="1" dirty="0" smtClean="0">
                <a:solidFill>
                  <a:schemeClr val="bg1"/>
                </a:solidFill>
              </a:rPr>
              <a:t>Jas </a:t>
            </a:r>
            <a:r>
              <a:rPr lang="en-US" sz="2400" b="1" dirty="0" smtClean="0">
                <a:solidFill>
                  <a:schemeClr val="bg1"/>
                </a:solidFill>
              </a:rPr>
              <a:t>1:18  </a:t>
            </a:r>
            <a:r>
              <a:rPr lang="en-US" sz="2400" b="1" dirty="0" smtClean="0">
                <a:solidFill>
                  <a:schemeClr val="bg1"/>
                </a:solidFill>
              </a:rPr>
              <a:t>"Of </a:t>
            </a:r>
            <a:r>
              <a:rPr lang="en-US" sz="2400" b="1" dirty="0" smtClean="0">
                <a:solidFill>
                  <a:schemeClr val="bg1"/>
                </a:solidFill>
              </a:rPr>
              <a:t>his own will he brought us forth by the word of truth, that we should be a kind of firstfruits of his creatures</a:t>
            </a:r>
            <a:r>
              <a:rPr lang="en-US" sz="2400" b="1" dirty="0" smtClean="0">
                <a:solidFill>
                  <a:schemeClr val="bg1"/>
                </a:solidFill>
              </a:rPr>
              <a:t>."</a:t>
            </a:r>
          </a:p>
          <a:p>
            <a:pPr algn="just">
              <a:spcBef>
                <a:spcPct val="50000"/>
              </a:spcBef>
            </a:pPr>
            <a:endParaRPr lang="en-US" sz="2400" b="1" dirty="0" smtClean="0">
              <a:solidFill>
                <a:schemeClr val="bg1"/>
              </a:solidFill>
            </a:endParaRPr>
          </a:p>
          <a:p>
            <a:pPr algn="just">
              <a:spcBef>
                <a:spcPct val="50000"/>
              </a:spcBef>
            </a:pPr>
            <a:r>
              <a:rPr lang="en-US" sz="2400" b="1" dirty="0" smtClean="0">
                <a:solidFill>
                  <a:schemeClr val="bg1"/>
                </a:solidFill>
              </a:rPr>
              <a:t> </a:t>
            </a:r>
            <a:endParaRPr lang="en-US" sz="2400" b="1" dirty="0" smtClean="0">
              <a:solidFill>
                <a:schemeClr val="bg1"/>
              </a:solidFill>
            </a:endParaRPr>
          </a:p>
          <a:p>
            <a:pPr algn="just">
              <a:spcBef>
                <a:spcPct val="50000"/>
              </a:spcBef>
            </a:pPr>
            <a:r>
              <a:rPr lang="en-US" sz="2400" b="1" dirty="0" smtClean="0">
                <a:solidFill>
                  <a:schemeClr val="bg1"/>
                </a:solidFill>
              </a:rPr>
              <a:t> </a:t>
            </a:r>
            <a:endParaRPr lang="en-US" sz="2400" b="1" dirty="0" smtClean="0">
              <a:solidFill>
                <a:schemeClr val="bg1"/>
              </a:solidFill>
            </a:endParaRPr>
          </a:p>
          <a:p>
            <a:pPr algn="just">
              <a:spcBef>
                <a:spcPct val="50000"/>
              </a:spcBef>
            </a:pPr>
            <a:endParaRPr lang="en-US" sz="24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6555641"/>
          </a:xfrm>
          <a:prstGeom prst="rect">
            <a:avLst/>
          </a:prstGeom>
          <a:noFill/>
          <a:ln w="9525">
            <a:noFill/>
            <a:miter lim="800000"/>
            <a:headEnd/>
            <a:tailEnd/>
          </a:ln>
          <a:effectLst/>
        </p:spPr>
        <p:txBody>
          <a:bodyPr wrap="square">
            <a:spAutoFit/>
          </a:bodyPr>
          <a:lstStyle/>
          <a:p>
            <a:pPr algn="just">
              <a:spcBef>
                <a:spcPts val="1200"/>
              </a:spcBef>
            </a:pPr>
            <a:r>
              <a:rPr lang="en-US" sz="2400" b="1" dirty="0" smtClean="0">
                <a:solidFill>
                  <a:schemeClr val="bg1"/>
                </a:solidFill>
              </a:rPr>
              <a:t>V. Illustrations from Scripture</a:t>
            </a:r>
          </a:p>
          <a:p>
            <a:pPr algn="just">
              <a:spcBef>
                <a:spcPts val="1200"/>
              </a:spcBef>
            </a:pPr>
            <a:r>
              <a:rPr lang="en-US" sz="2400" b="1" dirty="0" smtClean="0">
                <a:solidFill>
                  <a:schemeClr val="bg1"/>
                </a:solidFill>
              </a:rPr>
              <a:t>	A. New creation: </a:t>
            </a:r>
          </a:p>
          <a:p>
            <a:pPr algn="just">
              <a:spcBef>
                <a:spcPts val="1200"/>
              </a:spcBef>
            </a:pPr>
            <a:r>
              <a:rPr lang="en-US" sz="2400" b="1" dirty="0" smtClean="0">
                <a:solidFill>
                  <a:schemeClr val="bg1"/>
                </a:solidFill>
              </a:rPr>
              <a:t>2 Cor 4:6 "For God, who said, "Let light shine out of darkness," has shone in our hearts to give the light of the knowledge of the glory of God in the face of Jesus Christ." </a:t>
            </a:r>
          </a:p>
          <a:p>
            <a:pPr algn="just">
              <a:spcBef>
                <a:spcPts val="1200"/>
              </a:spcBef>
            </a:pPr>
            <a:r>
              <a:rPr lang="en-US" sz="2400" b="1" dirty="0" smtClean="0">
                <a:solidFill>
                  <a:schemeClr val="bg1"/>
                </a:solidFill>
              </a:rPr>
              <a:t> 2 Cor 5:17  "Therefore, if anyone is in Christ, the new creation has come: The old has gone, the new is here!" </a:t>
            </a:r>
          </a:p>
          <a:p>
            <a:pPr algn="just">
              <a:spcBef>
                <a:spcPts val="1200"/>
              </a:spcBef>
            </a:pPr>
            <a:r>
              <a:rPr lang="en-US" sz="2400" b="1" dirty="0" smtClean="0">
                <a:solidFill>
                  <a:schemeClr val="bg1"/>
                </a:solidFill>
              </a:rPr>
              <a:t>	B. New Birth: </a:t>
            </a:r>
            <a:r>
              <a:rPr lang="en-US" sz="2400" b="1" dirty="0" err="1" smtClean="0">
                <a:solidFill>
                  <a:schemeClr val="bg1"/>
                </a:solidFill>
              </a:rPr>
              <a:t>Joh</a:t>
            </a:r>
            <a:r>
              <a:rPr lang="en-US" sz="2400" b="1" dirty="0" smtClean="0">
                <a:solidFill>
                  <a:schemeClr val="bg1"/>
                </a:solidFill>
              </a:rPr>
              <a:t> 3:3 "Very truly I tell you, no one can see the kingdom of God unless they are born again..." </a:t>
            </a:r>
          </a:p>
          <a:p>
            <a:pPr algn="just">
              <a:spcBef>
                <a:spcPts val="1200"/>
              </a:spcBef>
            </a:pPr>
            <a:r>
              <a:rPr lang="en-US" sz="2400" b="1" dirty="0" smtClean="0">
                <a:solidFill>
                  <a:schemeClr val="bg1"/>
                </a:solidFill>
              </a:rPr>
              <a:t>	C. New Heart: Ezek 36:26  "I will give you a new heart and put a new spirit in you; I will remove from you your heart of stone and give you a heart of flesh." </a:t>
            </a:r>
          </a:p>
          <a:p>
            <a:pPr algn="just">
              <a:spcBef>
                <a:spcPct val="50000"/>
              </a:spcBef>
            </a:pPr>
            <a:endParaRPr lang="en-US" sz="2400" b="1" dirty="0" smtClean="0">
              <a:solidFill>
                <a:schemeClr val="bg1"/>
              </a:solidFill>
            </a:endParaRPr>
          </a:p>
          <a:p>
            <a:pPr algn="just">
              <a:spcBef>
                <a:spcPct val="50000"/>
              </a:spcBef>
            </a:pPr>
            <a:r>
              <a:rPr lang="en-US" sz="2400" b="1" dirty="0" smtClean="0">
                <a:solidFill>
                  <a:schemeClr val="bg1"/>
                </a:solidFill>
              </a:rPr>
              <a:t>	</a:t>
            </a:r>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2" dur="500"/>
                                        <p:tgtEl>
                                          <p:spTgt spid="147459">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22" dur="500"/>
                                        <p:tgtEl>
                                          <p:spTgt spid="147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863144"/>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D. Resurrection: </a:t>
            </a:r>
            <a:endParaRPr lang="en-US" sz="2500" b="1" dirty="0" smtClean="0">
              <a:solidFill>
                <a:schemeClr val="bg1"/>
              </a:solidFill>
            </a:endParaRPr>
          </a:p>
          <a:p>
            <a:pPr algn="just">
              <a:spcBef>
                <a:spcPct val="50000"/>
              </a:spcBef>
            </a:pPr>
            <a:r>
              <a:rPr lang="en-US" sz="2500" b="1" dirty="0" smtClean="0">
                <a:solidFill>
                  <a:schemeClr val="bg1"/>
                </a:solidFill>
              </a:rPr>
              <a:t>Eph </a:t>
            </a:r>
            <a:r>
              <a:rPr lang="en-US" sz="2500" b="1" dirty="0" smtClean="0">
                <a:solidFill>
                  <a:schemeClr val="bg1"/>
                </a:solidFill>
              </a:rPr>
              <a:t>2:4-5  "4 But because of his great love for us, God, who is rich in mercy, 5  made us alive with Christ even when we were dead in transgressions--it is by grace you have been saved." </a:t>
            </a:r>
            <a:endParaRPr lang="en-US" sz="2500" b="1" dirty="0" smtClean="0">
              <a:solidFill>
                <a:schemeClr val="bg1"/>
              </a:solidFill>
            </a:endParaRPr>
          </a:p>
          <a:p>
            <a:pPr algn="just">
              <a:spcBef>
                <a:spcPct val="50000"/>
              </a:spcBef>
            </a:pPr>
            <a:r>
              <a:rPr lang="en-US" sz="2500" b="1" dirty="0" smtClean="0">
                <a:solidFill>
                  <a:schemeClr val="bg1"/>
                </a:solidFill>
              </a:rPr>
              <a:t>1Pe 1:3  </a:t>
            </a:r>
            <a:r>
              <a:rPr lang="en-US" sz="2500" b="1" dirty="0" smtClean="0">
                <a:solidFill>
                  <a:schemeClr val="bg1"/>
                </a:solidFill>
              </a:rPr>
              <a:t>"Blessed </a:t>
            </a:r>
            <a:r>
              <a:rPr lang="en-US" sz="2500" b="1" dirty="0" smtClean="0">
                <a:solidFill>
                  <a:schemeClr val="bg1"/>
                </a:solidFill>
              </a:rPr>
              <a:t>be the God and Father of our Lord Jesus Christ! According to his great mercy, he has caused us to be born again to a living hope through the resurrection of Jesus Christ from the </a:t>
            </a:r>
            <a:r>
              <a:rPr lang="en-US" sz="2500" b="1" dirty="0" smtClean="0">
                <a:solidFill>
                  <a:schemeClr val="bg1"/>
                </a:solidFill>
              </a:rPr>
              <a:t>dead," </a:t>
            </a:r>
            <a:endParaRPr lang="en-US" sz="2500" b="1" dirty="0" smtClean="0">
              <a:solidFill>
                <a:schemeClr val="bg1"/>
              </a:solidFill>
            </a:endParaRPr>
          </a:p>
          <a:p>
            <a:pPr algn="just">
              <a:spcBef>
                <a:spcPct val="50000"/>
              </a:spcBef>
            </a:pPr>
            <a:r>
              <a:rPr lang="en-US" sz="2500" b="1" dirty="0" smtClean="0">
                <a:solidFill>
                  <a:schemeClr val="bg1"/>
                </a:solidFill>
              </a:rPr>
              <a:t>	E. Other</a:t>
            </a:r>
            <a:r>
              <a:rPr lang="en-US" sz="2500" b="1" dirty="0" smtClean="0">
                <a:solidFill>
                  <a:schemeClr val="bg1"/>
                </a:solidFill>
              </a:rPr>
              <a:t>:  Drowning </a:t>
            </a:r>
            <a:r>
              <a:rPr lang="en-US" sz="2500" b="1" dirty="0" smtClean="0">
                <a:solidFill>
                  <a:schemeClr val="bg1"/>
                </a:solidFill>
              </a:rPr>
              <a:t>vs. drowned; sick unto death vs. dead; blurred vision vs. blindness; dulled hearing vs. deafness; heart pacemaker vs. heart transplant.	</a:t>
            </a:r>
            <a:endParaRPr lang="en-US" sz="2500" b="1" dirty="0" smtClean="0">
              <a:solidFill>
                <a:schemeClr val="bg1"/>
              </a:solidFill>
            </a:endParaRPr>
          </a:p>
          <a:p>
            <a:pPr algn="just">
              <a:spcBef>
                <a:spcPct val="50000"/>
              </a:spcBef>
            </a:pP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447645"/>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Eph 2:1-9  "1 And you were dead in the trespasses and sins 2  in which you once walked…carrying out the desires of the body and the mind, and were by nature children of wrath, like the rest of mankind. 4  But God, being rich in mercy, because of the great love with which he loved us, 5  even when we were dead in our trespasses, made us alive together with Christ—by grace you have been saved—6  and raised us up with him and seated us with him in the heavenly places in Christ Jesus, 7  so that in the coming ages he might show the immeasurable riches of his grace in kindness toward us in Christ Jesus. 8  For by grace you have been saved through faith. And this is not your own doing; it is the gift of God, 9  not a result of works, so that no one may boast. </a:t>
            </a:r>
          </a:p>
          <a:p>
            <a:pPr algn="just">
              <a:spcBef>
                <a:spcPct val="50000"/>
              </a:spcBef>
            </a:pPr>
            <a:r>
              <a:rPr lang="en-US" sz="2400" b="1" dirty="0" smtClean="0">
                <a:solidFill>
                  <a:schemeClr val="bg1"/>
                </a:solidFill>
              </a:rPr>
              <a:t>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2308324"/>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Summary: The </a:t>
            </a:r>
            <a:r>
              <a:rPr lang="en-US" sz="2400" b="1" dirty="0" smtClean="0">
                <a:solidFill>
                  <a:schemeClr val="bg1"/>
                </a:solidFill>
              </a:rPr>
              <a:t>sinner's "…will is renewed through [regeneration], so that the sinner spontaneously comes to Christ of His own free choice…Thus, the once dead sinner is drawn to Christ by the inward, supernatural call of the Spirit, who through regeneration makes him alive and creates faith and repentance in him</a:t>
            </a:r>
            <a:r>
              <a:rPr lang="en-US" sz="2400" b="1" dirty="0" smtClean="0">
                <a:solidFill>
                  <a:schemeClr val="bg1"/>
                </a:solidFill>
              </a:rPr>
              <a:t>." – Steele and Thomas, p. 53. </a:t>
            </a:r>
            <a:r>
              <a:rPr lang="en-US" sz="2400" b="1" dirty="0" smtClean="0">
                <a:solidFill>
                  <a:schemeClr val="bg1"/>
                </a:solidFill>
              </a:rPr>
              <a:t>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078313"/>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bg1"/>
                </a:solidFill>
              </a:rPr>
              <a:t>Westminster Confession of Faith, Chapter 9</a:t>
            </a:r>
          </a:p>
          <a:p>
            <a:pPr algn="just">
              <a:spcBef>
                <a:spcPct val="50000"/>
              </a:spcBef>
            </a:pPr>
            <a:r>
              <a:rPr lang="en-US" sz="2400" b="1" dirty="0" smtClean="0">
                <a:solidFill>
                  <a:schemeClr val="bg1"/>
                </a:solidFill>
              </a:rPr>
              <a:t>1</a:t>
            </a:r>
            <a:r>
              <a:rPr lang="en-US" sz="2400" b="1" dirty="0" smtClean="0">
                <a:solidFill>
                  <a:schemeClr val="bg1"/>
                </a:solidFill>
              </a:rPr>
              <a:t>. God hath endued the will of man with that natural liberty, that it is neither forced, nor, by any absolute necessity of nature, determined to good, or evil</a:t>
            </a:r>
            <a:r>
              <a:rPr lang="en-US" sz="2400" b="1" dirty="0" smtClean="0">
                <a:solidFill>
                  <a:schemeClr val="bg1"/>
                </a:solidFill>
              </a:rPr>
              <a:t>.  </a:t>
            </a:r>
          </a:p>
          <a:p>
            <a:pPr algn="just">
              <a:spcBef>
                <a:spcPct val="50000"/>
              </a:spcBef>
            </a:pPr>
            <a:r>
              <a:rPr lang="en-US" sz="2400" b="1" dirty="0" smtClean="0">
                <a:solidFill>
                  <a:schemeClr val="bg1"/>
                </a:solidFill>
              </a:rPr>
              <a:t>2</a:t>
            </a:r>
            <a:r>
              <a:rPr lang="en-US" sz="2400" b="1" dirty="0" smtClean="0">
                <a:solidFill>
                  <a:schemeClr val="bg1"/>
                </a:solidFill>
              </a:rPr>
              <a:t>. Man, in his state of </a:t>
            </a:r>
            <a:r>
              <a:rPr lang="en-US" sz="2400" b="1" dirty="0" err="1" smtClean="0">
                <a:solidFill>
                  <a:schemeClr val="bg1"/>
                </a:solidFill>
              </a:rPr>
              <a:t>innocency</a:t>
            </a:r>
            <a:r>
              <a:rPr lang="en-US" sz="2400" b="1" dirty="0" smtClean="0">
                <a:solidFill>
                  <a:schemeClr val="bg1"/>
                </a:solidFill>
              </a:rPr>
              <a:t>, had freedom, and power to will and to do that which was good and well pleasing to God; but yet, mutably, so that he might fall from it</a:t>
            </a:r>
            <a:r>
              <a:rPr lang="en-US" sz="2400" b="1" dirty="0" smtClean="0">
                <a:solidFill>
                  <a:schemeClr val="bg1"/>
                </a:solidFill>
              </a:rPr>
              <a:t>. </a:t>
            </a:r>
          </a:p>
          <a:p>
            <a:pPr algn="just">
              <a:spcBef>
                <a:spcPct val="50000"/>
              </a:spcBef>
            </a:pPr>
            <a:r>
              <a:rPr lang="en-US" sz="2400" b="1" dirty="0" smtClean="0">
                <a:solidFill>
                  <a:schemeClr val="bg1"/>
                </a:solidFill>
              </a:rPr>
              <a:t>3</a:t>
            </a:r>
            <a:r>
              <a:rPr lang="en-US" sz="2400" b="1" dirty="0" smtClean="0">
                <a:solidFill>
                  <a:schemeClr val="bg1"/>
                </a:solidFill>
              </a:rPr>
              <a:t>. Man, by his fall into a state of sin, hath wholly lost all ability of will to any spiritual good accompanying salvation: so as, a natural man, being altogether averse from that good, and dead in sin, is not able, by his own strength, to convert himself, or to prepare himself thereunto</a:t>
            </a:r>
            <a:r>
              <a:rPr lang="en-US" sz="2400" b="1" dirty="0" smtClean="0">
                <a:solidFill>
                  <a:schemeClr val="bg1"/>
                </a:solidFill>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5262979"/>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“Much modern Protestantism would be neither owned nor even recognized by the pioneer Reformers…Whoever puts this book (The Bondage of The Will) down without having realized that evangelical theology stands or falls with the doctrine of the bondage of the will has read it in vain. The doctrine of free justification by faith only, which became the storm-centre of so much controversy during the Reformation period, is often regarded as the heart of the Reformers' theology, but this is hardly accurate. The truth is that their thinking was really centered upon the contention…that the sinner's entire salvation is by free and sovereign grace only. ... Is our salvation wholly of God, or does it ultimately depend on something that we do for ourselves? [i.e., does it rest on our “free will.”].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3785652"/>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Those who say the latter (as the Arminians later did) thereby deny man's utter helplessness in sin, and affirm that a form of semi-Pelagianism is true after all. It is no wonder, then, that later Reformed theology condemned Arminianism as being in principle a return to Rome…and a betrayal of the Reformation …Arminianism was, indeed, in Reformed eyes a renunciation of New Testament Christianity in favor of New Testament Judaism; for to rely on oneself for faith is no different in principle from relying on oneself for works, and the one is as un-Christian and anti-Christian as the other."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0" y="1"/>
            <a:ext cx="4572000" cy="5143499"/>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lvl="0" algn="just">
              <a:spcAft>
                <a:spcPts val="1000"/>
              </a:spcAft>
            </a:pPr>
            <a:r>
              <a:rPr lang="en-US" sz="1700" b="1" dirty="0" smtClean="0">
                <a:latin typeface="Calibri" pitchFamily="34" charset="0"/>
                <a:cs typeface="Arial" pitchFamily="34" charset="0"/>
              </a:rPr>
              <a:t>4. </a:t>
            </a:r>
            <a:r>
              <a:rPr lang="en-US" sz="1600" b="1" dirty="0" smtClean="0"/>
              <a:t>The Holy Spirit can be Effectually Resisted</a:t>
            </a:r>
            <a:endParaRPr kumimoji="0" lang="en-US" sz="1700" b="1" i="0" u="none" strike="noStrike" cap="none" normalizeH="0" baseline="0" dirty="0" smtClean="0">
              <a:ln>
                <a:noFill/>
              </a:ln>
              <a:solidFill>
                <a:schemeClr val="tx1"/>
              </a:solidFill>
              <a:effectLst/>
              <a:latin typeface="Calibri" pitchFamily="34" charset="0"/>
              <a:cs typeface="Arial" pitchFamily="34" charset="0"/>
            </a:endParaRPr>
          </a:p>
          <a:p>
            <a:pPr lvl="0" algn="just">
              <a:spcAft>
                <a:spcPts val="1000"/>
              </a:spcAft>
            </a:pPr>
            <a:r>
              <a:rPr lang="en-US" sz="1700" b="1" dirty="0" smtClean="0">
                <a:latin typeface="Calibri" pitchFamily="34" charset="0"/>
                <a:cs typeface="Arial" pitchFamily="34" charset="0"/>
              </a:rPr>
              <a:t>The Spirit calls inwardly all those who are called outwardly by the gospel invitation; He does all that He can to bring every sinner to salvation. But inasmuch as man is free, he can successfully resist the Spirit's call. The Spirit cannot regenerate the sinner until he believes; faith (which is man's contribution) precedes and makes possible the new birth. Thus, man's free will limits the Spirit in the application of Christ's saving work. The Holy Spirit can only draw to Christ those who allow Him to have His way with them. Until the sinner responds, the Spirit cannot give life. God's grace, therefore, is not invincible; it can be, and often is, resisted and thwarted by man.</a:t>
            </a:r>
          </a:p>
          <a:p>
            <a:pPr lvl="0" algn="just">
              <a:spcAft>
                <a:spcPts val="1000"/>
              </a:spcAft>
            </a:pPr>
            <a:endParaRPr lang="en-US" sz="1700" b="1" dirty="0" smtClean="0">
              <a:latin typeface="Calibri" pitchFamily="34" charset="0"/>
              <a:cs typeface="Arial" pitchFamily="34" charset="0"/>
            </a:endParaRPr>
          </a:p>
          <a:p>
            <a:pPr lvl="0" algn="just">
              <a:spcAft>
                <a:spcPts val="1000"/>
              </a:spcAft>
            </a:pPr>
            <a:endParaRPr lang="en-US" sz="1700" b="1" dirty="0" smtClean="0">
              <a:latin typeface="Calibri" pitchFamily="34" charset="0"/>
              <a:cs typeface="Arial" pitchFamily="34" charset="0"/>
            </a:endParaRPr>
          </a:p>
        </p:txBody>
      </p:sp>
      <p:sp>
        <p:nvSpPr>
          <p:cNvPr id="2054" name="Text Box 6"/>
          <p:cNvSpPr txBox="1">
            <a:spLocks noChangeArrowheads="1"/>
          </p:cNvSpPr>
          <p:nvPr/>
        </p:nvSpPr>
        <p:spPr bwMode="auto">
          <a:xfrm>
            <a:off x="4724400" y="1"/>
            <a:ext cx="4419600" cy="51435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57150" cmpd="thinThick">
            <a:solidFill>
              <a:schemeClr val="accent2"/>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US" sz="1700" b="1" i="0" u="none" strike="noStrike" cap="none" normalizeH="0" baseline="0" dirty="0" smtClean="0">
                <a:ln>
                  <a:noFill/>
                </a:ln>
                <a:solidFill>
                  <a:schemeClr val="tx1"/>
                </a:solidFill>
                <a:effectLst/>
                <a:latin typeface="Calibri" pitchFamily="34" charset="0"/>
                <a:cs typeface="Arial" pitchFamily="34" charset="0"/>
              </a:rPr>
              <a:t>4. Efficacious</a:t>
            </a:r>
            <a:r>
              <a:rPr kumimoji="0" lang="en-US" sz="1700" b="1" i="0" u="none" strike="noStrike" cap="none" normalizeH="0" dirty="0" smtClean="0">
                <a:ln>
                  <a:noFill/>
                </a:ln>
                <a:solidFill>
                  <a:schemeClr val="tx1"/>
                </a:solidFill>
                <a:effectLst/>
                <a:latin typeface="Calibri" pitchFamily="34" charset="0"/>
                <a:cs typeface="Arial" pitchFamily="34" charset="0"/>
              </a:rPr>
              <a:t> Call of the Spirit/Irresistible Grace</a:t>
            </a:r>
            <a:endParaRPr kumimoji="0" lang="en-US" sz="1700" b="0" i="0" u="none" strike="noStrike" cap="none" normalizeH="0" baseline="0" dirty="0" smtClean="0">
              <a:ln>
                <a:noFill/>
              </a:ln>
              <a:solidFill>
                <a:schemeClr val="tx1"/>
              </a:solidFill>
              <a:effectLst/>
              <a:latin typeface="Times New Roman" pitchFamily="18" charset="0"/>
              <a:cs typeface="Arial" pitchFamily="34" charset="0"/>
            </a:endParaRPr>
          </a:p>
          <a:p>
            <a:pPr lvl="0" algn="just">
              <a:spcAft>
                <a:spcPts val="0"/>
              </a:spcAft>
            </a:pPr>
            <a:r>
              <a:rPr lang="en-US" sz="1700" b="1" dirty="0" smtClean="0">
                <a:latin typeface="Calibri" pitchFamily="34" charset="0"/>
                <a:cs typeface="Arial" pitchFamily="34" charset="0"/>
              </a:rPr>
              <a:t>In addition to the outward general call to salvation which is made to everyone who hears the gospel, the Holy Spirit extends to the elect a special inward call that inevitably brings them to salvation. The external call (which is made to all without distinction) can be, and often is, rejected; whereas the internal call (which is made only to the elect) cannot be rejected; it always results in conversion. By means of this special call the Spirit irresistibly draws sinners to Christ. He is not limited in His work of applying salvation by man's will, nor is He dependent upon man's cooperation for success. The Spirit graciously causes the elect sinner to cooperate, to believe, to repent, to come freely and willingly to Christ. God's grace, therefore, is invincible; it never fails to result in the salvation of those to whom it is extended.</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5" name="Straight Connector 14"/>
          <p:cNvCxnSpPr/>
          <p:nvPr/>
        </p:nvCxnSpPr>
        <p:spPr>
          <a:xfrm>
            <a:off x="0" y="361950"/>
            <a:ext cx="4572000"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24400" y="361950"/>
            <a:ext cx="4419600"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linds(horizontal)">
                                      <p:cBhvr>
                                        <p:cTn id="7" dur="500"/>
                                        <p:tgtEl>
                                          <p:spTgt spid="2054"/>
                                        </p:tgtEl>
                                      </p:cBhvr>
                                    </p:animEffect>
                                  </p:childTnLst>
                                </p:cTn>
                              </p:par>
                              <p:par>
                                <p:cTn id="8" presetID="3" presetClass="entr" presetSubtype="1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4893647"/>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4</a:t>
            </a:r>
            <a:r>
              <a:rPr lang="en-US" sz="2400" b="1" dirty="0" smtClean="0">
                <a:solidFill>
                  <a:schemeClr val="bg1"/>
                </a:solidFill>
              </a:rPr>
              <a:t>. When God converts a sinner, and translates him into the state of grace, he </a:t>
            </a:r>
            <a:r>
              <a:rPr lang="en-US" sz="2400" b="1" dirty="0" err="1" smtClean="0">
                <a:solidFill>
                  <a:schemeClr val="bg1"/>
                </a:solidFill>
              </a:rPr>
              <a:t>freeth</a:t>
            </a:r>
            <a:r>
              <a:rPr lang="en-US" sz="2400" b="1" dirty="0" smtClean="0">
                <a:solidFill>
                  <a:schemeClr val="bg1"/>
                </a:solidFill>
              </a:rPr>
              <a:t> him from his natural bondage under sin; and, by his grace alone, enables him freely to will and to do that which is spiritually good; yet so, as that by reason of his remaining corruption, he doth not perfectly, nor only, will that which is good, but doth also will that which is evil.</a:t>
            </a:r>
          </a:p>
          <a:p>
            <a:pPr algn="just">
              <a:spcBef>
                <a:spcPct val="50000"/>
              </a:spcBef>
            </a:pPr>
            <a:r>
              <a:rPr lang="en-US" sz="2400" b="1" dirty="0" smtClean="0">
                <a:solidFill>
                  <a:schemeClr val="bg1"/>
                </a:solidFill>
              </a:rPr>
              <a:t>5. The will of man is made perfectly and immutably free to good alone, in the state of glory only.</a:t>
            </a:r>
          </a:p>
          <a:p>
            <a:pPr algn="just">
              <a:spcBef>
                <a:spcPct val="50000"/>
              </a:spcBef>
            </a:pPr>
            <a:endParaRPr lang="en-US" sz="2400" b="1" dirty="0" smtClean="0">
              <a:solidFill>
                <a:schemeClr val="bg1"/>
              </a:solidFill>
            </a:endParaRPr>
          </a:p>
          <a:p>
            <a:pPr algn="just">
              <a:spcBef>
                <a:spcPct val="50000"/>
              </a:spcBef>
            </a:pPr>
            <a:endParaRPr lang="en-US" sz="2400" b="1" dirty="0" smtClean="0">
              <a:solidFill>
                <a:schemeClr val="bg1"/>
              </a:solidFill>
            </a:endParaRPr>
          </a:p>
          <a:p>
            <a:pPr algn="just">
              <a:spcBef>
                <a:spcPct val="50000"/>
              </a:spcBef>
            </a:pPr>
            <a:r>
              <a:rPr lang="en-US" sz="2400" b="1" dirty="0" smtClean="0">
                <a:solidFill>
                  <a:schemeClr val="bg1"/>
                </a:solidFill>
              </a:rPr>
              <a:t>		</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6247864"/>
          </a:xfrm>
          <a:prstGeom prst="rect">
            <a:avLst/>
          </a:prstGeom>
          <a:noFill/>
          <a:ln w="9525">
            <a:noFill/>
            <a:miter lim="800000"/>
            <a:headEnd/>
            <a:tailEnd/>
          </a:ln>
          <a:effectLst/>
        </p:spPr>
        <p:txBody>
          <a:bodyPr wrap="square">
            <a:spAutoFit/>
          </a:bodyPr>
          <a:lstStyle/>
          <a:p>
            <a:pPr algn="ctr">
              <a:spcBef>
                <a:spcPct val="50000"/>
              </a:spcBef>
            </a:pPr>
            <a:r>
              <a:rPr lang="en-US" sz="2500" b="1" dirty="0" smtClean="0">
                <a:solidFill>
                  <a:schemeClr val="bg1"/>
                </a:solidFill>
              </a:rPr>
              <a:t>Brief Recap of Total Depravity</a:t>
            </a:r>
          </a:p>
          <a:p>
            <a:pPr>
              <a:spcBef>
                <a:spcPct val="50000"/>
              </a:spcBef>
            </a:pPr>
            <a:r>
              <a:rPr lang="en-US" sz="2500" b="1" dirty="0" smtClean="0">
                <a:solidFill>
                  <a:schemeClr val="bg1"/>
                </a:solidFill>
              </a:rPr>
              <a:t>I. Man’s </a:t>
            </a:r>
            <a:r>
              <a:rPr lang="en-US" sz="2500" b="1" u="sng" dirty="0" smtClean="0">
                <a:solidFill>
                  <a:schemeClr val="bg1"/>
                </a:solidFill>
              </a:rPr>
              <a:t>whole</a:t>
            </a:r>
            <a:r>
              <a:rPr lang="en-US" sz="2500" b="1" dirty="0" smtClean="0">
                <a:solidFill>
                  <a:schemeClr val="bg1"/>
                </a:solidFill>
              </a:rPr>
              <a:t> nature is corrupted by sin so that He </a:t>
            </a:r>
            <a:r>
              <a:rPr lang="en-US" sz="2500" b="1" u="sng" dirty="0" smtClean="0">
                <a:solidFill>
                  <a:schemeClr val="bg1"/>
                </a:solidFill>
              </a:rPr>
              <a:t>cannot</a:t>
            </a:r>
            <a:r>
              <a:rPr lang="en-US" sz="2500" b="1" dirty="0" smtClean="0">
                <a:solidFill>
                  <a:schemeClr val="bg1"/>
                </a:solidFill>
              </a:rPr>
              <a:t> do any </a:t>
            </a:r>
            <a:r>
              <a:rPr lang="en-US" sz="2500" b="1" u="sng" dirty="0" smtClean="0">
                <a:solidFill>
                  <a:schemeClr val="bg1"/>
                </a:solidFill>
              </a:rPr>
              <a:t>spiritual</a:t>
            </a:r>
            <a:r>
              <a:rPr lang="en-US" sz="2500" b="1" dirty="0" smtClean="0">
                <a:solidFill>
                  <a:schemeClr val="bg1"/>
                </a:solidFill>
              </a:rPr>
              <a:t> good.</a:t>
            </a:r>
          </a:p>
          <a:p>
            <a:pPr>
              <a:spcBef>
                <a:spcPct val="50000"/>
              </a:spcBef>
            </a:pPr>
            <a:r>
              <a:rPr lang="en-US" sz="2500" b="1" dirty="0" smtClean="0">
                <a:solidFill>
                  <a:schemeClr val="bg1"/>
                </a:solidFill>
              </a:rPr>
              <a:t>	A. Spiritually dead (Eph 2:1-3): "And you were </a:t>
            </a:r>
            <a:r>
              <a:rPr lang="en-US" sz="2500" b="1" u="sng" dirty="0" smtClean="0">
                <a:solidFill>
                  <a:schemeClr val="bg1"/>
                </a:solidFill>
              </a:rPr>
              <a:t>dead</a:t>
            </a:r>
            <a:r>
              <a:rPr lang="en-US" sz="2500" b="1" dirty="0" smtClean="0">
                <a:solidFill>
                  <a:schemeClr val="bg1"/>
                </a:solidFill>
              </a:rPr>
              <a:t> in the trespasses and sins in which you once walked …carrying out the </a:t>
            </a:r>
            <a:r>
              <a:rPr lang="en-US" sz="2500" b="1" u="sng" dirty="0" smtClean="0">
                <a:solidFill>
                  <a:schemeClr val="bg1"/>
                </a:solidFill>
              </a:rPr>
              <a:t>desires</a:t>
            </a:r>
            <a:r>
              <a:rPr lang="en-US" sz="2500" b="1" dirty="0" smtClean="0">
                <a:solidFill>
                  <a:schemeClr val="bg1"/>
                </a:solidFill>
              </a:rPr>
              <a:t> of the body and the mind, and were by </a:t>
            </a:r>
            <a:r>
              <a:rPr lang="en-US" sz="2500" b="1" u="sng" dirty="0" smtClean="0">
                <a:solidFill>
                  <a:schemeClr val="bg1"/>
                </a:solidFill>
              </a:rPr>
              <a:t>nature</a:t>
            </a:r>
            <a:r>
              <a:rPr lang="en-US" sz="2500" b="1" dirty="0" smtClean="0">
                <a:solidFill>
                  <a:schemeClr val="bg1"/>
                </a:solidFill>
              </a:rPr>
              <a:t> children of wrath…"</a:t>
            </a:r>
          </a:p>
          <a:p>
            <a:pPr>
              <a:spcBef>
                <a:spcPct val="50000"/>
              </a:spcBef>
            </a:pPr>
            <a:r>
              <a:rPr lang="en-US" sz="2500" b="1" dirty="0" smtClean="0">
                <a:solidFill>
                  <a:schemeClr val="bg1"/>
                </a:solidFill>
              </a:rPr>
              <a:t>Your will does not control your heart (your inner nature), your heart controls your will. Your desires—the things that you want to do—flow out of your heart (Matt 15:18-20).</a:t>
            </a:r>
          </a:p>
          <a:p>
            <a:pPr>
              <a:spcBef>
                <a:spcPct val="50000"/>
              </a:spcBef>
            </a:pPr>
            <a:endParaRPr lang="en-US" sz="2500" b="1" dirty="0" smtClean="0">
              <a:solidFill>
                <a:schemeClr val="bg1"/>
              </a:solidFill>
            </a:endParaRPr>
          </a:p>
          <a:p>
            <a:pPr>
              <a:spcBef>
                <a:spcPct val="50000"/>
              </a:spcBef>
            </a:pPr>
            <a:endParaRPr lang="en-US" sz="2500" b="1" dirty="0" smtClean="0">
              <a:solidFill>
                <a:schemeClr val="bg1"/>
              </a:solidFill>
            </a:endParaRPr>
          </a:p>
          <a:p>
            <a:pPr>
              <a:spcBef>
                <a:spcPct val="50000"/>
              </a:spcBef>
            </a:pPr>
            <a:r>
              <a:rPr lang="en-US" sz="2500" b="1" dirty="0" smtClean="0">
                <a:solidFill>
                  <a:schemeClr val="bg1"/>
                </a:solidFill>
              </a:rPr>
              <a:t>		</a:t>
            </a: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6055504"/>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B. Bondage to sin (</a:t>
            </a:r>
            <a:r>
              <a:rPr lang="en-US" sz="2500" b="1" dirty="0" err="1" smtClean="0">
                <a:solidFill>
                  <a:schemeClr val="bg1"/>
                </a:solidFill>
              </a:rPr>
              <a:t>Jn</a:t>
            </a:r>
            <a:r>
              <a:rPr lang="en-US" sz="2500" b="1" dirty="0" smtClean="0">
                <a:solidFill>
                  <a:schemeClr val="bg1"/>
                </a:solidFill>
              </a:rPr>
              <a:t> 8:34,44; Titus 3:3)</a:t>
            </a:r>
          </a:p>
          <a:p>
            <a:pPr algn="just">
              <a:spcBef>
                <a:spcPct val="50000"/>
              </a:spcBef>
            </a:pPr>
            <a:r>
              <a:rPr lang="en-US" sz="2500" b="1" dirty="0" smtClean="0">
                <a:solidFill>
                  <a:schemeClr val="bg1"/>
                </a:solidFill>
              </a:rPr>
              <a:t>	C. Inability to change (Rom 8:7): "For the mind that is set on the flesh is hostile to God, for it does not submit to God's law; indeed, it </a:t>
            </a:r>
            <a:r>
              <a:rPr lang="en-US" sz="2500" b="1" u="sng" dirty="0" smtClean="0">
                <a:solidFill>
                  <a:schemeClr val="bg1"/>
                </a:solidFill>
              </a:rPr>
              <a:t>cannot</a:t>
            </a:r>
            <a:r>
              <a:rPr lang="en-US" sz="2500" b="1" dirty="0" smtClean="0">
                <a:solidFill>
                  <a:schemeClr val="bg1"/>
                </a:solidFill>
              </a:rPr>
              <a:t>... </a:t>
            </a:r>
          </a:p>
          <a:p>
            <a:pPr algn="just">
              <a:spcBef>
                <a:spcPct val="50000"/>
              </a:spcBef>
            </a:pPr>
            <a:r>
              <a:rPr lang="en-US" sz="2500" b="1" dirty="0" smtClean="0">
                <a:solidFill>
                  <a:schemeClr val="bg1"/>
                </a:solidFill>
              </a:rPr>
              <a:t>II. Conclusion: "As a result of the fall, men are blind and deaf to spiritual truth…their hearts are evil and corrupt…Man left in their dead state are unable of themselves to repent, believe, or come to Christ. They have no power within themselves to change their nature or to prepare themselves for salvation." </a:t>
            </a: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3939540"/>
          </a:xfrm>
          <a:prstGeom prst="rect">
            <a:avLst/>
          </a:prstGeom>
          <a:noFill/>
          <a:ln w="9525">
            <a:noFill/>
            <a:miter lim="800000"/>
            <a:headEnd/>
            <a:tailEnd/>
          </a:ln>
          <a:effectLst/>
        </p:spPr>
        <p:txBody>
          <a:bodyPr wrap="square">
            <a:spAutoFit/>
          </a:bodyPr>
          <a:lstStyle/>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endParaRPr lang="en-US" sz="2500" b="1" dirty="0" smtClean="0">
              <a:solidFill>
                <a:schemeClr val="bg1"/>
              </a:solidFill>
            </a:endParaRPr>
          </a:p>
          <a:p>
            <a:pPr algn="ctr">
              <a:spcBef>
                <a:spcPct val="50000"/>
              </a:spcBef>
            </a:pPr>
            <a:r>
              <a:rPr lang="en-US" sz="2500" b="1" dirty="0" smtClean="0">
                <a:solidFill>
                  <a:schemeClr val="bg1"/>
                </a:solidFill>
              </a:rPr>
              <a:t>Irresistible (Effectual) Grace </a:t>
            </a:r>
          </a:p>
          <a:p>
            <a:pPr algn="just">
              <a:spcBef>
                <a:spcPct val="50000"/>
              </a:spcBef>
            </a:pPr>
            <a:r>
              <a:rPr lang="en-US" sz="2500" b="1" dirty="0" smtClean="0">
                <a:solidFill>
                  <a:schemeClr val="bg1"/>
                </a:solidFill>
              </a:rPr>
              <a:t>	</a:t>
            </a:r>
          </a:p>
          <a:p>
            <a:pPr algn="just">
              <a:spcBef>
                <a:spcPct val="50000"/>
              </a:spcBef>
            </a:pPr>
            <a:r>
              <a:rPr lang="en-US" sz="2500" b="1" dirty="0" smtClean="0">
                <a:solidFill>
                  <a:schemeClr val="bg1"/>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4901342"/>
          </a:xfrm>
          <a:prstGeom prst="rect">
            <a:avLst/>
          </a:prstGeom>
          <a:noFill/>
          <a:ln w="9525">
            <a:noFill/>
            <a:miter lim="800000"/>
            <a:headEnd/>
            <a:tailEnd/>
          </a:ln>
          <a:effectLst/>
        </p:spPr>
        <p:txBody>
          <a:bodyPr wrap="square">
            <a:spAutoFit/>
          </a:bodyPr>
          <a:lstStyle/>
          <a:p>
            <a:pPr algn="ctr">
              <a:spcBef>
                <a:spcPct val="50000"/>
              </a:spcBef>
            </a:pPr>
            <a:r>
              <a:rPr lang="en-US" sz="2500" b="1" dirty="0" smtClean="0">
                <a:solidFill>
                  <a:schemeClr val="bg1"/>
                </a:solidFill>
              </a:rPr>
              <a:t>Westminster Confession of Faith, Chapter 10</a:t>
            </a:r>
          </a:p>
          <a:p>
            <a:pPr algn="just">
              <a:spcBef>
                <a:spcPct val="50000"/>
              </a:spcBef>
            </a:pPr>
            <a:r>
              <a:rPr lang="en-US" sz="2500" b="1" dirty="0" smtClean="0">
                <a:solidFill>
                  <a:schemeClr val="bg1"/>
                </a:solidFill>
              </a:rPr>
              <a:t>1. All those whom God hath predestinated unto life, and those only, he is pleased, in his appointed and accepted time, effectually to call, by his Word and Spirit, out of that state of sin and death, in which they are by nature, to grace and salvation, by Jesus Christ; enlightening their minds spiritually and savingly to understand the things of God, taking away their heart of stone, and giving unto them a heart of flesh; renewing their wills, and, by his almighty power, determining them to that which is good, and effectually drawing them to Jesus Christ: yet so, as they come most freely, being made willing by his grace.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2977738"/>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2. This effectual call is of God's free and special grace alone, not from anything at all foreseen in man, who is altogether passive therein, until, being quickened and renewed by the Holy Spirit, he is thereby enabled to answer this call, and to embrace the grace offered and conveyed in it.</a:t>
            </a:r>
          </a:p>
          <a:p>
            <a:pPr algn="just">
              <a:spcBef>
                <a:spcPct val="50000"/>
              </a:spcBef>
            </a:pPr>
            <a:r>
              <a:rPr lang="en-US" sz="2500" b="1" dirty="0" smtClean="0">
                <a:solidFill>
                  <a:schemeClr val="bg1"/>
                </a:solidFill>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9144000" cy="6224781"/>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 Irresistible (Effectual) Grace </a:t>
            </a:r>
          </a:p>
          <a:p>
            <a:pPr algn="just">
              <a:spcBef>
                <a:spcPct val="50000"/>
              </a:spcBef>
            </a:pPr>
            <a:r>
              <a:rPr lang="en-US" sz="2500" b="1" dirty="0" smtClean="0">
                <a:solidFill>
                  <a:schemeClr val="bg1"/>
                </a:solidFill>
              </a:rPr>
              <a:t>	A. It doesn’t mean:  God forces people “kicking and screaming” to believe against their will, or that people do not ever resist the working of the Holy Spirit in their life.</a:t>
            </a:r>
          </a:p>
          <a:p>
            <a:pPr algn="just">
              <a:spcBef>
                <a:spcPct val="50000"/>
              </a:spcBef>
            </a:pPr>
            <a:r>
              <a:rPr lang="en-US" sz="2500" b="1" dirty="0" smtClean="0">
                <a:solidFill>
                  <a:schemeClr val="bg1"/>
                </a:solidFill>
              </a:rPr>
              <a:t>	B. It means: God raises spiritually dead sinners to spiritual life when He wants, to enable them to believe</a:t>
            </a:r>
            <a:r>
              <a:rPr lang="en-US" sz="2500" b="1" dirty="0" smtClean="0">
                <a:solidFill>
                  <a:schemeClr val="bg1"/>
                </a:solidFill>
              </a:rPr>
              <a:t>. </a:t>
            </a:r>
            <a:endParaRPr lang="en-US" sz="2500" b="1" dirty="0" smtClean="0">
              <a:solidFill>
                <a:schemeClr val="bg1"/>
              </a:solidFill>
            </a:endParaRPr>
          </a:p>
          <a:p>
            <a:pPr algn="just">
              <a:spcBef>
                <a:spcPct val="50000"/>
              </a:spcBef>
            </a:pPr>
            <a:r>
              <a:rPr lang="en-US" sz="2500" b="1" dirty="0" smtClean="0">
                <a:solidFill>
                  <a:schemeClr val="bg1"/>
                </a:solidFill>
              </a:rPr>
              <a:t>At the moment of His choosing, the Spirit sovereignly and powerfully applies to the elect the benefits of Christ’s atonement by changing their hearts and renewing their wills, enabling them to freely choose Christ. </a:t>
            </a:r>
            <a:endParaRPr lang="en-US" sz="2500" b="1" dirty="0" smtClean="0">
              <a:solidFill>
                <a:schemeClr val="bg1"/>
              </a:solidFill>
            </a:endParaRPr>
          </a:p>
          <a:p>
            <a:pPr algn="just">
              <a:spcBef>
                <a:spcPct val="50000"/>
              </a:spcBef>
            </a:pPr>
            <a:endParaRPr lang="en-US" sz="2400" b="1" dirty="0" smtClean="0">
              <a:solidFill>
                <a:schemeClr val="bg1"/>
              </a:solidFill>
            </a:endParaRPr>
          </a:p>
          <a:p>
            <a:pPr algn="just">
              <a:spcBef>
                <a:spcPct val="50000"/>
              </a:spcBef>
            </a:pPr>
            <a:endParaRPr lang="en-US" sz="2500" b="1" dirty="0" smtClean="0">
              <a:solidFill>
                <a:schemeClr val="bg1"/>
              </a:solidFill>
            </a:endParaRPr>
          </a:p>
          <a:p>
            <a:pPr algn="just">
              <a:spcBef>
                <a:spcPct val="50000"/>
              </a:spcBef>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36284</TotalTime>
  <Words>2397</Words>
  <Application>Microsoft Office PowerPoint</Application>
  <PresentationFormat>On-screen Show (16:9)</PresentationFormat>
  <Paragraphs>145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2344</cp:revision>
  <dcterms:created xsi:type="dcterms:W3CDTF">2009-12-20T12:58:34Z</dcterms:created>
  <dcterms:modified xsi:type="dcterms:W3CDTF">2015-09-13T12:08:16Z</dcterms:modified>
</cp:coreProperties>
</file>