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notesMasterIdLst>
    <p:notesMasterId r:id="rId23"/>
  </p:notesMasterIdLst>
  <p:handoutMasterIdLst>
    <p:handoutMasterId r:id="rId24"/>
  </p:handoutMasterIdLst>
  <p:sldIdLst>
    <p:sldId id="774" r:id="rId2"/>
    <p:sldId id="865" r:id="rId3"/>
    <p:sldId id="866" r:id="rId4"/>
    <p:sldId id="867" r:id="rId5"/>
    <p:sldId id="887" r:id="rId6"/>
    <p:sldId id="874" r:id="rId7"/>
    <p:sldId id="876" r:id="rId8"/>
    <p:sldId id="877" r:id="rId9"/>
    <p:sldId id="875" r:id="rId10"/>
    <p:sldId id="881" r:id="rId11"/>
    <p:sldId id="880" r:id="rId12"/>
    <p:sldId id="873" r:id="rId13"/>
    <p:sldId id="883" r:id="rId14"/>
    <p:sldId id="885" r:id="rId15"/>
    <p:sldId id="857" r:id="rId16"/>
    <p:sldId id="863" r:id="rId17"/>
    <p:sldId id="890" r:id="rId18"/>
    <p:sldId id="891" r:id="rId19"/>
    <p:sldId id="889" r:id="rId20"/>
    <p:sldId id="888" r:id="rId21"/>
    <p:sldId id="868" r:id="rId22"/>
  </p:sldIdLst>
  <p:sldSz cx="9144000" cy="5143500" type="screen16x9"/>
  <p:notesSz cx="7077075" cy="9369425"/>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2975" autoAdjust="0"/>
  </p:normalViewPr>
  <p:slideViewPr>
    <p:cSldViewPr>
      <p:cViewPr>
        <p:scale>
          <a:sx n="76" d="100"/>
          <a:sy n="76" d="100"/>
        </p:scale>
        <p:origin x="-426" y="-15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307"/>
          </a:xfrm>
          <a:prstGeom prst="rect">
            <a:avLst/>
          </a:prstGeom>
        </p:spPr>
        <p:txBody>
          <a:bodyPr vert="horz" lIns="94522" tIns="47261" rIns="94522" bIns="47261" rtlCol="0"/>
          <a:lstStyle>
            <a:lvl1pPr algn="l" eaLnBrk="0" hangingPunct="0">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008705" y="0"/>
            <a:ext cx="3066733" cy="468307"/>
          </a:xfrm>
          <a:prstGeom prst="rect">
            <a:avLst/>
          </a:prstGeom>
        </p:spPr>
        <p:txBody>
          <a:bodyPr vert="horz" wrap="square" lIns="94522" tIns="47261" rIns="94522" bIns="47261" numCol="1" anchor="t" anchorCtr="0" compatLnSpc="1">
            <a:prstTxWarp prst="textNoShape">
              <a:avLst/>
            </a:prstTxWarp>
          </a:bodyPr>
          <a:lstStyle>
            <a:lvl1pPr algn="r" eaLnBrk="0" hangingPunct="0">
              <a:defRPr sz="1200"/>
            </a:lvl1pPr>
          </a:lstStyle>
          <a:p>
            <a:fld id="{6CD0F108-DC06-49DA-90C0-4156C87016E1}" type="datetimeFigureOut">
              <a:rPr lang="en-US"/>
              <a:pPr/>
              <a:t>7/26/2015</a:t>
            </a:fld>
            <a:endParaRPr lang="en-US"/>
          </a:p>
        </p:txBody>
      </p:sp>
      <p:sp>
        <p:nvSpPr>
          <p:cNvPr id="4" name="Footer Placeholder 3"/>
          <p:cNvSpPr>
            <a:spLocks noGrp="1"/>
          </p:cNvSpPr>
          <p:nvPr>
            <p:ph type="ftr" sz="quarter" idx="2"/>
          </p:nvPr>
        </p:nvSpPr>
        <p:spPr>
          <a:xfrm>
            <a:off x="0" y="8899475"/>
            <a:ext cx="3066733" cy="468307"/>
          </a:xfrm>
          <a:prstGeom prst="rect">
            <a:avLst/>
          </a:prstGeom>
        </p:spPr>
        <p:txBody>
          <a:bodyPr vert="horz" lIns="94522" tIns="47261" rIns="94522" bIns="47261" rtlCol="0" anchor="b"/>
          <a:lstStyle>
            <a:lvl1pPr algn="l" eaLnBrk="0" hangingPunct="0">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008705" y="8899475"/>
            <a:ext cx="3066733" cy="468307"/>
          </a:xfrm>
          <a:prstGeom prst="rect">
            <a:avLst/>
          </a:prstGeom>
        </p:spPr>
        <p:txBody>
          <a:bodyPr vert="horz" wrap="square" lIns="94522" tIns="47261" rIns="94522" bIns="47261" numCol="1" anchor="b" anchorCtr="0" compatLnSpc="1">
            <a:prstTxWarp prst="textNoShape">
              <a:avLst/>
            </a:prstTxWarp>
          </a:bodyPr>
          <a:lstStyle>
            <a:lvl1pPr algn="r" eaLnBrk="0" hangingPunct="0">
              <a:defRPr sz="1200"/>
            </a:lvl1pPr>
          </a:lstStyle>
          <a:p>
            <a:fld id="{BA140ACF-551F-4878-AA9B-265A5AD3CE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67" name="Rectangle 3"/>
          <p:cNvSpPr>
            <a:spLocks noGrp="1" noChangeArrowheads="1"/>
          </p:cNvSpPr>
          <p:nvPr>
            <p:ph type="dt" idx="1"/>
          </p:nvPr>
        </p:nvSpPr>
        <p:spPr bwMode="auto">
          <a:xfrm>
            <a:off x="4008705"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algn="r" eaLnBrk="0" hangingPunct="0">
              <a:defRPr sz="1200">
                <a:latin typeface="Garamond" pitchFamily="18" charset="0"/>
              </a:defRPr>
            </a:lvl1pPr>
          </a:lstStyle>
          <a:p>
            <a:fld id="{79F0F789-AEB1-4EB2-9485-A7E9C4F77C36}" type="datetimeFigureOut">
              <a:rPr lang="en-US"/>
              <a:pPr/>
              <a:t>7/26/2015</a:t>
            </a:fld>
            <a:endParaRPr lang="en-US"/>
          </a:p>
        </p:txBody>
      </p:sp>
      <p:sp>
        <p:nvSpPr>
          <p:cNvPr id="26628" name="Rectangle 4"/>
          <p:cNvSpPr>
            <a:spLocks noGrp="1" noRot="1" noChangeAspect="1" noChangeArrowheads="1" noTextEdit="1"/>
          </p:cNvSpPr>
          <p:nvPr>
            <p:ph type="sldImg" idx="2"/>
          </p:nvPr>
        </p:nvSpPr>
        <p:spPr bwMode="auto">
          <a:xfrm>
            <a:off x="415925" y="703263"/>
            <a:ext cx="6245225" cy="3513137"/>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707708" y="4449738"/>
            <a:ext cx="5661660" cy="4216406"/>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4008705"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algn="r" eaLnBrk="0" hangingPunct="0">
              <a:defRPr sz="1200">
                <a:latin typeface="Garamond" pitchFamily="18" charset="0"/>
              </a:defRPr>
            </a:lvl1pPr>
          </a:lstStyle>
          <a:p>
            <a:fld id="{D6C0E513-1204-407D-BCB0-C31338C0717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r>
              <a:rPr lang="en-US" dirty="0" smtClean="0">
                <a:ea typeface="ＭＳ Ｐゴシック" pitchFamily="34" charset="-128"/>
              </a:rPr>
              <a:t>Lamentations – greatest example:</a:t>
            </a:r>
            <a:r>
              <a:rPr lang="en-US" baseline="0" dirty="0" smtClean="0">
                <a:ea typeface="ＭＳ Ｐゴシック" pitchFamily="34" charset="-128"/>
              </a:rPr>
              <a:t> the crucifixion of Christ (Acts 2:23)</a:t>
            </a:r>
          </a:p>
          <a:p>
            <a:endParaRPr lang="en-US" dirty="0"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dirty="0"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z="1400" dirty="0" smtClean="0">
              <a:latin typeface="Times New Roman" pitchFamily="18" charset="0"/>
              <a:ea typeface="ＭＳ Ｐゴシック" pitchFamily="34" charset="-128"/>
              <a:cs typeface="Times New Roman" pitchFamily="18" charset="0"/>
            </a:endParaRPr>
          </a:p>
          <a:p>
            <a:endParaRPr lang="en-US" dirty="0"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z="1400" dirty="0" smtClean="0">
              <a:latin typeface="Times New Roman" pitchFamily="18" charset="0"/>
              <a:ea typeface="ＭＳ Ｐゴシック" pitchFamily="34" charset="-128"/>
              <a:cs typeface="Times New Roman" pitchFamily="18" charset="0"/>
            </a:endParaRPr>
          </a:p>
          <a:p>
            <a:endParaRPr lang="en-US" dirty="0"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z="1400" dirty="0" smtClean="0">
              <a:latin typeface="Times New Roman" pitchFamily="18" charset="0"/>
              <a:ea typeface="ＭＳ Ｐゴシック" pitchFamily="34" charset="-128"/>
              <a:cs typeface="Times New Roman" pitchFamily="18" charset="0"/>
            </a:endParaRPr>
          </a:p>
          <a:p>
            <a:endParaRPr lang="en-US" dirty="0"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defTabSz="945215">
              <a:defRPr/>
            </a:pPr>
            <a:r>
              <a:rPr lang="en-US" sz="1400" dirty="0" smtClean="0">
                <a:latin typeface="Times New Roman" pitchFamily="18" charset="0"/>
                <a:cs typeface="Times New Roman" pitchFamily="18" charset="0"/>
              </a:rPr>
              <a:t>3. God has determined what will happen, to include our sinful choices and acts, and God is working all of that according to the council of His will to bring out His good purposes. (Gen 50:20; Acts 2:23). Example: In God’s revealed will, He commands all men to repent; but in terms of God’s secret will, He has determined that all men will not repent, and He has also determined to bring </a:t>
            </a:r>
            <a:r>
              <a:rPr lang="en-US" sz="1400" b="1" i="1" dirty="0" smtClean="0">
                <a:latin typeface="Times New Roman" pitchFamily="18" charset="0"/>
                <a:cs typeface="Times New Roman" pitchFamily="18" charset="0"/>
              </a:rPr>
              <a:t>some </a:t>
            </a:r>
            <a:r>
              <a:rPr lang="en-US" sz="1400" dirty="0" smtClean="0">
                <a:latin typeface="Times New Roman" pitchFamily="18" charset="0"/>
                <a:cs typeface="Times New Roman" pitchFamily="18" charset="0"/>
              </a:rPr>
              <a:t>of them to repentance.  </a:t>
            </a:r>
          </a:p>
          <a:p>
            <a:endParaRPr lang="en-US" dirty="0"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230A027-495D-4128-8A53-1DAD56D2A6F3}" type="slidenum">
              <a:rPr lang="en-US" smtClean="0"/>
              <a:pPr>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230A027-495D-4128-8A53-1DAD56D2A6F3}" type="slidenum">
              <a:rPr lang="en-US" smtClean="0"/>
              <a:pPr>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230A027-495D-4128-8A53-1DAD56D2A6F3}" type="slidenum">
              <a:rPr lang="en-US" smtClean="0"/>
              <a:pPr>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1" dirty="0" smtClean="0">
                <a:solidFill>
                  <a:schemeClr val="bg1"/>
                </a:solidFill>
                <a:latin typeface="Arial" pitchFamily="34" charset="0"/>
                <a:cs typeface="Arial" pitchFamily="34" charset="0"/>
              </a:rPr>
              <a:t>c. Examples: to ensure we that obey the command to come to Christ, God first gives us a new heart and puts a new spirit within us to </a:t>
            </a:r>
            <a:r>
              <a:rPr lang="en-US" sz="1200" b="1" i="1" dirty="0" smtClean="0">
                <a:solidFill>
                  <a:schemeClr val="bg1"/>
                </a:solidFill>
                <a:latin typeface="Arial" pitchFamily="34" charset="0"/>
                <a:cs typeface="Arial" pitchFamily="34" charset="0"/>
              </a:rPr>
              <a:t>cause</a:t>
            </a:r>
            <a:r>
              <a:rPr lang="en-US" sz="1200" b="1" dirty="0" smtClean="0">
                <a:solidFill>
                  <a:schemeClr val="bg1"/>
                </a:solidFill>
                <a:latin typeface="Arial" pitchFamily="34" charset="0"/>
                <a:cs typeface="Arial" pitchFamily="34" charset="0"/>
              </a:rPr>
              <a:t> us to walk in His statutes (Ezek 36:26-27). If it is a sinful choice (such as denying Christ three times), He withholds His grace, brings circumstances into our lives that will ensure that the choice we make is consistent with His plans and purposes.  And He can even use Satan to tempt that person by make a direct appeal to the sinners desires.  So, the direct and immediate cause of my temptation is Satan, who appeals to my sinful desires, and God has ordained all of that to take place to fulfill His sovereign plan.  God is not the </a:t>
            </a:r>
            <a:r>
              <a:rPr lang="en-US" sz="1200" b="1" u="sng" dirty="0" smtClean="0">
                <a:solidFill>
                  <a:schemeClr val="bg1"/>
                </a:solidFill>
                <a:latin typeface="Arial" pitchFamily="34" charset="0"/>
                <a:cs typeface="Arial" pitchFamily="34" charset="0"/>
              </a:rPr>
              <a:t>author</a:t>
            </a:r>
            <a:r>
              <a:rPr lang="en-US" sz="1200" b="1" dirty="0" smtClean="0">
                <a:solidFill>
                  <a:schemeClr val="bg1"/>
                </a:solidFill>
                <a:latin typeface="Arial" pitchFamily="34" charset="0"/>
                <a:cs typeface="Arial" pitchFamily="34" charset="0"/>
              </a:rPr>
              <a:t> of the temptation, Satan is. And God is not the </a:t>
            </a:r>
            <a:r>
              <a:rPr lang="en-US" sz="1200" b="1" u="sng" dirty="0" smtClean="0">
                <a:solidFill>
                  <a:schemeClr val="bg1"/>
                </a:solidFill>
                <a:latin typeface="Arial" pitchFamily="34" charset="0"/>
                <a:cs typeface="Arial" pitchFamily="34" charset="0"/>
              </a:rPr>
              <a:t>author</a:t>
            </a:r>
            <a:r>
              <a:rPr lang="en-US" sz="1200" b="1" dirty="0" smtClean="0">
                <a:solidFill>
                  <a:schemeClr val="bg1"/>
                </a:solidFill>
                <a:latin typeface="Arial" pitchFamily="34" charset="0"/>
                <a:cs typeface="Arial" pitchFamily="34" charset="0"/>
              </a:rPr>
              <a:t> of the sin, the individual is. 	</a:t>
            </a:r>
            <a:endParaRPr lang="en-US" dirty="0"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7D14A40-8B37-49C0-AFC7-2CE320B87DBF}" type="slidenum">
              <a:rPr lang="en-US" smtClean="0"/>
              <a:pPr>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T –</a:t>
            </a:r>
            <a:r>
              <a:rPr lang="en-US" baseline="0" dirty="0" smtClean="0"/>
              <a:t> Classic Arminians would seem to embrace this doctrine as well. However, they add the concept of prevenient grace, which puts all men without exception in a kind of neutral state, with the ability to use their free will to choose or reject the things of God.</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1C83B27-1719-45C2-8984-BA8E0168DE2A}" type="slidenum">
              <a:rPr lang="en-US" smtClean="0"/>
              <a:pPr>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1C83B27-1719-45C2-8984-BA8E0168DE2A}" type="slidenum">
              <a:rPr lang="en-US" smtClean="0"/>
              <a:pPr>
                <a:defRPr/>
              </a:pPr>
              <a:t>21</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r>
              <a:rPr lang="en-US" dirty="0" smtClean="0">
                <a:ea typeface="ＭＳ Ｐゴシック" pitchFamily="34" charset="-128"/>
              </a:rPr>
              <a:t>- Take from Jason</a:t>
            </a:r>
            <a:r>
              <a:rPr lang="en-US" baseline="0" dirty="0" smtClean="0">
                <a:ea typeface="ＭＳ Ｐゴシック" pitchFamily="34" charset="-128"/>
              </a:rPr>
              <a:t> Van </a:t>
            </a:r>
            <a:r>
              <a:rPr lang="en-US" baseline="0" dirty="0" err="1" smtClean="0">
                <a:ea typeface="ＭＳ Ｐゴシック" pitchFamily="34" charset="-128"/>
              </a:rPr>
              <a:t>Bemmell</a:t>
            </a:r>
            <a:r>
              <a:rPr lang="en-US" baseline="0" dirty="0" smtClean="0">
                <a:ea typeface="ＭＳ Ｐゴシック" pitchFamily="34" charset="-128"/>
              </a:rPr>
              <a:t>: http://www.monergism.com/thethreshold/sdg/ThreePillars.pdf</a:t>
            </a:r>
          </a:p>
          <a:p>
            <a:endParaRPr lang="en-US" dirty="0" smtClean="0">
              <a:ea typeface="ＭＳ Ｐゴシック" pitchFamily="34" charset="-128"/>
            </a:endParaRPr>
          </a:p>
          <a:p>
            <a:r>
              <a:rPr lang="en-US" dirty="0" smtClean="0">
                <a:ea typeface="ＭＳ Ｐゴシック" pitchFamily="34" charset="-128"/>
              </a:rPr>
              <a:t>- Absolute</a:t>
            </a:r>
            <a:r>
              <a:rPr lang="en-US" baseline="0" dirty="0" smtClean="0">
                <a:ea typeface="ＭＳ Ｐゴシック" pitchFamily="34" charset="-128"/>
              </a:rPr>
              <a:t> </a:t>
            </a:r>
            <a:r>
              <a:rPr lang="en-US" baseline="0" dirty="0" smtClean="0">
                <a:ea typeface="ＭＳ Ｐゴシック" pitchFamily="34" charset="-128"/>
              </a:rPr>
              <a:t>– some people say God has chosen to limit His sovereignty because they cannot reconcile absolute sovereignty with human responsibility and freedom. But limited sovereignty is no sovereignty. Either God is in control of all things, including the choices of men, or He is not. And if He is not, then He is not sovereign over history, because history is played out through the choices of human beings. </a:t>
            </a:r>
            <a:endParaRPr lang="en-US" baseline="0" dirty="0" smtClean="0">
              <a:ea typeface="ＭＳ Ｐゴシック" pitchFamily="34" charset="-128"/>
            </a:endParaRPr>
          </a:p>
          <a:p>
            <a:endParaRPr lang="en-US" baseline="0" dirty="0" smtClean="0">
              <a:ea typeface="ＭＳ Ｐゴシック" pitchFamily="34" charset="-128"/>
            </a:endParaRPr>
          </a:p>
          <a:p>
            <a:r>
              <a:rPr lang="en-US" baseline="0" dirty="0" smtClean="0">
                <a:ea typeface="ＭＳ Ｐゴシック" pitchFamily="34" charset="-128"/>
              </a:rPr>
              <a:t>- Total Depravity: sin has radically corrupted the entirety of man's nature, to include his will, so that he cannot choose the things of God.</a:t>
            </a:r>
          </a:p>
          <a:p>
            <a:endParaRPr lang="en-US" baseline="0" dirty="0" smtClean="0">
              <a:ea typeface="ＭＳ Ｐゴシック" pitchFamily="34" charset="-128"/>
            </a:endParaRPr>
          </a:p>
          <a:p>
            <a:r>
              <a:rPr lang="en-US" baseline="0" dirty="0" smtClean="0">
                <a:ea typeface="ＭＳ Ｐゴシック" pitchFamily="34" charset="-128"/>
              </a:rPr>
              <a:t>- The complete sufficiency of Christ – Christ's work alone secures and </a:t>
            </a:r>
            <a:r>
              <a:rPr lang="en-US" baseline="0" dirty="0" err="1" smtClean="0">
                <a:ea typeface="ＭＳ Ｐゴシック" pitchFamily="34" charset="-128"/>
              </a:rPr>
              <a:t>quarantees</a:t>
            </a:r>
            <a:r>
              <a:rPr lang="en-US" baseline="0" dirty="0" smtClean="0">
                <a:ea typeface="ＭＳ Ｐゴシック" pitchFamily="34" charset="-128"/>
              </a:rPr>
              <a:t> the salvation of all He died for.</a:t>
            </a:r>
            <a:endParaRPr lang="en-US" baseline="0" dirty="0" smtClean="0">
              <a:ea typeface="ＭＳ Ｐゴシック" pitchFamily="34" charset="-128"/>
            </a:endParaRPr>
          </a:p>
          <a:p>
            <a:endParaRPr lang="en-US" baseline="0" dirty="0" smtClean="0">
              <a:ea typeface="ＭＳ Ｐゴシック" pitchFamily="34" charset="-128"/>
            </a:endParaRPr>
          </a:p>
          <a:p>
            <a:r>
              <a:rPr lang="en-US" baseline="0" dirty="0" smtClean="0">
                <a:ea typeface="ＭＳ Ｐゴシック" pitchFamily="34" charset="-128"/>
              </a:rPr>
              <a:t>Complete Sufficiency: nothing is to be added to the perfect work of Christ to bring about salvation. His work alone is sufficient in and of itself to secure and guarantee the salvation of all those He came to save.</a:t>
            </a:r>
          </a:p>
          <a:p>
            <a:endParaRPr lang="en-US" baseline="0" dirty="0" smtClean="0">
              <a:ea typeface="ＭＳ Ｐゴシック" pitchFamily="34" charset="-128"/>
            </a:endParaRPr>
          </a:p>
          <a:p>
            <a:endParaRPr lang="en-US" baseline="0" dirty="0" smtClean="0">
              <a:ea typeface="ＭＳ Ｐゴシック" pitchFamily="34" charset="-128"/>
            </a:endParaRPr>
          </a:p>
          <a:p>
            <a:pPr algn="just"/>
            <a:r>
              <a:rPr lang="en-US" sz="1200" b="1" dirty="0" smtClean="0">
                <a:solidFill>
                  <a:schemeClr val="bg1"/>
                </a:solidFill>
              </a:rPr>
              <a:t>Note: those 3 foundations correspond to the Gospel outline we have referenced throughout the class:</a:t>
            </a:r>
          </a:p>
          <a:p>
            <a:pPr algn="just"/>
            <a:r>
              <a:rPr lang="en-US" sz="1200" b="1" dirty="0" smtClean="0">
                <a:solidFill>
                  <a:schemeClr val="bg1"/>
                </a:solidFill>
              </a:rPr>
              <a:t>- God: Holy/sovereign Creator; must worship Him alone.  </a:t>
            </a:r>
          </a:p>
          <a:p>
            <a:pPr algn="just"/>
            <a:r>
              <a:rPr lang="en-US" sz="1200" b="1" dirty="0" smtClean="0">
                <a:solidFill>
                  <a:schemeClr val="bg1"/>
                </a:solidFill>
              </a:rPr>
              <a:t>- Man: rebelled against God; is condemned before Him.</a:t>
            </a:r>
          </a:p>
          <a:p>
            <a:pPr algn="just"/>
            <a:r>
              <a:rPr lang="en-US" sz="1200" b="1" dirty="0" smtClean="0">
                <a:solidFill>
                  <a:schemeClr val="bg1"/>
                </a:solidFill>
              </a:rPr>
              <a:t>- Christ: died for sins/rose from dead; believers forgiven.</a:t>
            </a:r>
          </a:p>
          <a:p>
            <a:pPr algn="just"/>
            <a:r>
              <a:rPr lang="en-US" sz="1200" b="1" dirty="0" smtClean="0">
                <a:solidFill>
                  <a:schemeClr val="bg1"/>
                </a:solidFill>
              </a:rPr>
              <a:t>- Response: must turn from sins and trust Christ alone. </a:t>
            </a:r>
          </a:p>
          <a:p>
            <a:endParaRPr lang="en-US" baseline="0" dirty="0" smtClean="0">
              <a:ea typeface="ＭＳ Ｐゴシック" pitchFamily="34" charset="-128"/>
            </a:endParaRPr>
          </a:p>
          <a:p>
            <a:endParaRPr lang="en-US" dirty="0"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z="1400" dirty="0" smtClean="0">
              <a:latin typeface="Times New Roman" pitchFamily="18" charset="0"/>
              <a:ea typeface="ＭＳ Ｐゴシック" pitchFamily="34" charset="-128"/>
              <a:cs typeface="Times New Roman" pitchFamily="18" charset="0"/>
            </a:endParaRPr>
          </a:p>
          <a:p>
            <a:endParaRPr lang="en-US" dirty="0"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z="1400" dirty="0" smtClean="0">
              <a:latin typeface="Times New Roman" pitchFamily="18" charset="0"/>
              <a:ea typeface="ＭＳ Ｐゴシック" pitchFamily="34" charset="-128"/>
              <a:cs typeface="Times New Roman" pitchFamily="18" charset="0"/>
            </a:endParaRPr>
          </a:p>
          <a:p>
            <a:endParaRPr lang="en-US" dirty="0"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r>
              <a:rPr lang="en-US" sz="1400" dirty="0" smtClean="0">
                <a:latin typeface="Times New Roman" pitchFamily="18" charset="0"/>
                <a:ea typeface="ＭＳ Ｐゴシック" pitchFamily="34" charset="-128"/>
                <a:cs typeface="Times New Roman" pitchFamily="18" charset="0"/>
              </a:rPr>
              <a:t>Gen 1 - The</a:t>
            </a:r>
            <a:r>
              <a:rPr lang="en-US" sz="1400" baseline="0" dirty="0" smtClean="0">
                <a:latin typeface="Times New Roman" pitchFamily="18" charset="0"/>
                <a:ea typeface="ＭＳ Ｐゴシック" pitchFamily="34" charset="-128"/>
                <a:cs typeface="Times New Roman" pitchFamily="18" charset="0"/>
              </a:rPr>
              <a:t> </a:t>
            </a:r>
            <a:r>
              <a:rPr lang="en-US" sz="1400" baseline="0" dirty="0" smtClean="0">
                <a:latin typeface="Times New Roman" pitchFamily="18" charset="0"/>
                <a:ea typeface="ＭＳ Ｐゴシック" pitchFamily="34" charset="-128"/>
                <a:cs typeface="Times New Roman" pitchFamily="18" charset="0"/>
              </a:rPr>
              <a:t>act of creation itself is a sovereign act of God, and if He created, surely He also must govern all that He creates</a:t>
            </a:r>
            <a:r>
              <a:rPr lang="en-US" sz="1400" baseline="0" dirty="0" smtClean="0">
                <a:latin typeface="Times New Roman" pitchFamily="18" charset="0"/>
                <a:ea typeface="ＭＳ Ｐゴシック" pitchFamily="34" charset="-128"/>
                <a:cs typeface="Times New Roman" pitchFamily="18" charset="0"/>
              </a:rPr>
              <a:t>.</a:t>
            </a:r>
          </a:p>
          <a:p>
            <a:endParaRPr lang="en-US" sz="1400" baseline="0" dirty="0" smtClean="0">
              <a:latin typeface="Times New Roman" pitchFamily="18" charset="0"/>
              <a:ea typeface="ＭＳ Ｐゴシック" pitchFamily="34" charset="-128"/>
              <a:cs typeface="Times New Roman" pitchFamily="18" charset="0"/>
            </a:endParaRPr>
          </a:p>
          <a:p>
            <a:r>
              <a:rPr lang="en-US" sz="1400" baseline="0" dirty="0" smtClean="0">
                <a:latin typeface="Times New Roman" pitchFamily="18" charset="0"/>
                <a:ea typeface="ＭＳ Ｐゴシック" pitchFamily="34" charset="-128"/>
                <a:cs typeface="Times New Roman" pitchFamily="18" charset="0"/>
              </a:rPr>
              <a:t>1 Chron 29 – If man can thwart God's purposes, how can these things be said in any meaningful sense? If everything is God's, then He owns it all, and He will do with it as He pleases and direct it to His own ends and accomplish all that He purposes with it. </a:t>
            </a:r>
          </a:p>
          <a:p>
            <a:endParaRPr lang="en-US" sz="1400" baseline="0" dirty="0" smtClean="0">
              <a:latin typeface="Times New Roman" pitchFamily="18" charset="0"/>
              <a:ea typeface="ＭＳ Ｐゴシック" pitchFamily="34" charset="-128"/>
              <a:cs typeface="Times New Roman" pitchFamily="18" charset="0"/>
            </a:endParaRPr>
          </a:p>
          <a:p>
            <a:r>
              <a:rPr lang="en-US" sz="1400" baseline="0" dirty="0" smtClean="0">
                <a:latin typeface="Times New Roman" pitchFamily="18" charset="0"/>
                <a:ea typeface="ＭＳ Ｐゴシック" pitchFamily="34" charset="-128"/>
                <a:cs typeface="Times New Roman" pitchFamily="18" charset="0"/>
              </a:rPr>
              <a:t>Isa 14 – From the perspective of God's eternal decree and purpose, it is dependent upon man "letting God" do what He wants with whomever He wants. It's a matter of God's power alone who will accomplish His purpose, not only despite whether or not man will let him, through the very ones (everyone else) who think they are thwarting His plans. Man is powerless to do other than what God has ordained. </a:t>
            </a:r>
            <a:endParaRPr lang="en-US" sz="1400" dirty="0" smtClean="0">
              <a:latin typeface="Times New Roman" pitchFamily="18" charset="0"/>
              <a:ea typeface="ＭＳ Ｐゴシック" pitchFamily="34" charset="-128"/>
              <a:cs typeface="Times New Roman" pitchFamily="18" charset="0"/>
            </a:endParaRPr>
          </a:p>
          <a:p>
            <a:endParaRPr lang="en-US" dirty="0"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dirty="0"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dirty="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r>
              <a:rPr lang="en-US" sz="1200" kern="1200" dirty="0" smtClean="0">
                <a:solidFill>
                  <a:schemeClr val="tx1"/>
                </a:solidFill>
                <a:latin typeface="Calibri" pitchFamily="34" charset="0"/>
                <a:ea typeface="ＭＳ Ｐゴシック" charset="0"/>
                <a:cs typeface="Arial" charset="0"/>
              </a:rPr>
              <a:t>Isa</a:t>
            </a:r>
            <a:r>
              <a:rPr lang="en-US" sz="1200" kern="1200" baseline="0" dirty="0" smtClean="0">
                <a:solidFill>
                  <a:schemeClr val="tx1"/>
                </a:solidFill>
                <a:latin typeface="Calibri" pitchFamily="34" charset="0"/>
                <a:ea typeface="ＭＳ Ｐゴシック" charset="0"/>
                <a:cs typeface="Arial" charset="0"/>
              </a:rPr>
              <a:t> 43 - </a:t>
            </a:r>
            <a:r>
              <a:rPr lang="en-US" sz="1200" kern="1200" dirty="0" smtClean="0">
                <a:solidFill>
                  <a:schemeClr val="tx1"/>
                </a:solidFill>
                <a:latin typeface="Calibri" pitchFamily="34" charset="0"/>
                <a:ea typeface="ＭＳ Ｐゴシック" charset="0"/>
                <a:cs typeface="Arial" charset="0"/>
              </a:rPr>
              <a:t>There is no power in heaven, earth, or hell that can stop the Lord. Illustration: An infant may cry</a:t>
            </a:r>
            <a:r>
              <a:rPr lang="en-US" sz="1200" kern="1200" baseline="0" dirty="0" smtClean="0">
                <a:solidFill>
                  <a:schemeClr val="tx1"/>
                </a:solidFill>
                <a:latin typeface="Calibri" pitchFamily="34" charset="0"/>
                <a:ea typeface="ＭＳ Ｐゴシック" charset="0"/>
                <a:cs typeface="Arial" charset="0"/>
              </a:rPr>
              <a:t> but </a:t>
            </a:r>
            <a:r>
              <a:rPr lang="en-US" sz="1200" kern="1200" dirty="0" smtClean="0">
                <a:solidFill>
                  <a:schemeClr val="tx1"/>
                </a:solidFill>
                <a:latin typeface="Calibri" pitchFamily="34" charset="0"/>
                <a:ea typeface="ＭＳ Ｐゴシック" charset="0"/>
                <a:cs typeface="Arial" charset="0"/>
              </a:rPr>
              <a:t>can’t prevent the parent from putting him in the crib. Likewise, man and demons may rage against the Lord, but they can only do what He permits them to do.  </a:t>
            </a:r>
          </a:p>
          <a:p>
            <a:endParaRPr lang="en-US" sz="1200" kern="1200" dirty="0" smtClean="0">
              <a:solidFill>
                <a:schemeClr val="tx1"/>
              </a:solidFill>
              <a:latin typeface="Calibri" pitchFamily="34" charset="0"/>
              <a:ea typeface="ＭＳ Ｐゴシック" charset="0"/>
              <a:cs typeface="Arial" charset="0"/>
            </a:endParaRPr>
          </a:p>
          <a:p>
            <a:r>
              <a:rPr lang="en-US" sz="1200" kern="1200" dirty="0" smtClean="0">
                <a:solidFill>
                  <a:schemeClr val="tx1"/>
                </a:solidFill>
                <a:latin typeface="Calibri" pitchFamily="34" charset="0"/>
                <a:ea typeface="ＭＳ Ｐゴシック" charset="0"/>
                <a:cs typeface="Arial" charset="0"/>
              </a:rPr>
              <a:t>Isa 45 - Key principle: anything that happens—whether good or bad—is ultimately under the sovereign control and direction of the Lord. </a:t>
            </a:r>
          </a:p>
          <a:p>
            <a:endParaRPr lang="en-US" sz="1200" kern="1200" dirty="0" smtClean="0">
              <a:solidFill>
                <a:schemeClr val="tx1"/>
              </a:solidFill>
              <a:latin typeface="Calibri" pitchFamily="34" charset="0"/>
              <a:ea typeface="ＭＳ Ｐゴシック"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ＭＳ Ｐゴシック" charset="0"/>
                <a:cs typeface="Arial" charset="0"/>
              </a:rPr>
              <a:t>Isa 46 - One of the proofs of the utter uniqueness and superiority of the Lord is </a:t>
            </a:r>
            <a:r>
              <a:rPr lang="en-US" sz="1200" b="1" i="1" u="sng" kern="1200" dirty="0" smtClean="0">
                <a:solidFill>
                  <a:schemeClr val="tx1"/>
                </a:solidFill>
                <a:latin typeface="Calibri" pitchFamily="34" charset="0"/>
                <a:ea typeface="ＭＳ Ｐゴシック" charset="0"/>
                <a:cs typeface="Arial" charset="0"/>
              </a:rPr>
              <a:t>predictive prophecy</a:t>
            </a:r>
            <a:r>
              <a:rPr lang="en-US" sz="1200" kern="1200" dirty="0" smtClean="0">
                <a:solidFill>
                  <a:schemeClr val="tx1"/>
                </a:solidFill>
                <a:latin typeface="Calibri" pitchFamily="34" charset="0"/>
                <a:ea typeface="ＭＳ Ｐゴシック" charset="0"/>
                <a:cs typeface="Arial" charset="0"/>
              </a:rPr>
              <a:t>: the Lord alone is able to say with </a:t>
            </a:r>
            <a:r>
              <a:rPr lang="en-US" sz="1200" b="1" i="1" kern="1200" dirty="0" smtClean="0">
                <a:solidFill>
                  <a:schemeClr val="tx1"/>
                </a:solidFill>
                <a:latin typeface="Calibri" pitchFamily="34" charset="0"/>
                <a:ea typeface="ＭＳ Ｐゴシック" charset="0"/>
                <a:cs typeface="Arial" charset="0"/>
              </a:rPr>
              <a:t>exact</a:t>
            </a:r>
            <a:r>
              <a:rPr lang="en-US" sz="1200" kern="1200" dirty="0" smtClean="0">
                <a:solidFill>
                  <a:schemeClr val="tx1"/>
                </a:solidFill>
                <a:latin typeface="Calibri" pitchFamily="34" charset="0"/>
                <a:ea typeface="ＭＳ Ｐゴシック" charset="0"/>
                <a:cs typeface="Arial" charset="0"/>
              </a:rPr>
              <a:t> precision what will certainly happen </a:t>
            </a:r>
            <a:r>
              <a:rPr lang="en-US" sz="1200" b="1" i="1" kern="1200" dirty="0" smtClean="0">
                <a:solidFill>
                  <a:schemeClr val="tx1"/>
                </a:solidFill>
                <a:latin typeface="Calibri" pitchFamily="34" charset="0"/>
                <a:ea typeface="ＭＳ Ｐゴシック" charset="0"/>
                <a:cs typeface="Arial" charset="0"/>
              </a:rPr>
              <a:t>before</a:t>
            </a:r>
            <a:r>
              <a:rPr lang="en-US" sz="1200" kern="1200" dirty="0" smtClean="0">
                <a:solidFill>
                  <a:schemeClr val="tx1"/>
                </a:solidFill>
                <a:latin typeface="Calibri" pitchFamily="34" charset="0"/>
                <a:ea typeface="ＭＳ Ｐゴシック" charset="0"/>
                <a:cs typeface="Arial" charset="0"/>
              </a:rPr>
              <a:t> it happens! And the Lord roots this predictive prophecy to His eternal purpose. That which the Lord decreed before time even began will happen in the exact time, place, and manner that He has determined, and His purpose, not the purpose of men or demons, will stand. </a:t>
            </a:r>
          </a:p>
          <a:p>
            <a:endParaRPr lang="en-US" sz="1200" kern="1200" dirty="0" smtClean="0">
              <a:solidFill>
                <a:schemeClr val="tx1"/>
              </a:solidFill>
              <a:latin typeface="Calibri" pitchFamily="34" charset="0"/>
              <a:ea typeface="ＭＳ Ｐゴシック" charset="0"/>
              <a:cs typeface="Arial" charset="0"/>
            </a:endParaRPr>
          </a:p>
          <a:p>
            <a:endParaRPr lang="en-US"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55E7580-E0A1-4161-827B-F7B27E5C0EC9}" type="datetimeFigureOut">
              <a:rPr lang="en-US"/>
              <a:pPr/>
              <a:t>7/26/2015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05F1FF-490E-497A-A215-5654F96805B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4C14ED-AE55-461E-B73E-35B0004F9F88}" type="datetimeFigureOut">
              <a:rPr lang="en-US"/>
              <a:pPr/>
              <a:t>7/26/2015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2102A8-37D8-4D90-87C5-8CCAAE7CC8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FA34479-3C0D-4F2F-A791-2F88C6D9F3D2}" type="datetimeFigureOut">
              <a:rPr lang="en-US"/>
              <a:pPr/>
              <a:t>7/26/2015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24892F-1B5E-409C-83DF-5DF69BB49A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1B4A24-0D19-4537-85E2-D1059D58DEF1}" type="datetimeFigureOut">
              <a:rPr lang="en-US"/>
              <a:pPr/>
              <a:t>7/26/2015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3ECE98-C5E5-47B9-8BD8-C65478400B7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C32180C-EDFA-40AA-A906-B1C62824A3B9}" type="datetimeFigureOut">
              <a:rPr lang="en-US"/>
              <a:pPr/>
              <a:t>7/26/2015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29C5D06-E196-4421-9B24-74BC50A717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267A6C0-B526-4683-977D-FB2B0DCA2B18}" type="datetimeFigureOut">
              <a:rPr lang="en-US"/>
              <a:pPr/>
              <a:t>7/26/2015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7EEF88-4989-48FE-8CF2-30B1ED3CAC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8519A31-913E-4C7A-853F-8040B373AC3B}" type="datetimeFigureOut">
              <a:rPr lang="en-US"/>
              <a:pPr/>
              <a:t>7/26/2015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75CDB39-E98D-43CA-8E49-2BD760DCF0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5F4C23-B441-47E2-B839-572081AD6FDF}" type="datetimeFigureOut">
              <a:rPr lang="en-US"/>
              <a:pPr/>
              <a:t>7/26/2015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3D8CF3D-82CE-4857-801A-FDDDF36EE5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98DB491-3C49-4D3E-9FE3-6C0B4712372B}" type="datetimeFigureOut">
              <a:rPr lang="en-US"/>
              <a:pPr/>
              <a:t>7/26/2015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72A99F7-61B8-4565-AC82-9F0060F072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7DA658B-15EB-4443-912B-F466EA46B64E}" type="datetimeFigureOut">
              <a:rPr lang="en-US"/>
              <a:pPr/>
              <a:t>7/26/2015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E06E3E-1949-4FFD-9BF6-6930D6728B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004CCD7-CA2D-4670-8B5E-A804FF92C35A}" type="datetimeFigureOut">
              <a:rPr lang="en-US"/>
              <a:pPr/>
              <a:t>7/26/2015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C2556A-7063-404B-89E4-0AFE598660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CAE75A9-A16B-485E-A117-C730E14AB78F}" type="datetimeFigureOut">
              <a:rPr lang="en-US"/>
              <a:pPr/>
              <a:t>7/26/2015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3EDA6B-BBBB-4FFC-AB89-6FB4BF798A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www.oceanlight.com/lightbox.php?sp=Centropyge_aurantonotus" TargetMode="External"/><Relationship Id="rId5" Type="http://schemas.openxmlformats.org/officeDocument/2006/relationships/image" Target="../media/image6.jpeg"/><Relationship Id="rId10" Type="http://schemas.openxmlformats.org/officeDocument/2006/relationships/image" Target="../media/image9.jpeg"/><Relationship Id="rId4" Type="http://schemas.openxmlformats.org/officeDocument/2006/relationships/image" Target="../media/image5.jpeg"/><Relationship Id="rId9" Type="http://schemas.openxmlformats.org/officeDocument/2006/relationships/hyperlink" Target="https://en.wikipedia.org/wiki/File:Female_black_fungus_gnat.jp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File:ArthurPink.jp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0" y="1200150"/>
            <a:ext cx="9144000" cy="2000548"/>
          </a:xfrm>
          <a:prstGeom prst="rect">
            <a:avLst/>
          </a:prstGeom>
          <a:noFill/>
          <a:ln w="9525">
            <a:noFill/>
            <a:miter lim="800000"/>
            <a:headEnd/>
            <a:tailEnd/>
          </a:ln>
        </p:spPr>
        <p:txBody>
          <a:bodyPr wrap="square">
            <a:spAutoFit/>
          </a:bodyPr>
          <a:lstStyle/>
          <a:p>
            <a:pPr eaLnBrk="0" hangingPunct="0">
              <a:spcBef>
                <a:spcPct val="50000"/>
              </a:spcBef>
            </a:pPr>
            <a:endParaRPr lang="en-US" sz="3100" b="1" dirty="0"/>
          </a:p>
          <a:p>
            <a:pPr algn="ctr" eaLnBrk="0" hangingPunct="0">
              <a:spcBef>
                <a:spcPct val="50000"/>
              </a:spcBef>
            </a:pPr>
            <a:r>
              <a:rPr lang="en-US" sz="3100" b="1" dirty="0" smtClean="0">
                <a:solidFill>
                  <a:schemeClr val="bg1"/>
                </a:solidFill>
              </a:rPr>
              <a:t>The 5 Points of Calvinism Pt 2:</a:t>
            </a:r>
          </a:p>
          <a:p>
            <a:pPr algn="ctr" eaLnBrk="0" hangingPunct="0">
              <a:spcBef>
                <a:spcPct val="50000"/>
              </a:spcBef>
            </a:pPr>
            <a:r>
              <a:rPr lang="en-US" sz="3100" b="1" dirty="0" smtClean="0">
                <a:solidFill>
                  <a:schemeClr val="bg1"/>
                </a:solidFill>
              </a:rPr>
              <a:t>The Sovereignty of God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991600" cy="5478423"/>
          </a:xfrm>
          <a:prstGeom prst="rect">
            <a:avLst/>
          </a:prstGeom>
          <a:noFill/>
          <a:ln w="9525">
            <a:noFill/>
            <a:miter lim="800000"/>
            <a:headEnd/>
            <a:tailEnd/>
          </a:ln>
        </p:spPr>
        <p:txBody>
          <a:bodyPr wrap="square">
            <a:spAutoFit/>
          </a:bodyPr>
          <a:lstStyle/>
          <a:p>
            <a:pPr algn="just"/>
            <a:r>
              <a:rPr lang="en-US" sz="2500" b="1" dirty="0" smtClean="0">
                <a:solidFill>
                  <a:schemeClr val="bg1"/>
                </a:solidFill>
              </a:rPr>
              <a:t>Lamentations 3:37-38 Who can speak and have it happen if the Lord has not decreed it? Is it not from the mouth of the Most High that both calamities and good things come?</a:t>
            </a:r>
          </a:p>
          <a:p>
            <a:pPr algn="just"/>
            <a:endParaRPr lang="en-US" sz="2500" b="1" dirty="0" smtClean="0">
              <a:solidFill>
                <a:schemeClr val="bg1"/>
              </a:solidFill>
            </a:endParaRPr>
          </a:p>
          <a:p>
            <a:pPr algn="just"/>
            <a:r>
              <a:rPr lang="en-US" sz="2500" b="1" dirty="0" smtClean="0">
                <a:solidFill>
                  <a:schemeClr val="bg1"/>
                </a:solidFill>
              </a:rPr>
              <a:t>Dan 4:34-35 …for his dominion is an ever-</a:t>
            </a:r>
          </a:p>
          <a:p>
            <a:pPr algn="just"/>
            <a:r>
              <a:rPr lang="en-US" sz="2500" b="1" dirty="0" smtClean="0">
                <a:solidFill>
                  <a:schemeClr val="bg1"/>
                </a:solidFill>
              </a:rPr>
              <a:t>lasting dominion, and his kingdom </a:t>
            </a:r>
          </a:p>
          <a:p>
            <a:pPr algn="just"/>
            <a:r>
              <a:rPr lang="en-US" sz="2500" b="1" dirty="0" smtClean="0">
                <a:solidFill>
                  <a:schemeClr val="bg1"/>
                </a:solidFill>
              </a:rPr>
              <a:t>endures from generation to generation;</a:t>
            </a:r>
          </a:p>
          <a:p>
            <a:pPr algn="just"/>
            <a:r>
              <a:rPr lang="en-US" sz="2500" b="1" dirty="0" smtClean="0">
                <a:solidFill>
                  <a:schemeClr val="bg1"/>
                </a:solidFill>
              </a:rPr>
              <a:t>35 all the inhabitants of the earth are </a:t>
            </a:r>
          </a:p>
          <a:p>
            <a:pPr algn="just"/>
            <a:r>
              <a:rPr lang="en-US" sz="2500" b="1" dirty="0" smtClean="0">
                <a:solidFill>
                  <a:schemeClr val="bg1"/>
                </a:solidFill>
              </a:rPr>
              <a:t>accounted as nothing, and he does according to his will among the host of heaven and among the inhabitants of the earth; and none can stay his hand or say to him, "What have you done?"</a:t>
            </a:r>
          </a:p>
          <a:p>
            <a:pPr algn="just"/>
            <a:endParaRPr lang="en-US" sz="2500" b="1" dirty="0" smtClean="0">
              <a:solidFill>
                <a:schemeClr val="bg1"/>
              </a:solidFill>
            </a:endParaRPr>
          </a:p>
        </p:txBody>
      </p:sp>
      <p:pic>
        <p:nvPicPr>
          <p:cNvPr id="3" name="Picture 2" descr="http://upload.wikimedia.org/wikipedia/commons/thumb/d/db/William_Blake_-_Nebuchadnezzar_-_WGA02216.jpg/800px-William_Blake_-_Nebuchadnezzar_-_WGA02216.jpg"/>
          <p:cNvPicPr>
            <a:picLocks noChangeAspect="1" noChangeArrowheads="1"/>
          </p:cNvPicPr>
          <p:nvPr/>
        </p:nvPicPr>
        <p:blipFill>
          <a:blip r:embed="rId3" cstate="print"/>
          <a:srcRect/>
          <a:stretch>
            <a:fillRect/>
          </a:stretch>
        </p:blipFill>
        <p:spPr bwMode="auto">
          <a:xfrm>
            <a:off x="6705600" y="1885950"/>
            <a:ext cx="2438400" cy="1657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2" end="2"/>
                                            </p:txEl>
                                          </p:spTgt>
                                        </p:tgtEl>
                                        <p:attrNameLst>
                                          <p:attrName>style.visibility</p:attrName>
                                        </p:attrNameLst>
                                      </p:cBhvr>
                                      <p:to>
                                        <p:strVal val="visible"/>
                                      </p:to>
                                    </p:set>
                                    <p:animEffect transition="in" filter="blinds(horizontal)">
                                      <p:cBhvr>
                                        <p:cTn id="7" dur="500"/>
                                        <p:tgtEl>
                                          <p:spTgt spid="41985">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1985">
                                            <p:txEl>
                                              <p:pRg st="3" end="3"/>
                                            </p:txEl>
                                          </p:spTgt>
                                        </p:tgtEl>
                                        <p:attrNameLst>
                                          <p:attrName>style.visibility</p:attrName>
                                        </p:attrNameLst>
                                      </p:cBhvr>
                                      <p:to>
                                        <p:strVal val="visible"/>
                                      </p:to>
                                    </p:set>
                                    <p:animEffect transition="in" filter="blinds(horizontal)">
                                      <p:cBhvr>
                                        <p:cTn id="10" dur="500"/>
                                        <p:tgtEl>
                                          <p:spTgt spid="41985">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1985">
                                            <p:txEl>
                                              <p:pRg st="4" end="4"/>
                                            </p:txEl>
                                          </p:spTgt>
                                        </p:tgtEl>
                                        <p:attrNameLst>
                                          <p:attrName>style.visibility</p:attrName>
                                        </p:attrNameLst>
                                      </p:cBhvr>
                                      <p:to>
                                        <p:strVal val="visible"/>
                                      </p:to>
                                    </p:set>
                                    <p:animEffect transition="in" filter="blinds(horizontal)">
                                      <p:cBhvr>
                                        <p:cTn id="13" dur="500"/>
                                        <p:tgtEl>
                                          <p:spTgt spid="41985">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1985">
                                            <p:txEl>
                                              <p:pRg st="5" end="5"/>
                                            </p:txEl>
                                          </p:spTgt>
                                        </p:tgtEl>
                                        <p:attrNameLst>
                                          <p:attrName>style.visibility</p:attrName>
                                        </p:attrNameLst>
                                      </p:cBhvr>
                                      <p:to>
                                        <p:strVal val="visible"/>
                                      </p:to>
                                    </p:set>
                                    <p:animEffect transition="in" filter="blinds(horizontal)">
                                      <p:cBhvr>
                                        <p:cTn id="16" dur="500"/>
                                        <p:tgtEl>
                                          <p:spTgt spid="41985">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1985">
                                            <p:txEl>
                                              <p:pRg st="6" end="6"/>
                                            </p:txEl>
                                          </p:spTgt>
                                        </p:tgtEl>
                                        <p:attrNameLst>
                                          <p:attrName>style.visibility</p:attrName>
                                        </p:attrNameLst>
                                      </p:cBhvr>
                                      <p:to>
                                        <p:strVal val="visible"/>
                                      </p:to>
                                    </p:set>
                                    <p:animEffect transition="in" filter="blinds(horizontal)">
                                      <p:cBhvr>
                                        <p:cTn id="19" dur="500"/>
                                        <p:tgtEl>
                                          <p:spTgt spid="41985">
                                            <p:txEl>
                                              <p:pRg st="6" end="6"/>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991600" cy="6247864"/>
          </a:xfrm>
          <a:prstGeom prst="rect">
            <a:avLst/>
          </a:prstGeom>
          <a:noFill/>
          <a:ln w="9525">
            <a:noFill/>
            <a:miter lim="800000"/>
            <a:headEnd/>
            <a:tailEnd/>
          </a:ln>
        </p:spPr>
        <p:txBody>
          <a:bodyPr wrap="square">
            <a:spAutoFit/>
          </a:bodyPr>
          <a:lstStyle/>
          <a:p>
            <a:pPr algn="just"/>
            <a:r>
              <a:rPr lang="en-US" sz="2500" b="1" dirty="0" smtClean="0">
                <a:solidFill>
                  <a:schemeClr val="bg1"/>
                </a:solidFill>
              </a:rPr>
              <a:t>Rom 9:18-21 "So then he has mercy on whomever he wills, and he hardens whomever he wills. 19  You will say to me then, "Why does he still find fault? For who can resist his will?" 20  But who are you, O man, to answer back to God? Will what is molded say to its molder, "Why have you made me like this?" 9:21  Has the potter no right over the clay, to make out of the same lump one vessel for honorable use and another for dishonorable use?"  </a:t>
            </a:r>
          </a:p>
          <a:p>
            <a:pPr algn="just"/>
            <a:endParaRPr lang="en-US" sz="2500" b="1" dirty="0" smtClean="0">
              <a:solidFill>
                <a:schemeClr val="bg1"/>
              </a:solidFill>
            </a:endParaRPr>
          </a:p>
          <a:p>
            <a:pPr algn="just"/>
            <a:r>
              <a:rPr lang="en-US" sz="2500" b="1" dirty="0" smtClean="0">
                <a:solidFill>
                  <a:schemeClr val="bg1"/>
                </a:solidFill>
              </a:rPr>
              <a:t>Eph 1:11  "In him we have obtained an inheritance, having been predestined according to the purpose of him who works all things according to the counsel of his will…"</a:t>
            </a:r>
          </a:p>
          <a:p>
            <a:pPr algn="just"/>
            <a:endParaRPr lang="en-US" sz="2500" b="1" dirty="0" smtClean="0">
              <a:solidFill>
                <a:schemeClr val="bg1"/>
              </a:solidFill>
            </a:endParaRPr>
          </a:p>
          <a:p>
            <a:pPr algn="just"/>
            <a:endParaRPr lang="en-US" sz="2500" b="1" dirty="0" smtClean="0">
              <a:solidFill>
                <a:schemeClr val="bg1"/>
              </a:solidFill>
            </a:endParaRPr>
          </a:p>
          <a:p>
            <a:pPr algn="just"/>
            <a:endParaRPr lang="en-US" sz="2500" b="1" dirty="0" smtClean="0">
              <a:solidFill>
                <a:schemeClr val="bg1"/>
              </a:solidFill>
            </a:endParaRPr>
          </a:p>
          <a:p>
            <a:pPr marL="0" indent="0" algn="just">
              <a:buFont typeface="Arial" charset="0"/>
              <a:buNone/>
            </a:pPr>
            <a:r>
              <a:rPr lang="en-US" sz="25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2" end="2"/>
                                            </p:txEl>
                                          </p:spTgt>
                                        </p:tgtEl>
                                        <p:attrNameLst>
                                          <p:attrName>style.visibility</p:attrName>
                                        </p:attrNameLst>
                                      </p:cBhvr>
                                      <p:to>
                                        <p:strVal val="visible"/>
                                      </p:to>
                                    </p:set>
                                    <p:animEffect transition="in" filter="blinds(horizontal)">
                                      <p:cBhvr>
                                        <p:cTn id="7" dur="500"/>
                                        <p:tgtEl>
                                          <p:spTgt spid="419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991600" cy="5616922"/>
          </a:xfrm>
          <a:prstGeom prst="rect">
            <a:avLst/>
          </a:prstGeom>
          <a:noFill/>
          <a:ln w="9525">
            <a:noFill/>
            <a:miter lim="800000"/>
            <a:headEnd/>
            <a:tailEnd/>
          </a:ln>
        </p:spPr>
        <p:txBody>
          <a:bodyPr wrap="square">
            <a:spAutoFit/>
          </a:bodyPr>
          <a:lstStyle/>
          <a:p>
            <a:pPr algn="just"/>
            <a:r>
              <a:rPr lang="en-US" sz="2500" b="1" dirty="0" smtClean="0">
                <a:solidFill>
                  <a:schemeClr val="bg1"/>
                </a:solidFill>
              </a:rPr>
              <a:t>II. God's Sovereignty Displayed </a:t>
            </a:r>
          </a:p>
          <a:p>
            <a:pPr marL="0" indent="0" algn="just">
              <a:buFont typeface="Arial" charset="0"/>
              <a:buNone/>
            </a:pPr>
            <a:r>
              <a:rPr lang="en-US" sz="2500" b="1" dirty="0" smtClean="0">
                <a:solidFill>
                  <a:schemeClr val="bg1"/>
                </a:solidFill>
              </a:rPr>
              <a:t>	A. Entire universe and nature: Ps 103:19; Ps 135:6-7</a:t>
            </a:r>
          </a:p>
          <a:p>
            <a:pPr algn="just"/>
            <a:r>
              <a:rPr lang="en-US" sz="2500" b="1" dirty="0" smtClean="0">
                <a:solidFill>
                  <a:schemeClr val="bg1"/>
                </a:solidFill>
              </a:rPr>
              <a:t>	B. Angels &amp; Satan: Ps 103:20-21; Job 1:12 </a:t>
            </a:r>
          </a:p>
          <a:p>
            <a:pPr algn="just"/>
            <a:r>
              <a:rPr lang="en-US" sz="2500" b="1" dirty="0" smtClean="0">
                <a:solidFill>
                  <a:schemeClr val="bg1"/>
                </a:solidFill>
              </a:rPr>
              <a:t>	C. Nations: Ps 47:7-9; Dan 2:20-21; 4:34-35 </a:t>
            </a:r>
          </a:p>
          <a:p>
            <a:pPr algn="just"/>
            <a:r>
              <a:rPr lang="en-US" sz="2500" b="1" dirty="0" smtClean="0">
                <a:solidFill>
                  <a:schemeClr val="bg1"/>
                </a:solidFill>
              </a:rPr>
              <a:t>	D. Human beings: 1 Sam 2:6-7; Acts 17:26-27</a:t>
            </a:r>
          </a:p>
          <a:p>
            <a:pPr algn="just"/>
            <a:r>
              <a:rPr lang="en-US" sz="2500" b="1" dirty="0" smtClean="0">
                <a:solidFill>
                  <a:schemeClr val="bg1"/>
                </a:solidFill>
              </a:rPr>
              <a:t>	E. Animals: Ps 104:21-30; 1 </a:t>
            </a:r>
            <a:r>
              <a:rPr lang="en-US" sz="2500" b="1" dirty="0" err="1" smtClean="0">
                <a:solidFill>
                  <a:schemeClr val="bg1"/>
                </a:solidFill>
              </a:rPr>
              <a:t>Ki</a:t>
            </a:r>
            <a:r>
              <a:rPr lang="en-US" sz="2500" b="1" dirty="0" smtClean="0">
                <a:solidFill>
                  <a:schemeClr val="bg1"/>
                </a:solidFill>
              </a:rPr>
              <a:t> 17:4-6 </a:t>
            </a:r>
          </a:p>
          <a:p>
            <a:pPr algn="just"/>
            <a:r>
              <a:rPr lang="en-US" sz="2500" b="1" dirty="0" smtClean="0">
                <a:solidFill>
                  <a:schemeClr val="bg1"/>
                </a:solidFill>
              </a:rPr>
              <a:t>	F. "Accidents": Pr 16:33; Luke 13:4 </a:t>
            </a:r>
          </a:p>
          <a:p>
            <a:pPr algn="just"/>
            <a:r>
              <a:rPr lang="en-US" sz="2500" b="1" dirty="0" smtClean="0">
                <a:solidFill>
                  <a:schemeClr val="bg1"/>
                </a:solidFill>
              </a:rPr>
              <a:t>	G. The free acts of men: Acts 2:22-23, 4:27-28 </a:t>
            </a:r>
          </a:p>
          <a:p>
            <a:pPr algn="just"/>
            <a:r>
              <a:rPr lang="en-US" sz="2500" b="1" dirty="0" smtClean="0">
                <a:solidFill>
                  <a:schemeClr val="bg1"/>
                </a:solidFill>
              </a:rPr>
              <a:t>	H. Sinful acts: Gen 50:20</a:t>
            </a:r>
          </a:p>
          <a:p>
            <a:pPr algn="just"/>
            <a:r>
              <a:rPr lang="en-US" sz="2500" b="1" dirty="0" smtClean="0">
                <a:solidFill>
                  <a:schemeClr val="bg1"/>
                </a:solidFill>
              </a:rPr>
              <a:t>	I. Grace: </a:t>
            </a:r>
            <a:r>
              <a:rPr lang="en-US" sz="2400" b="1" dirty="0" smtClean="0">
                <a:solidFill>
                  <a:schemeClr val="bg1"/>
                </a:solidFill>
                <a:latin typeface="Arial" charset="0"/>
                <a:cs typeface="Arial" charset="0"/>
              </a:rPr>
              <a:t>God bestows His favor and salvation on whomever He desires according to His own purposes w/o regard to anything in man (Rom 9:11-21; Eph 1:3-6).</a:t>
            </a:r>
            <a:endParaRPr lang="en-US" sz="2500" b="1" dirty="0" smtClean="0">
              <a:solidFill>
                <a:schemeClr val="bg1"/>
              </a:solidFill>
            </a:endParaRPr>
          </a:p>
          <a:p>
            <a:pPr algn="just"/>
            <a:r>
              <a:rPr lang="en-US" sz="2500" b="1" dirty="0" smtClean="0">
                <a:solidFill>
                  <a:schemeClr val="bg1"/>
                </a:solidFill>
              </a:rPr>
              <a:t> </a:t>
            </a:r>
          </a:p>
          <a:p>
            <a:pPr marL="0" indent="0" algn="just">
              <a:buFont typeface="Arial" charset="0"/>
              <a:buNone/>
            </a:pPr>
            <a:r>
              <a:rPr lang="en-US" sz="25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1" end="1"/>
                                            </p:txEl>
                                          </p:spTgt>
                                        </p:tgtEl>
                                        <p:attrNameLst>
                                          <p:attrName>style.visibility</p:attrName>
                                        </p:attrNameLst>
                                      </p:cBhvr>
                                      <p:to>
                                        <p:strVal val="visible"/>
                                      </p:to>
                                    </p:set>
                                    <p:animEffect transition="in" filter="blinds(horizontal)">
                                      <p:cBhvr>
                                        <p:cTn id="7" dur="500"/>
                                        <p:tgtEl>
                                          <p:spTgt spid="4198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1985">
                                            <p:txEl>
                                              <p:pRg st="2" end="2"/>
                                            </p:txEl>
                                          </p:spTgt>
                                        </p:tgtEl>
                                        <p:attrNameLst>
                                          <p:attrName>style.visibility</p:attrName>
                                        </p:attrNameLst>
                                      </p:cBhvr>
                                      <p:to>
                                        <p:strVal val="visible"/>
                                      </p:to>
                                    </p:set>
                                    <p:animEffect transition="in" filter="blinds(horizontal)">
                                      <p:cBhvr>
                                        <p:cTn id="10" dur="500"/>
                                        <p:tgtEl>
                                          <p:spTgt spid="41985">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1985">
                                            <p:txEl>
                                              <p:pRg st="3" end="3"/>
                                            </p:txEl>
                                          </p:spTgt>
                                        </p:tgtEl>
                                        <p:attrNameLst>
                                          <p:attrName>style.visibility</p:attrName>
                                        </p:attrNameLst>
                                      </p:cBhvr>
                                      <p:to>
                                        <p:strVal val="visible"/>
                                      </p:to>
                                    </p:set>
                                    <p:animEffect transition="in" filter="blinds(horizontal)">
                                      <p:cBhvr>
                                        <p:cTn id="13" dur="500"/>
                                        <p:tgtEl>
                                          <p:spTgt spid="41985">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1985">
                                            <p:txEl>
                                              <p:pRg st="4" end="4"/>
                                            </p:txEl>
                                          </p:spTgt>
                                        </p:tgtEl>
                                        <p:attrNameLst>
                                          <p:attrName>style.visibility</p:attrName>
                                        </p:attrNameLst>
                                      </p:cBhvr>
                                      <p:to>
                                        <p:strVal val="visible"/>
                                      </p:to>
                                    </p:set>
                                    <p:animEffect transition="in" filter="blinds(horizontal)">
                                      <p:cBhvr>
                                        <p:cTn id="16" dur="500"/>
                                        <p:tgtEl>
                                          <p:spTgt spid="41985">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1985">
                                            <p:txEl>
                                              <p:pRg st="5" end="5"/>
                                            </p:txEl>
                                          </p:spTgt>
                                        </p:tgtEl>
                                        <p:attrNameLst>
                                          <p:attrName>style.visibility</p:attrName>
                                        </p:attrNameLst>
                                      </p:cBhvr>
                                      <p:to>
                                        <p:strVal val="visible"/>
                                      </p:to>
                                    </p:set>
                                    <p:animEffect transition="in" filter="blinds(horizontal)">
                                      <p:cBhvr>
                                        <p:cTn id="19" dur="500"/>
                                        <p:tgtEl>
                                          <p:spTgt spid="41985">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1985">
                                            <p:txEl>
                                              <p:pRg st="6" end="6"/>
                                            </p:txEl>
                                          </p:spTgt>
                                        </p:tgtEl>
                                        <p:attrNameLst>
                                          <p:attrName>style.visibility</p:attrName>
                                        </p:attrNameLst>
                                      </p:cBhvr>
                                      <p:to>
                                        <p:strVal val="visible"/>
                                      </p:to>
                                    </p:set>
                                    <p:animEffect transition="in" filter="blinds(horizontal)">
                                      <p:cBhvr>
                                        <p:cTn id="22" dur="500"/>
                                        <p:tgtEl>
                                          <p:spTgt spid="41985">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1985">
                                            <p:txEl>
                                              <p:pRg st="7" end="7"/>
                                            </p:txEl>
                                          </p:spTgt>
                                        </p:tgtEl>
                                        <p:attrNameLst>
                                          <p:attrName>style.visibility</p:attrName>
                                        </p:attrNameLst>
                                      </p:cBhvr>
                                      <p:to>
                                        <p:strVal val="visible"/>
                                      </p:to>
                                    </p:set>
                                    <p:animEffect transition="in" filter="blinds(horizontal)">
                                      <p:cBhvr>
                                        <p:cTn id="25" dur="500"/>
                                        <p:tgtEl>
                                          <p:spTgt spid="41985">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1985">
                                            <p:txEl>
                                              <p:pRg st="8" end="8"/>
                                            </p:txEl>
                                          </p:spTgt>
                                        </p:tgtEl>
                                        <p:attrNameLst>
                                          <p:attrName>style.visibility</p:attrName>
                                        </p:attrNameLst>
                                      </p:cBhvr>
                                      <p:to>
                                        <p:strVal val="visible"/>
                                      </p:to>
                                    </p:set>
                                    <p:animEffect transition="in" filter="blinds(horizontal)">
                                      <p:cBhvr>
                                        <p:cTn id="28" dur="500"/>
                                        <p:tgtEl>
                                          <p:spTgt spid="41985">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1985">
                                            <p:txEl>
                                              <p:pRg st="9" end="9"/>
                                            </p:txEl>
                                          </p:spTgt>
                                        </p:tgtEl>
                                        <p:attrNameLst>
                                          <p:attrName>style.visibility</p:attrName>
                                        </p:attrNameLst>
                                      </p:cBhvr>
                                      <p:to>
                                        <p:strVal val="visible"/>
                                      </p:to>
                                    </p:set>
                                    <p:animEffect transition="in" filter="blinds(horizontal)">
                                      <p:cBhvr>
                                        <p:cTn id="31" dur="500"/>
                                        <p:tgtEl>
                                          <p:spTgt spid="4198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991600" cy="5478423"/>
          </a:xfrm>
          <a:prstGeom prst="rect">
            <a:avLst/>
          </a:prstGeom>
          <a:noFill/>
          <a:ln w="9525">
            <a:noFill/>
            <a:miter lim="800000"/>
            <a:headEnd/>
            <a:tailEnd/>
          </a:ln>
        </p:spPr>
        <p:txBody>
          <a:bodyPr wrap="square">
            <a:spAutoFit/>
          </a:bodyPr>
          <a:lstStyle/>
          <a:p>
            <a:pPr algn="just"/>
            <a:endParaRPr lang="en-US" sz="2500" b="1" dirty="0" smtClean="0">
              <a:solidFill>
                <a:schemeClr val="bg1"/>
              </a:solidFill>
            </a:endParaRPr>
          </a:p>
          <a:p>
            <a:pPr algn="just"/>
            <a:endParaRPr lang="en-US" sz="2500" b="1" dirty="0" smtClean="0">
              <a:solidFill>
                <a:schemeClr val="bg1"/>
              </a:solidFill>
            </a:endParaRPr>
          </a:p>
          <a:p>
            <a:pPr algn="just"/>
            <a:endParaRPr lang="en-US" sz="2500" b="1" dirty="0" smtClean="0">
              <a:solidFill>
                <a:schemeClr val="bg1"/>
              </a:solidFill>
            </a:endParaRPr>
          </a:p>
          <a:p>
            <a:pPr algn="just"/>
            <a:r>
              <a:rPr lang="en-US" sz="2500" b="1" dirty="0" smtClean="0">
                <a:solidFill>
                  <a:schemeClr val="bg1"/>
                </a:solidFill>
              </a:rPr>
              <a:t>The Lord determines and controls the number and movement of galaxies, planets and stars; the animals of the land; the birds of the sky; the fish of the sea; and even the pesky and irritating gnat that flies in your ear.  </a:t>
            </a:r>
            <a:endParaRPr lang="en-US" sz="1200" b="1" dirty="0" smtClean="0">
              <a:solidFill>
                <a:schemeClr val="bg1"/>
              </a:solidFill>
            </a:endParaRPr>
          </a:p>
          <a:p>
            <a:pPr algn="just"/>
            <a:r>
              <a:rPr lang="en-US" sz="1200" b="1" dirty="0" smtClean="0">
                <a:solidFill>
                  <a:schemeClr val="bg1"/>
                </a:solidFill>
              </a:rPr>
              <a:t> </a:t>
            </a:r>
          </a:p>
          <a:p>
            <a:pPr algn="just"/>
            <a:r>
              <a:rPr lang="en-US" sz="2500" b="1" dirty="0" smtClean="0">
                <a:solidFill>
                  <a:schemeClr val="bg1"/>
                </a:solidFill>
              </a:rPr>
              <a:t>He determines and controls the diversity, complexity, and movement of the microscopic universe of cells and bacteria, molecules and microbes, atoms and protons and electrons. He determines the precise number of feathers on a sparrow, and the precise time when that sparrow will fall to ground. </a:t>
            </a:r>
          </a:p>
        </p:txBody>
      </p:sp>
      <p:pic>
        <p:nvPicPr>
          <p:cNvPr id="3" name="Picture 32" descr="https://cdn.superstock.com/4034/Thumb/4034-88357.jpg"/>
          <p:cNvPicPr>
            <a:picLocks noChangeAspect="1" noChangeArrowheads="1"/>
          </p:cNvPicPr>
          <p:nvPr/>
        </p:nvPicPr>
        <p:blipFill>
          <a:blip r:embed="rId3" cstate="print"/>
          <a:srcRect/>
          <a:stretch>
            <a:fillRect/>
          </a:stretch>
        </p:blipFill>
        <p:spPr bwMode="auto">
          <a:xfrm>
            <a:off x="0" y="1"/>
            <a:ext cx="2362200" cy="1276468"/>
          </a:xfrm>
          <a:prstGeom prst="rect">
            <a:avLst/>
          </a:prstGeom>
          <a:noFill/>
        </p:spPr>
      </p:pic>
      <p:pic>
        <p:nvPicPr>
          <p:cNvPr id="4" name="Picture 38" descr="Lion"/>
          <p:cNvPicPr>
            <a:picLocks noChangeAspect="1" noChangeArrowheads="1"/>
          </p:cNvPicPr>
          <p:nvPr/>
        </p:nvPicPr>
        <p:blipFill>
          <a:blip r:embed="rId4" cstate="print"/>
          <a:srcRect/>
          <a:stretch>
            <a:fillRect/>
          </a:stretch>
        </p:blipFill>
        <p:spPr bwMode="auto">
          <a:xfrm>
            <a:off x="2362200" y="0"/>
            <a:ext cx="1666874" cy="1200150"/>
          </a:xfrm>
          <a:prstGeom prst="rect">
            <a:avLst/>
          </a:prstGeom>
          <a:noFill/>
        </p:spPr>
      </p:pic>
      <p:pic>
        <p:nvPicPr>
          <p:cNvPr id="5" name="Picture 20" descr="photo of Soaring Eagle Blue Sky"/>
          <p:cNvPicPr>
            <a:picLocks noChangeAspect="1" noChangeArrowheads="1"/>
          </p:cNvPicPr>
          <p:nvPr/>
        </p:nvPicPr>
        <p:blipFill>
          <a:blip r:embed="rId5" cstate="print"/>
          <a:srcRect/>
          <a:stretch>
            <a:fillRect/>
          </a:stretch>
        </p:blipFill>
        <p:spPr bwMode="auto">
          <a:xfrm>
            <a:off x="4038600" y="0"/>
            <a:ext cx="1691380" cy="1200150"/>
          </a:xfrm>
          <a:prstGeom prst="rect">
            <a:avLst/>
          </a:prstGeom>
          <a:noFill/>
        </p:spPr>
      </p:pic>
      <p:pic>
        <p:nvPicPr>
          <p:cNvPr id="6" name="Picture 40" descr="http://www.oceanlight.com/photo/flameback-angelfish-11791.jpg">
            <a:hlinkClick r:id="rId6"/>
          </p:cNvPr>
          <p:cNvPicPr>
            <a:picLocks noChangeAspect="1" noChangeArrowheads="1"/>
          </p:cNvPicPr>
          <p:nvPr/>
        </p:nvPicPr>
        <p:blipFill>
          <a:blip r:embed="rId7" cstate="print"/>
          <a:srcRect/>
          <a:stretch>
            <a:fillRect/>
          </a:stretch>
        </p:blipFill>
        <p:spPr bwMode="auto">
          <a:xfrm>
            <a:off x="5715000" y="0"/>
            <a:ext cx="1690149" cy="1200150"/>
          </a:xfrm>
          <a:prstGeom prst="rect">
            <a:avLst/>
          </a:prstGeom>
          <a:noFill/>
        </p:spPr>
      </p:pic>
      <p:pic>
        <p:nvPicPr>
          <p:cNvPr id="7" name="Picture 2" descr="Andromeda Galaxy (Messier 31)"/>
          <p:cNvPicPr>
            <a:picLocks noChangeAspect="1" noChangeArrowheads="1"/>
          </p:cNvPicPr>
          <p:nvPr/>
        </p:nvPicPr>
        <p:blipFill>
          <a:blip r:embed="rId8" cstate="print"/>
          <a:srcRect/>
          <a:stretch>
            <a:fillRect/>
          </a:stretch>
        </p:blipFill>
        <p:spPr bwMode="auto">
          <a:xfrm>
            <a:off x="0" y="0"/>
            <a:ext cx="2362200" cy="1200150"/>
          </a:xfrm>
          <a:prstGeom prst="rect">
            <a:avLst/>
          </a:prstGeom>
          <a:noFill/>
        </p:spPr>
      </p:pic>
      <p:pic>
        <p:nvPicPr>
          <p:cNvPr id="6146" name="Picture 2" descr="https://upload.wikimedia.org/wikipedia/commons/thumb/5/52/Female_black_fungus_gnat.jpg/220px-Female_black_fungus_gnat.jpg">
            <a:hlinkClick r:id="rId9"/>
          </p:cNvPr>
          <p:cNvPicPr>
            <a:picLocks noChangeAspect="1" noChangeArrowheads="1"/>
          </p:cNvPicPr>
          <p:nvPr/>
        </p:nvPicPr>
        <p:blipFill>
          <a:blip r:embed="rId10" cstate="print"/>
          <a:srcRect/>
          <a:stretch>
            <a:fillRect/>
          </a:stretch>
        </p:blipFill>
        <p:spPr bwMode="auto">
          <a:xfrm>
            <a:off x="7391400" y="-1"/>
            <a:ext cx="1752601" cy="117348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5" end="5"/>
                                            </p:txEl>
                                          </p:spTgt>
                                        </p:tgtEl>
                                        <p:attrNameLst>
                                          <p:attrName>style.visibility</p:attrName>
                                        </p:attrNameLst>
                                      </p:cBhvr>
                                      <p:to>
                                        <p:strVal val="visible"/>
                                      </p:to>
                                    </p:set>
                                    <p:animEffect transition="in" filter="blinds(horizontal)">
                                      <p:cBhvr>
                                        <p:cTn id="7" dur="500"/>
                                        <p:tgtEl>
                                          <p:spTgt spid="419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0" y="0"/>
            <a:ext cx="9144000" cy="4893647"/>
          </a:xfrm>
          <a:prstGeom prst="rect">
            <a:avLst/>
          </a:prstGeom>
          <a:noFill/>
          <a:ln w="9525">
            <a:noFill/>
            <a:miter lim="800000"/>
            <a:headEnd/>
            <a:tailEnd/>
          </a:ln>
        </p:spPr>
        <p:txBody>
          <a:bodyPr wrap="square">
            <a:spAutoFit/>
          </a:bodyPr>
          <a:lstStyle/>
          <a:p>
            <a:pPr algn="just"/>
            <a:r>
              <a:rPr lang="en-US" sz="2500" b="1" dirty="0" smtClean="0">
                <a:solidFill>
                  <a:schemeClr val="bg1"/>
                </a:solidFill>
              </a:rPr>
              <a:t>He determines the number of hairs on our head, and the circumstances of our lives and </a:t>
            </a:r>
            <a:r>
              <a:rPr lang="en-US" sz="2500" b="1" dirty="0" smtClean="0">
                <a:solidFill>
                  <a:schemeClr val="bg1"/>
                </a:solidFill>
              </a:rPr>
              <a:t>death: </a:t>
            </a:r>
            <a:r>
              <a:rPr lang="en-US" sz="2500" b="1" dirty="0" smtClean="0">
                <a:solidFill>
                  <a:schemeClr val="bg1"/>
                </a:solidFill>
              </a:rPr>
              <a:t>who are parents are, where we live, and our station in life: whether </a:t>
            </a:r>
            <a:r>
              <a:rPr lang="en-US" sz="2500" b="1" dirty="0" smtClean="0">
                <a:solidFill>
                  <a:schemeClr val="bg1"/>
                </a:solidFill>
              </a:rPr>
              <a:t>we’re </a:t>
            </a:r>
            <a:r>
              <a:rPr lang="en-US" sz="2500" b="1" dirty="0" smtClean="0">
                <a:solidFill>
                  <a:schemeClr val="bg1"/>
                </a:solidFill>
              </a:rPr>
              <a:t>rich, poor, black, </a:t>
            </a:r>
            <a:r>
              <a:rPr lang="en-US" sz="2500" b="1" dirty="0" smtClean="0">
                <a:solidFill>
                  <a:schemeClr val="bg1"/>
                </a:solidFill>
              </a:rPr>
              <a:t>white, a janitor </a:t>
            </a:r>
            <a:r>
              <a:rPr lang="en-US" sz="2500" b="1" dirty="0" smtClean="0">
                <a:solidFill>
                  <a:schemeClr val="bg1"/>
                </a:solidFill>
              </a:rPr>
              <a:t>or a politician. He determines the salvation of people, their growing in holiness.</a:t>
            </a:r>
            <a:endParaRPr lang="en-US" sz="1200" b="1" dirty="0" smtClean="0">
              <a:solidFill>
                <a:schemeClr val="bg1"/>
              </a:solidFill>
            </a:endParaRPr>
          </a:p>
          <a:p>
            <a:pPr algn="just"/>
            <a:r>
              <a:rPr lang="en-US" sz="1200" b="1" dirty="0" smtClean="0">
                <a:solidFill>
                  <a:schemeClr val="bg1"/>
                </a:solidFill>
              </a:rPr>
              <a:t> </a:t>
            </a:r>
          </a:p>
          <a:p>
            <a:pPr algn="just"/>
            <a:r>
              <a:rPr lang="en-US" sz="2500" b="1" dirty="0" smtClean="0">
                <a:solidFill>
                  <a:schemeClr val="bg1"/>
                </a:solidFill>
              </a:rPr>
              <a:t>God’s sovereignty is absolute and is displayed in every sphere of heaven and earth. There are no maverick molecules or autonomous atoms running around outside of the sovereign decree and direction of the Lord who governs all things according to the counsel of His will, "for His wise and just and good purposes.” </a:t>
            </a:r>
          </a:p>
          <a:p>
            <a:pPr marL="0" indent="0" algn="just">
              <a:buFont typeface="Arial" charset="0"/>
              <a:buNone/>
            </a:pPr>
            <a:r>
              <a:rPr lang="en-US" sz="25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2" end="2"/>
                                            </p:txEl>
                                          </p:spTgt>
                                        </p:tgtEl>
                                        <p:attrNameLst>
                                          <p:attrName>style.visibility</p:attrName>
                                        </p:attrNameLst>
                                      </p:cBhvr>
                                      <p:to>
                                        <p:strVal val="visible"/>
                                      </p:to>
                                    </p:set>
                                    <p:animEffect transition="in" filter="blinds(horizontal)">
                                      <p:cBhvr>
                                        <p:cTn id="7" dur="500"/>
                                        <p:tgtEl>
                                          <p:spTgt spid="419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247650"/>
            <a:ext cx="8991600" cy="6247864"/>
          </a:xfrm>
          <a:prstGeom prst="rect">
            <a:avLst/>
          </a:prstGeom>
          <a:noFill/>
          <a:ln w="9525">
            <a:noFill/>
            <a:miter lim="800000"/>
            <a:headEnd/>
            <a:tailEnd/>
          </a:ln>
        </p:spPr>
        <p:txBody>
          <a:bodyPr wrap="square">
            <a:spAutoFit/>
          </a:bodyPr>
          <a:lstStyle/>
          <a:p>
            <a:pPr algn="just"/>
            <a:endParaRPr lang="en-US" sz="1200" b="1" dirty="0" smtClean="0">
              <a:solidFill>
                <a:schemeClr val="bg1"/>
              </a:solidFill>
            </a:endParaRPr>
          </a:p>
          <a:p>
            <a:pPr algn="just"/>
            <a:r>
              <a:rPr lang="en-US" sz="2600" b="1" dirty="0" smtClean="0">
                <a:solidFill>
                  <a:schemeClr val="bg1"/>
                </a:solidFill>
                <a:latin typeface="Arial" charset="0"/>
                <a:cs typeface="Arial" charset="0"/>
              </a:rPr>
              <a:t>III. God's Sovereignty and Human Responsibility </a:t>
            </a:r>
          </a:p>
          <a:p>
            <a:pPr algn="just"/>
            <a:r>
              <a:rPr lang="en-US" sz="2600" b="1" dirty="0" smtClean="0">
                <a:solidFill>
                  <a:schemeClr val="bg1"/>
                </a:solidFill>
                <a:latin typeface="Arial" charset="0"/>
                <a:cs typeface="Arial" charset="0"/>
              </a:rPr>
              <a:t>	A. Deut 29:29  The secret things belong to the LORD our God, but the things that are revealed belong to us and to our children forever, that we may do all the words of this law. </a:t>
            </a:r>
            <a:endParaRPr lang="en-US" sz="1200" b="1" dirty="0" smtClean="0">
              <a:solidFill>
                <a:schemeClr val="bg1"/>
              </a:solidFill>
              <a:latin typeface="Arial" charset="0"/>
              <a:cs typeface="Arial" charset="0"/>
            </a:endParaRPr>
          </a:p>
          <a:p>
            <a:pPr algn="just"/>
            <a:endParaRPr lang="en-US" sz="1200" b="1" dirty="0" smtClean="0">
              <a:solidFill>
                <a:schemeClr val="bg1"/>
              </a:solidFill>
              <a:latin typeface="Arial" charset="0"/>
              <a:cs typeface="Arial" charset="0"/>
            </a:endParaRPr>
          </a:p>
          <a:p>
            <a:pPr marL="0" indent="0" algn="just">
              <a:buNone/>
            </a:pPr>
            <a:r>
              <a:rPr lang="en-US" sz="2600" b="1" dirty="0" smtClean="0">
                <a:solidFill>
                  <a:schemeClr val="bg1"/>
                </a:solidFill>
                <a:latin typeface="Arial" charset="0"/>
                <a:cs typeface="Arial" charset="0"/>
              </a:rPr>
              <a:t>	1. Will of decree: What God ordained to happen before time began. What God wills in this sense always happens. </a:t>
            </a:r>
          </a:p>
          <a:p>
            <a:pPr marL="0" indent="0" algn="just">
              <a:buNone/>
            </a:pPr>
            <a:endParaRPr lang="en-US" sz="2600" b="1" dirty="0" smtClean="0">
              <a:solidFill>
                <a:schemeClr val="bg1"/>
              </a:solidFill>
              <a:latin typeface="Arial" charset="0"/>
              <a:cs typeface="Arial" charset="0"/>
            </a:endParaRPr>
          </a:p>
          <a:p>
            <a:pPr marL="0" indent="0" algn="just">
              <a:buNone/>
            </a:pPr>
            <a:r>
              <a:rPr lang="en-US" sz="2600" b="1" dirty="0" smtClean="0">
                <a:solidFill>
                  <a:schemeClr val="bg1"/>
                </a:solidFill>
                <a:latin typeface="Arial" charset="0"/>
                <a:cs typeface="Arial" charset="0"/>
              </a:rPr>
              <a:t>	2. Will of command: How God wants us to live.  We constantly violate this will and are held accountable for doing so. </a:t>
            </a:r>
            <a:endParaRPr lang="en-US" sz="1200" b="1" dirty="0" smtClean="0">
              <a:solidFill>
                <a:schemeClr val="bg1"/>
              </a:solidFill>
              <a:latin typeface="Arial" charset="0"/>
              <a:cs typeface="Arial" charset="0"/>
            </a:endParaRPr>
          </a:p>
          <a:p>
            <a:pPr algn="just"/>
            <a:r>
              <a:rPr lang="en-US" sz="1200" b="1" dirty="0" smtClean="0">
                <a:solidFill>
                  <a:schemeClr val="bg1"/>
                </a:solidFill>
              </a:rPr>
              <a:t>	</a:t>
            </a:r>
          </a:p>
          <a:p>
            <a:pPr algn="just"/>
            <a:r>
              <a:rPr lang="en-US" sz="2600" b="1" dirty="0" smtClean="0">
                <a:solidFill>
                  <a:schemeClr val="bg1"/>
                </a:solidFill>
              </a:rPr>
              <a:t>   	</a:t>
            </a:r>
          </a:p>
          <a:p>
            <a:pPr algn="just"/>
            <a:r>
              <a:rPr lang="en-US" sz="26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4" end="4"/>
                                            </p:txEl>
                                          </p:spTgt>
                                        </p:tgtEl>
                                        <p:attrNameLst>
                                          <p:attrName>style.visibility</p:attrName>
                                        </p:attrNameLst>
                                      </p:cBhvr>
                                      <p:to>
                                        <p:strVal val="visible"/>
                                      </p:to>
                                    </p:set>
                                    <p:animEffect transition="in" filter="blinds(horizontal)">
                                      <p:cBhvr>
                                        <p:cTn id="7" dur="500"/>
                                        <p:tgtEl>
                                          <p:spTgt spid="41985">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1985">
                                            <p:txEl>
                                              <p:pRg st="6" end="6"/>
                                            </p:txEl>
                                          </p:spTgt>
                                        </p:tgtEl>
                                        <p:attrNameLst>
                                          <p:attrName>style.visibility</p:attrName>
                                        </p:attrNameLst>
                                      </p:cBhvr>
                                      <p:to>
                                        <p:strVal val="visible"/>
                                      </p:to>
                                    </p:set>
                                    <p:animEffect transition="in" filter="blinds(horizontal)">
                                      <p:cBhvr>
                                        <p:cTn id="10" dur="500"/>
                                        <p:tgtEl>
                                          <p:spTgt spid="41985">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1985">
                                            <p:txEl>
                                              <p:pRg st="8" end="8"/>
                                            </p:txEl>
                                          </p:spTgt>
                                        </p:tgtEl>
                                        <p:attrNameLst>
                                          <p:attrName>style.visibility</p:attrName>
                                        </p:attrNameLst>
                                      </p:cBhvr>
                                      <p:to>
                                        <p:strVal val="visible"/>
                                      </p:to>
                                    </p:set>
                                    <p:animEffect transition="in" filter="blinds(horizontal)">
                                      <p:cBhvr>
                                        <p:cTn id="15" dur="500"/>
                                        <p:tgtEl>
                                          <p:spTgt spid="4198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0" y="0"/>
            <a:ext cx="9144000" cy="3429000"/>
          </a:xfrm>
        </p:spPr>
        <p:txBody>
          <a:bodyPr/>
          <a:lstStyle/>
          <a:p>
            <a:pPr marL="0" indent="0" algn="just">
              <a:buFont typeface="Arial" charset="0"/>
              <a:buNone/>
            </a:pPr>
            <a:r>
              <a:rPr lang="en-US" sz="2500" b="1" dirty="0" smtClean="0">
                <a:solidFill>
                  <a:schemeClr val="bg1"/>
                </a:solidFill>
                <a:latin typeface="Arial" charset="0"/>
                <a:cs typeface="Arial" charset="0"/>
              </a:rPr>
              <a:t>	B. Man's Will and Responsibility </a:t>
            </a:r>
          </a:p>
          <a:p>
            <a:pPr marL="0" indent="0" algn="just">
              <a:buFont typeface="Arial" charset="0"/>
              <a:buNone/>
            </a:pPr>
            <a:r>
              <a:rPr lang="en-US" sz="2500" b="1" dirty="0" smtClean="0">
                <a:solidFill>
                  <a:schemeClr val="bg1"/>
                </a:solidFill>
                <a:latin typeface="Arial" charset="0"/>
                <a:cs typeface="Arial" charset="0"/>
              </a:rPr>
              <a:t>	1. Man has free agency: power of personal decision</a:t>
            </a:r>
            <a:r>
              <a:rPr lang="en-US" sz="2500" b="1" dirty="0" smtClean="0">
                <a:solidFill>
                  <a:schemeClr val="bg1"/>
                </a:solidFill>
                <a:latin typeface="Arial" pitchFamily="34" charset="0"/>
                <a:cs typeface="Arial" pitchFamily="34" charset="0"/>
              </a:rPr>
              <a:t>. </a:t>
            </a:r>
          </a:p>
          <a:p>
            <a:pPr algn="just">
              <a:buNone/>
            </a:pPr>
            <a:r>
              <a:rPr lang="en-US" sz="2500" b="1" dirty="0" smtClean="0">
                <a:solidFill>
                  <a:schemeClr val="bg1"/>
                </a:solidFill>
                <a:latin typeface="Arial" pitchFamily="34" charset="0"/>
                <a:cs typeface="Arial" pitchFamily="34" charset="0"/>
              </a:rPr>
              <a:t>		2. Limited by God's decree and our nature.</a:t>
            </a:r>
          </a:p>
          <a:p>
            <a:pPr algn="just">
              <a:buNone/>
            </a:pPr>
            <a:r>
              <a:rPr lang="en-US" sz="2500" b="1" dirty="0" smtClean="0">
                <a:solidFill>
                  <a:schemeClr val="bg1"/>
                </a:solidFill>
                <a:latin typeface="Arial" pitchFamily="34" charset="0"/>
                <a:cs typeface="Arial" pitchFamily="34" charset="0"/>
              </a:rPr>
              <a:t>			a. </a:t>
            </a:r>
            <a:r>
              <a:rPr lang="en-US" sz="2500" b="1" dirty="0" smtClean="0">
                <a:solidFill>
                  <a:schemeClr val="bg1"/>
                </a:solidFill>
                <a:latin typeface="Arial" pitchFamily="34" charset="0"/>
                <a:cs typeface="Arial" pitchFamily="34" charset="0"/>
              </a:rPr>
              <a:t>We make </a:t>
            </a:r>
            <a:r>
              <a:rPr lang="en-US" sz="2500" b="1" dirty="0" smtClean="0">
                <a:solidFill>
                  <a:schemeClr val="bg1"/>
                </a:solidFill>
                <a:latin typeface="Arial" pitchFamily="34" charset="0"/>
                <a:cs typeface="Arial" pitchFamily="34" charset="0"/>
              </a:rPr>
              <a:t>choices consistent w/nature</a:t>
            </a:r>
          </a:p>
          <a:p>
            <a:pPr algn="just">
              <a:buNone/>
            </a:pPr>
            <a:r>
              <a:rPr lang="en-US" sz="2500" b="1" dirty="0" smtClean="0">
                <a:solidFill>
                  <a:schemeClr val="bg1"/>
                </a:solidFill>
                <a:latin typeface="Arial" pitchFamily="34" charset="0"/>
                <a:cs typeface="Arial" pitchFamily="34" charset="0"/>
              </a:rPr>
              <a:t>			b. </a:t>
            </a:r>
            <a:r>
              <a:rPr lang="en-US" sz="2500" b="1" dirty="0" smtClean="0">
                <a:solidFill>
                  <a:schemeClr val="bg1"/>
                </a:solidFill>
                <a:latin typeface="Arial" charset="0"/>
                <a:cs typeface="Arial" charset="0"/>
              </a:rPr>
              <a:t>God sovereignly overrules (and/or uses)</a:t>
            </a:r>
          </a:p>
          <a:p>
            <a:pPr algn="just">
              <a:buNone/>
            </a:pPr>
            <a:r>
              <a:rPr lang="en-US" sz="2500" b="1" dirty="0" smtClean="0">
                <a:solidFill>
                  <a:schemeClr val="bg1"/>
                </a:solidFill>
                <a:latin typeface="Arial" charset="0"/>
                <a:cs typeface="Arial" charset="0"/>
              </a:rPr>
              <a:t>human action as a planned means to his own goals (Gen.</a:t>
            </a:r>
          </a:p>
          <a:p>
            <a:pPr algn="just">
              <a:buNone/>
            </a:pPr>
            <a:r>
              <a:rPr lang="en-US" sz="2500" b="1" dirty="0" smtClean="0">
                <a:solidFill>
                  <a:schemeClr val="bg1"/>
                </a:solidFill>
                <a:latin typeface="Arial" charset="0"/>
                <a:cs typeface="Arial" charset="0"/>
              </a:rPr>
              <a:t>50:20; Acts 2:23). </a:t>
            </a:r>
            <a:endParaRPr lang="en-US" sz="2500" b="1" dirty="0" smtClean="0">
              <a:solidFill>
                <a:schemeClr val="bg1"/>
              </a:solidFill>
              <a:latin typeface="Arial" pitchFamily="34" charset="0"/>
              <a:cs typeface="Arial" pitchFamily="34" charset="0"/>
            </a:endParaRPr>
          </a:p>
          <a:p>
            <a:pPr algn="just">
              <a:buNone/>
            </a:pPr>
            <a:r>
              <a:rPr lang="en-US" sz="2500" b="1" dirty="0" smtClean="0">
                <a:solidFill>
                  <a:schemeClr val="bg1"/>
                </a:solidFill>
                <a:latin typeface="Arial" pitchFamily="34" charset="0"/>
                <a:cs typeface="Arial" pitchFamily="34" charset="0"/>
              </a:rPr>
              <a:t>		3.</a:t>
            </a:r>
            <a:r>
              <a:rPr lang="en-US" sz="2500" b="1" dirty="0" smtClean="0">
                <a:solidFill>
                  <a:schemeClr val="bg1"/>
                </a:solidFill>
                <a:latin typeface="Arial" charset="0"/>
                <a:cs typeface="Arial" charset="0"/>
              </a:rPr>
              <a:t> Our choices are real/meaningful choices. Why?</a:t>
            </a:r>
          </a:p>
          <a:p>
            <a:pPr algn="just">
              <a:buNone/>
            </a:pPr>
            <a:r>
              <a:rPr lang="en-US" sz="2500" b="1" dirty="0" smtClean="0">
                <a:solidFill>
                  <a:schemeClr val="bg1"/>
                </a:solidFill>
                <a:latin typeface="Arial" charset="0"/>
                <a:cs typeface="Arial" charset="0"/>
              </a:rPr>
              <a:t>			a. God says they are!  </a:t>
            </a:r>
          </a:p>
          <a:p>
            <a:pPr algn="just">
              <a:buNone/>
            </a:pPr>
            <a:r>
              <a:rPr lang="en-US" sz="2500" b="1" dirty="0" smtClean="0">
                <a:solidFill>
                  <a:schemeClr val="bg1"/>
                </a:solidFill>
                <a:latin typeface="Arial" charset="0"/>
                <a:cs typeface="Arial" charset="0"/>
              </a:rPr>
              <a:t>			b. We make them freely according to desires</a:t>
            </a:r>
            <a:r>
              <a:rPr lang="en-US" sz="2500" b="1" dirty="0" smtClean="0">
                <a:solidFill>
                  <a:schemeClr val="bg1"/>
                </a:solidFill>
                <a:latin typeface="Arial" charset="0"/>
                <a:cs typeface="Arial" charset="0"/>
              </a:rPr>
              <a:t>.</a:t>
            </a:r>
          </a:p>
          <a:p>
            <a:pPr marL="0" indent="0" algn="just">
              <a:buFont typeface="Arial" charset="0"/>
              <a:buNone/>
            </a:pPr>
            <a:endParaRPr lang="en-US" sz="2500" b="1" dirty="0" smtClean="0">
              <a:solidFill>
                <a:schemeClr val="bg1"/>
              </a:solidFill>
              <a:latin typeface="Arial"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0" y="0"/>
            <a:ext cx="9144000" cy="3429000"/>
          </a:xfrm>
        </p:spPr>
        <p:txBody>
          <a:bodyPr/>
          <a:lstStyle/>
          <a:p>
            <a:pPr marL="0" indent="0" algn="just">
              <a:buFont typeface="Arial" charset="0"/>
              <a:buNone/>
            </a:pPr>
            <a:r>
              <a:rPr lang="en-US" sz="2400" b="1" dirty="0" smtClean="0">
                <a:solidFill>
                  <a:schemeClr val="bg1"/>
                </a:solidFill>
                <a:latin typeface="Arial" charset="0"/>
                <a:cs typeface="Arial" charset="0"/>
              </a:rPr>
              <a:t>Act </a:t>
            </a:r>
            <a:r>
              <a:rPr lang="en-US" sz="2400" b="1" dirty="0" smtClean="0">
                <a:solidFill>
                  <a:schemeClr val="bg1"/>
                </a:solidFill>
                <a:latin typeface="Arial" charset="0"/>
                <a:cs typeface="Arial" charset="0"/>
              </a:rPr>
              <a:t>2:23  this Jesus, delivered up according to the definite plan and foreknowledge of God, you crucified and killed by the hands of lawless men. </a:t>
            </a:r>
            <a:endParaRPr lang="en-US" sz="1000" b="1" dirty="0" smtClean="0">
              <a:solidFill>
                <a:schemeClr val="bg1"/>
              </a:solidFill>
              <a:latin typeface="Arial" charset="0"/>
              <a:cs typeface="Arial" charset="0"/>
            </a:endParaRPr>
          </a:p>
          <a:p>
            <a:pPr marL="0" indent="0" algn="just">
              <a:buFont typeface="Arial" charset="0"/>
              <a:buNone/>
            </a:pPr>
            <a:endParaRPr lang="en-US" sz="1000" b="1" dirty="0" smtClean="0">
              <a:solidFill>
                <a:schemeClr val="bg1"/>
              </a:solidFill>
              <a:latin typeface="Arial" charset="0"/>
              <a:cs typeface="Arial" charset="0"/>
            </a:endParaRPr>
          </a:p>
          <a:p>
            <a:pPr marL="0" indent="0" algn="just">
              <a:buNone/>
            </a:pPr>
            <a:r>
              <a:rPr lang="en-US" sz="2400" b="1" dirty="0" smtClean="0">
                <a:solidFill>
                  <a:schemeClr val="bg1"/>
                </a:solidFill>
                <a:latin typeface="Arial" charset="0"/>
                <a:cs typeface="Arial" charset="0"/>
              </a:rPr>
              <a:t>Act 4:27-28  </a:t>
            </a:r>
            <a:r>
              <a:rPr lang="en-US" sz="2400" b="1" dirty="0" smtClean="0">
                <a:solidFill>
                  <a:schemeClr val="bg1"/>
                </a:solidFill>
                <a:latin typeface="Arial" charset="0"/>
                <a:cs typeface="Arial" charset="0"/>
              </a:rPr>
              <a:t>for truly in this city there were gathered together against your holy servant Jesus, whom you anointed, both Herod and Pontius Pilate, along with the Gentiles and the peoples of Israel, </a:t>
            </a:r>
            <a:r>
              <a:rPr lang="en-US" sz="2400" b="1" dirty="0" smtClean="0">
                <a:solidFill>
                  <a:schemeClr val="bg1"/>
                </a:solidFill>
                <a:latin typeface="Arial" charset="0"/>
                <a:cs typeface="Arial" charset="0"/>
              </a:rPr>
              <a:t>to </a:t>
            </a:r>
            <a:r>
              <a:rPr lang="en-US" sz="2400" b="1" dirty="0" smtClean="0">
                <a:solidFill>
                  <a:schemeClr val="bg1"/>
                </a:solidFill>
                <a:latin typeface="Arial" charset="0"/>
                <a:cs typeface="Arial" charset="0"/>
              </a:rPr>
              <a:t>do whatever your hand and your plan had predestined to take place. </a:t>
            </a:r>
          </a:p>
          <a:p>
            <a:pPr marL="0" indent="0" algn="just">
              <a:buNone/>
            </a:pPr>
            <a:r>
              <a:rPr lang="en-US" sz="2400" b="1" dirty="0" smtClean="0">
                <a:solidFill>
                  <a:schemeClr val="bg1"/>
                </a:solidFill>
                <a:latin typeface="Arial" charset="0"/>
                <a:cs typeface="Arial" charset="0"/>
              </a:rPr>
              <a:t>The </a:t>
            </a:r>
            <a:r>
              <a:rPr lang="en-US" sz="2400" b="1" dirty="0" smtClean="0">
                <a:solidFill>
                  <a:schemeClr val="bg1"/>
                </a:solidFill>
                <a:latin typeface="Arial" charset="0"/>
                <a:cs typeface="Arial" charset="0"/>
              </a:rPr>
              <a:t>greatest calamity in </a:t>
            </a:r>
            <a:r>
              <a:rPr lang="en-US" sz="2400" b="1" dirty="0" smtClean="0">
                <a:solidFill>
                  <a:schemeClr val="bg1"/>
                </a:solidFill>
                <a:latin typeface="Arial" charset="0"/>
                <a:cs typeface="Arial" charset="0"/>
              </a:rPr>
              <a:t>history was </a:t>
            </a:r>
            <a:r>
              <a:rPr lang="en-US" sz="2400" b="1" dirty="0" smtClean="0">
                <a:solidFill>
                  <a:schemeClr val="bg1"/>
                </a:solidFill>
                <a:latin typeface="Arial" charset="0"/>
                <a:cs typeface="Arial" charset="0"/>
              </a:rPr>
              <a:t>not only decreed by the Lord, but the Lord decreed that </a:t>
            </a:r>
            <a:r>
              <a:rPr lang="en-US" sz="2400" b="1" dirty="0" smtClean="0">
                <a:solidFill>
                  <a:schemeClr val="bg1"/>
                </a:solidFill>
                <a:latin typeface="Arial" charset="0"/>
                <a:cs typeface="Arial" charset="0"/>
              </a:rPr>
              <a:t>it </a:t>
            </a:r>
            <a:r>
              <a:rPr lang="en-US" sz="2400" b="1" dirty="0" smtClean="0">
                <a:solidFill>
                  <a:schemeClr val="bg1"/>
                </a:solidFill>
                <a:latin typeface="Arial" charset="0"/>
                <a:cs typeface="Arial" charset="0"/>
              </a:rPr>
              <a:t>would come upon Him in the person of </a:t>
            </a:r>
            <a:r>
              <a:rPr lang="en-US" sz="2400" b="1" dirty="0" smtClean="0">
                <a:solidFill>
                  <a:schemeClr val="bg1"/>
                </a:solidFill>
                <a:latin typeface="Arial" charset="0"/>
                <a:cs typeface="Arial" charset="0"/>
              </a:rPr>
              <a:t>Christ</a:t>
            </a:r>
            <a:r>
              <a:rPr lang="en-US" sz="2400" b="1" dirty="0" smtClean="0">
                <a:solidFill>
                  <a:schemeClr val="bg1"/>
                </a:solidFill>
                <a:latin typeface="Arial" charset="0"/>
                <a:cs typeface="Arial" charset="0"/>
              </a:rPr>
              <a:t>. </a:t>
            </a:r>
            <a:r>
              <a:rPr lang="en-US" sz="2400" b="1" dirty="0" smtClean="0">
                <a:solidFill>
                  <a:schemeClr val="bg1"/>
                </a:solidFill>
                <a:latin typeface="Arial" charset="0"/>
                <a:cs typeface="Arial" charset="0"/>
              </a:rPr>
              <a:t>It was </a:t>
            </a:r>
            <a:r>
              <a:rPr lang="en-US" sz="2400" b="1" dirty="0" smtClean="0">
                <a:solidFill>
                  <a:schemeClr val="bg1"/>
                </a:solidFill>
                <a:latin typeface="Arial" charset="0"/>
                <a:cs typeface="Arial" charset="0"/>
              </a:rPr>
              <a:t>ordained from </a:t>
            </a:r>
            <a:r>
              <a:rPr lang="en-US" sz="2400" b="1" dirty="0" smtClean="0">
                <a:solidFill>
                  <a:schemeClr val="bg1"/>
                </a:solidFill>
                <a:latin typeface="Arial" charset="0"/>
                <a:cs typeface="Arial" charset="0"/>
              </a:rPr>
              <a:t>all eternity, </a:t>
            </a:r>
            <a:r>
              <a:rPr lang="en-US" sz="2400" b="1" dirty="0" smtClean="0">
                <a:solidFill>
                  <a:schemeClr val="bg1"/>
                </a:solidFill>
                <a:latin typeface="Arial" charset="0"/>
                <a:cs typeface="Arial" charset="0"/>
              </a:rPr>
              <a:t>and everything unfolded at the precise time, in the precise manner, and for the precise purpose </a:t>
            </a:r>
            <a:r>
              <a:rPr lang="en-US" sz="2400" b="1" dirty="0" smtClean="0">
                <a:solidFill>
                  <a:schemeClr val="bg1"/>
                </a:solidFill>
                <a:latin typeface="Arial" charset="0"/>
                <a:cs typeface="Arial" charset="0"/>
              </a:rPr>
              <a:t>the </a:t>
            </a:r>
            <a:r>
              <a:rPr lang="en-US" sz="2400" b="1" dirty="0" smtClean="0">
                <a:solidFill>
                  <a:schemeClr val="bg1"/>
                </a:solidFill>
                <a:latin typeface="Arial" charset="0"/>
                <a:cs typeface="Arial" charset="0"/>
              </a:rPr>
              <a:t>Lord </a:t>
            </a:r>
            <a:r>
              <a:rPr lang="en-US" sz="2400" b="1" dirty="0" smtClean="0">
                <a:solidFill>
                  <a:schemeClr val="bg1"/>
                </a:solidFill>
                <a:latin typeface="Arial" charset="0"/>
                <a:cs typeface="Arial" charset="0"/>
              </a:rPr>
              <a:t>determined.</a:t>
            </a:r>
            <a:endParaRPr lang="en-US" sz="2400" b="1" dirty="0" smtClean="0">
              <a:solidFill>
                <a:schemeClr val="bg1"/>
              </a:solidFill>
              <a:latin typeface="Arial" charset="0"/>
              <a:cs typeface="Arial" charset="0"/>
            </a:endParaRPr>
          </a:p>
          <a:p>
            <a:pPr marL="0" indent="0" algn="just">
              <a:buFont typeface="Arial" charset="0"/>
              <a:buNone/>
            </a:pPr>
            <a:endParaRPr lang="en-US" sz="2400" b="1" dirty="0" smtClean="0">
              <a:solidFill>
                <a:schemeClr val="bg1"/>
              </a:solidFill>
              <a:latin typeface="Arial" charset="0"/>
              <a:cs typeface="Arial" charset="0"/>
            </a:endParaRPr>
          </a:p>
          <a:p>
            <a:pPr algn="just">
              <a:buNone/>
            </a:pPr>
            <a:endParaRPr lang="en-US" sz="2400" b="1" dirty="0" smtClean="0">
              <a:solidFill>
                <a:schemeClr val="bg1"/>
              </a:solidFill>
              <a:latin typeface="Arial" charset="0"/>
              <a:cs typeface="Arial" charset="0"/>
            </a:endParaRPr>
          </a:p>
          <a:p>
            <a:pPr algn="just">
              <a:buNone/>
            </a:pPr>
            <a:endParaRPr lang="en-US" sz="2400" b="1" dirty="0" smtClean="0">
              <a:solidFill>
                <a:schemeClr val="bg1"/>
              </a:solidFill>
              <a:latin typeface="Arial" charset="0"/>
              <a:cs typeface="Arial" charset="0"/>
            </a:endParaRPr>
          </a:p>
          <a:p>
            <a:pPr marL="0" indent="0" algn="just">
              <a:buFont typeface="Arial" charset="0"/>
              <a:buNone/>
            </a:pPr>
            <a:endParaRPr lang="en-US" sz="2400" b="1" dirty="0" smtClean="0">
              <a:solidFill>
                <a:schemeClr val="bg1"/>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8">
                                            <p:txEl>
                                              <p:pRg st="2" end="2"/>
                                            </p:txEl>
                                          </p:spTgt>
                                        </p:tgtEl>
                                        <p:attrNameLst>
                                          <p:attrName>style.visibility</p:attrName>
                                        </p:attrNameLst>
                                      </p:cBhvr>
                                      <p:to>
                                        <p:strVal val="visible"/>
                                      </p:to>
                                    </p:set>
                                    <p:animEffect transition="in" filter="blinds(horizontal)">
                                      <p:cBhvr>
                                        <p:cTn id="7" dur="500"/>
                                        <p:tgtEl>
                                          <p:spTgt spid="1433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8">
                                            <p:txEl>
                                              <p:pRg st="3" end="3"/>
                                            </p:txEl>
                                          </p:spTgt>
                                        </p:tgtEl>
                                        <p:attrNameLst>
                                          <p:attrName>style.visibility</p:attrName>
                                        </p:attrNameLst>
                                      </p:cBhvr>
                                      <p:to>
                                        <p:strVal val="visible"/>
                                      </p:to>
                                    </p:set>
                                    <p:animEffect transition="in" filter="blinds(horizontal)">
                                      <p:cBhvr>
                                        <p:cTn id="12" dur="500"/>
                                        <p:tgtEl>
                                          <p:spTgt spid="143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0" y="0"/>
            <a:ext cx="9144000" cy="3429000"/>
          </a:xfrm>
        </p:spPr>
        <p:txBody>
          <a:bodyPr/>
          <a:lstStyle/>
          <a:p>
            <a:pPr algn="just">
              <a:buNone/>
            </a:pPr>
            <a:r>
              <a:rPr lang="en-US" sz="2500" b="1" dirty="0" smtClean="0">
                <a:solidFill>
                  <a:schemeClr val="bg1"/>
                </a:solidFill>
                <a:latin typeface="Arial" pitchFamily="34" charset="0"/>
                <a:cs typeface="Arial" pitchFamily="34" charset="0"/>
              </a:rPr>
              <a:t>		3.</a:t>
            </a:r>
            <a:r>
              <a:rPr lang="en-US" sz="2500" b="1" dirty="0" smtClean="0">
                <a:solidFill>
                  <a:schemeClr val="bg1"/>
                </a:solidFill>
                <a:latin typeface="Arial" charset="0"/>
                <a:cs typeface="Arial" charset="0"/>
              </a:rPr>
              <a:t> Our choices are real/meaningful choices. Why?</a:t>
            </a:r>
          </a:p>
          <a:p>
            <a:pPr algn="just">
              <a:buNone/>
            </a:pPr>
            <a:r>
              <a:rPr lang="en-US" sz="2500" b="1" dirty="0" smtClean="0">
                <a:solidFill>
                  <a:schemeClr val="bg1"/>
                </a:solidFill>
                <a:latin typeface="Arial" charset="0"/>
                <a:cs typeface="Arial" charset="0"/>
              </a:rPr>
              <a:t>			a. God says they are!  </a:t>
            </a:r>
          </a:p>
          <a:p>
            <a:pPr algn="just">
              <a:buNone/>
            </a:pPr>
            <a:r>
              <a:rPr lang="en-US" sz="2500" b="1" dirty="0" smtClean="0">
                <a:solidFill>
                  <a:schemeClr val="bg1"/>
                </a:solidFill>
                <a:latin typeface="Arial" charset="0"/>
                <a:cs typeface="Arial" charset="0"/>
              </a:rPr>
              <a:t>			b. We make them freely according to desires</a:t>
            </a:r>
            <a:r>
              <a:rPr lang="en-US" sz="2500" b="1" dirty="0" smtClean="0">
                <a:solidFill>
                  <a:schemeClr val="bg1"/>
                </a:solidFill>
                <a:latin typeface="Arial" charset="0"/>
                <a:cs typeface="Arial" charset="0"/>
              </a:rPr>
              <a:t>.</a:t>
            </a:r>
          </a:p>
          <a:p>
            <a:pPr marL="0" indent="0" algn="just">
              <a:buFont typeface="Arial" charset="0"/>
              <a:buNone/>
            </a:pPr>
            <a:endParaRPr lang="en-US" sz="2500" b="1" dirty="0" smtClean="0">
              <a:solidFill>
                <a:schemeClr val="bg1"/>
              </a:solidFill>
              <a:latin typeface="Arial"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0" y="0"/>
            <a:ext cx="7620000" cy="3409950"/>
          </a:xfrm>
        </p:spPr>
        <p:txBody>
          <a:bodyPr/>
          <a:lstStyle/>
          <a:p>
            <a:pPr marL="0" indent="0" algn="just">
              <a:buFont typeface="Arial" charset="0"/>
              <a:buNone/>
            </a:pPr>
            <a:r>
              <a:rPr lang="en-US" sz="2500" b="1" dirty="0" smtClean="0">
                <a:solidFill>
                  <a:schemeClr val="bg1"/>
                </a:solidFill>
                <a:latin typeface="Arial" pitchFamily="34" charset="0"/>
                <a:cs typeface="Arial" pitchFamily="34" charset="0"/>
              </a:rPr>
              <a:t>	Illustration: Of Gondolas and Mazes</a:t>
            </a:r>
          </a:p>
          <a:p>
            <a:pPr marL="0" indent="0" algn="just">
              <a:buFont typeface="Arial" charset="0"/>
              <a:buNone/>
            </a:pPr>
            <a:r>
              <a:rPr lang="en-US" sz="2500" b="1" dirty="0" smtClean="0">
                <a:solidFill>
                  <a:schemeClr val="bg1"/>
                </a:solidFill>
                <a:latin typeface="Arial" pitchFamily="34" charset="0"/>
                <a:cs typeface="Arial" pitchFamily="34" charset="0"/>
              </a:rPr>
              <a:t>	1. Venice is like a maze, signs appeal to strongest desire you have to go where you want. 	2. Key points:</a:t>
            </a:r>
          </a:p>
          <a:p>
            <a:pPr marL="0" indent="0" algn="just">
              <a:buFont typeface="Arial" charset="0"/>
              <a:buNone/>
            </a:pPr>
            <a:r>
              <a:rPr lang="en-US" sz="2500" b="1" dirty="0" smtClean="0">
                <a:solidFill>
                  <a:schemeClr val="bg1"/>
                </a:solidFill>
                <a:latin typeface="Arial" pitchFamily="34" charset="0"/>
                <a:cs typeface="Arial" pitchFamily="34" charset="0"/>
              </a:rPr>
              <a:t>	</a:t>
            </a:r>
            <a:r>
              <a:rPr lang="en-US" sz="2600" b="1" dirty="0" smtClean="0">
                <a:solidFill>
                  <a:schemeClr val="bg1"/>
                </a:solidFill>
                <a:latin typeface="Arial" pitchFamily="34" charset="0"/>
                <a:cs typeface="Arial" pitchFamily="34" charset="0"/>
              </a:rPr>
              <a:t>a. God designed/predestined everything in the maze, to include our free choices.   </a:t>
            </a:r>
          </a:p>
          <a:p>
            <a:pPr marL="0" indent="0" algn="just">
              <a:buFont typeface="Arial" charset="0"/>
              <a:buNone/>
            </a:pPr>
            <a:r>
              <a:rPr lang="en-US" sz="2600" b="1" dirty="0" smtClean="0">
                <a:solidFill>
                  <a:schemeClr val="bg1"/>
                </a:solidFill>
                <a:latin typeface="Arial" pitchFamily="34" charset="0"/>
                <a:cs typeface="Arial" pitchFamily="34" charset="0"/>
              </a:rPr>
              <a:t>	b. Our choices are according to </a:t>
            </a:r>
            <a:r>
              <a:rPr lang="en-US" sz="2600" b="1" i="1" u="sng" dirty="0" smtClean="0">
                <a:solidFill>
                  <a:schemeClr val="bg1"/>
                </a:solidFill>
                <a:latin typeface="Arial" pitchFamily="34" charset="0"/>
                <a:cs typeface="Arial" pitchFamily="34" charset="0"/>
              </a:rPr>
              <a:t>our </a:t>
            </a:r>
            <a:r>
              <a:rPr lang="en-US" sz="2600" b="1" dirty="0" smtClean="0">
                <a:solidFill>
                  <a:schemeClr val="bg1"/>
                </a:solidFill>
                <a:latin typeface="Arial" pitchFamily="34" charset="0"/>
                <a:cs typeface="Arial" pitchFamily="34" charset="0"/>
              </a:rPr>
              <a:t>strongest desire at the moment.  We always get what we want.</a:t>
            </a:r>
          </a:p>
          <a:p>
            <a:pPr marL="0" indent="0" algn="just">
              <a:buFont typeface="Arial" charset="0"/>
              <a:buNone/>
            </a:pPr>
            <a:r>
              <a:rPr lang="en-US" sz="2600" b="1" dirty="0" smtClean="0">
                <a:solidFill>
                  <a:schemeClr val="bg1"/>
                </a:solidFill>
                <a:latin typeface="Arial" pitchFamily="34" charset="0"/>
                <a:cs typeface="Arial" pitchFamily="34" charset="0"/>
              </a:rPr>
              <a:t>	c. God works through means to ensure we turn where He wants us to in accordance w/His foreordained plans/purposes.  </a:t>
            </a:r>
            <a:endParaRPr lang="en-US" sz="2500" b="1" dirty="0" smtClean="0">
              <a:solidFill>
                <a:schemeClr val="bg1"/>
              </a:solidFill>
              <a:latin typeface="Arial" pitchFamily="34" charset="0"/>
              <a:cs typeface="Arial" pitchFamily="34" charset="0"/>
            </a:endParaRPr>
          </a:p>
        </p:txBody>
      </p:sp>
      <p:pic>
        <p:nvPicPr>
          <p:cNvPr id="7170" name="Picture 2" descr="pic of maze  - Crisis solution concept as a businessman standing on a straight road through a maze or labyrinth with confusing direction road signs as a metaphor for finding the answer to a riddle as a clear strategy to overcome difficulties in business and the problems - JPG "/>
          <p:cNvPicPr>
            <a:picLocks noChangeAspect="1" noChangeArrowheads="1"/>
          </p:cNvPicPr>
          <p:nvPr/>
        </p:nvPicPr>
        <p:blipFill>
          <a:blip r:embed="rId3" cstate="print"/>
          <a:srcRect/>
          <a:stretch>
            <a:fillRect/>
          </a:stretch>
        </p:blipFill>
        <p:spPr bwMode="auto">
          <a:xfrm>
            <a:off x="7696200" y="2266950"/>
            <a:ext cx="1447800" cy="2876550"/>
          </a:xfrm>
          <a:prstGeom prst="rect">
            <a:avLst/>
          </a:prstGeom>
          <a:noFill/>
        </p:spPr>
      </p:pic>
      <p:pic>
        <p:nvPicPr>
          <p:cNvPr id="7173" name="Picture 5" descr="picture of venice  - VENICE ITALY  - JPG "/>
          <p:cNvPicPr>
            <a:picLocks noChangeAspect="1" noChangeArrowheads="1"/>
          </p:cNvPicPr>
          <p:nvPr/>
        </p:nvPicPr>
        <p:blipFill>
          <a:blip r:embed="rId4" cstate="print"/>
          <a:srcRect/>
          <a:stretch>
            <a:fillRect/>
          </a:stretch>
        </p:blipFill>
        <p:spPr bwMode="auto">
          <a:xfrm>
            <a:off x="7687797" y="0"/>
            <a:ext cx="1456204" cy="21907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Effect transition="in" filter="blinds(horizontal)">
                                      <p:cBhvr>
                                        <p:cTn id="7" dur="500"/>
                                        <p:tgtEl>
                                          <p:spTgt spid="15362">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173"/>
                                        </p:tgtEl>
                                        <p:attrNameLst>
                                          <p:attrName>style.visibility</p:attrName>
                                        </p:attrNameLst>
                                      </p:cBhvr>
                                      <p:to>
                                        <p:strVal val="visible"/>
                                      </p:to>
                                    </p:set>
                                    <p:animEffect transition="in" filter="blinds(horizontal)">
                                      <p:cBhvr>
                                        <p:cTn id="10" dur="500"/>
                                        <p:tgtEl>
                                          <p:spTgt spid="7173"/>
                                        </p:tgtEl>
                                      </p:cBhvr>
                                    </p:animEffect>
                                  </p:childTnLst>
                                </p:cTn>
                              </p:par>
                              <p:par>
                                <p:cTn id="11" presetID="3" presetClass="entr" presetSubtype="10" fill="hold" nodeType="withEffect">
                                  <p:stCondLst>
                                    <p:cond delay="0"/>
                                  </p:stCondLst>
                                  <p:childTnLst>
                                    <p:set>
                                      <p:cBhvr>
                                        <p:cTn id="12" dur="1" fill="hold">
                                          <p:stCondLst>
                                            <p:cond delay="0"/>
                                          </p:stCondLst>
                                        </p:cTn>
                                        <p:tgtEl>
                                          <p:spTgt spid="7170"/>
                                        </p:tgtEl>
                                        <p:attrNameLst>
                                          <p:attrName>style.visibility</p:attrName>
                                        </p:attrNameLst>
                                      </p:cBhvr>
                                      <p:to>
                                        <p:strVal val="visible"/>
                                      </p:to>
                                    </p:set>
                                    <p:animEffect transition="in" filter="blinds(horizontal)">
                                      <p:cBhvr>
                                        <p:cTn id="13" dur="500"/>
                                        <p:tgtEl>
                                          <p:spTgt spid="7170"/>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5362">
                                            <p:txEl>
                                              <p:pRg st="2" end="2"/>
                                            </p:txEl>
                                          </p:spTgt>
                                        </p:tgtEl>
                                        <p:attrNameLst>
                                          <p:attrName>style.visibility</p:attrName>
                                        </p:attrNameLst>
                                      </p:cBhvr>
                                      <p:to>
                                        <p:strVal val="visible"/>
                                      </p:to>
                                    </p:set>
                                    <p:animEffect transition="in" filter="blinds(horizontal)">
                                      <p:cBhvr>
                                        <p:cTn id="18" dur="500"/>
                                        <p:tgtEl>
                                          <p:spTgt spid="15362">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5362">
                                            <p:txEl>
                                              <p:pRg st="3" end="3"/>
                                            </p:txEl>
                                          </p:spTgt>
                                        </p:tgtEl>
                                        <p:attrNameLst>
                                          <p:attrName>style.visibility</p:attrName>
                                        </p:attrNameLst>
                                      </p:cBhvr>
                                      <p:to>
                                        <p:strVal val="visible"/>
                                      </p:to>
                                    </p:set>
                                    <p:animEffect transition="in" filter="blinds(horizontal)">
                                      <p:cBhvr>
                                        <p:cTn id="21" dur="500"/>
                                        <p:tgtEl>
                                          <p:spTgt spid="15362">
                                            <p:txEl>
                                              <p:pRg st="3" end="3"/>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5362">
                                            <p:txEl>
                                              <p:pRg st="4" end="4"/>
                                            </p:txEl>
                                          </p:spTgt>
                                        </p:tgtEl>
                                        <p:attrNameLst>
                                          <p:attrName>style.visibility</p:attrName>
                                        </p:attrNameLst>
                                      </p:cBhvr>
                                      <p:to>
                                        <p:strVal val="visible"/>
                                      </p:to>
                                    </p:set>
                                    <p:animEffect transition="in" filter="blinds(horizontal)">
                                      <p:cBhvr>
                                        <p:cTn id="24" dur="500"/>
                                        <p:tgtEl>
                                          <p:spTgt spid="153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5093702"/>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T – Total Depravity: Man’s whole nature is  corrupted by sin so that He cannot do any spiritual good. </a:t>
            </a:r>
          </a:p>
          <a:p>
            <a:pPr algn="just">
              <a:spcBef>
                <a:spcPct val="50000"/>
              </a:spcBef>
            </a:pPr>
            <a:r>
              <a:rPr lang="en-US" sz="2500" b="1" dirty="0" smtClean="0">
                <a:solidFill>
                  <a:schemeClr val="bg1"/>
                </a:solidFill>
              </a:rPr>
              <a:t>U – Unconditional Election: Before time, God chose many sinners to save on the basis of His grace and mercy alone, not on anything good or foreseen in them. </a:t>
            </a:r>
          </a:p>
          <a:p>
            <a:pPr algn="just">
              <a:spcBef>
                <a:spcPct val="50000"/>
              </a:spcBef>
            </a:pPr>
            <a:r>
              <a:rPr lang="en-US" sz="2500" b="1" dirty="0" smtClean="0">
                <a:solidFill>
                  <a:schemeClr val="bg1"/>
                </a:solidFill>
              </a:rPr>
              <a:t>L – Limited Atonement: Christ atoned for the sins of the elect, securing and guaranteeing their salvation. </a:t>
            </a:r>
          </a:p>
          <a:p>
            <a:pPr algn="just">
              <a:spcBef>
                <a:spcPct val="50000"/>
              </a:spcBef>
            </a:pPr>
            <a:r>
              <a:rPr lang="en-US" sz="2500" b="1" dirty="0" smtClean="0">
                <a:solidFill>
                  <a:schemeClr val="bg1"/>
                </a:solidFill>
              </a:rPr>
              <a:t>I – Irresistible Grace: God raises spiritually dead sinners to spiritual life when He wants to enable them to believe.</a:t>
            </a:r>
          </a:p>
          <a:p>
            <a:pPr algn="just">
              <a:spcBef>
                <a:spcPct val="50000"/>
              </a:spcBef>
            </a:pPr>
            <a:r>
              <a:rPr lang="en-US" sz="2500" b="1" dirty="0" smtClean="0">
                <a:solidFill>
                  <a:schemeClr val="bg1"/>
                </a:solidFill>
              </a:rPr>
              <a:t>P – Perseverance of the Saints: The elect must and will persevere to the end, being preserved by God's power.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2" dur="500"/>
                                        <p:tgtEl>
                                          <p:spTgt spid="147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7" dur="500"/>
                                        <p:tgtEl>
                                          <p:spTgt spid="1474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22" dur="500"/>
                                        <p:tgtEl>
                                          <p:spTgt spid="147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28600" y="0"/>
            <a:ext cx="8610600" cy="3429000"/>
          </a:xfrm>
        </p:spPr>
        <p:txBody>
          <a:bodyPr/>
          <a:lstStyle/>
          <a:p>
            <a:pPr marL="0" indent="0" algn="just">
              <a:buFont typeface="Arial" charset="0"/>
              <a:buNone/>
            </a:pPr>
            <a:r>
              <a:rPr lang="en-US" sz="2500" b="1" dirty="0" smtClean="0">
                <a:solidFill>
                  <a:schemeClr val="bg1"/>
                </a:solidFill>
                <a:latin typeface="Arial" charset="0"/>
                <a:cs typeface="Arial" charset="0"/>
              </a:rPr>
              <a:t>	D. Unable to fully reconcile how God exercises control over our free, self-determined activities.  Why?</a:t>
            </a:r>
          </a:p>
          <a:p>
            <a:pPr marL="0" indent="0" algn="just">
              <a:buFont typeface="Arial" charset="0"/>
              <a:buNone/>
            </a:pPr>
            <a:r>
              <a:rPr lang="en-US" sz="2500" b="1" dirty="0" smtClean="0">
                <a:solidFill>
                  <a:schemeClr val="bg1"/>
                </a:solidFill>
                <a:latin typeface="Arial" charset="0"/>
                <a:cs typeface="Arial" charset="0"/>
              </a:rPr>
              <a:t>	1. God is God, and we are not.</a:t>
            </a:r>
          </a:p>
          <a:p>
            <a:pPr marL="0" indent="0" algn="just">
              <a:buFont typeface="Arial" charset="0"/>
              <a:buNone/>
            </a:pPr>
            <a:r>
              <a:rPr lang="en-US" sz="2500" b="1" dirty="0" smtClean="0">
                <a:solidFill>
                  <a:schemeClr val="bg1"/>
                </a:solidFill>
                <a:latin typeface="Arial" charset="0"/>
                <a:cs typeface="Arial" charset="0"/>
              </a:rPr>
              <a:t>	2. Some key things to keep in mind:</a:t>
            </a:r>
          </a:p>
          <a:p>
            <a:pPr marL="0" indent="0" algn="just">
              <a:buFont typeface="Arial" charset="0"/>
              <a:buNone/>
            </a:pPr>
            <a:r>
              <a:rPr lang="en-US" sz="2500" b="1" dirty="0" smtClean="0">
                <a:solidFill>
                  <a:schemeClr val="bg1"/>
                </a:solidFill>
                <a:latin typeface="Arial" charset="0"/>
                <a:cs typeface="Arial" charset="0"/>
              </a:rPr>
              <a:t>		a. God is sovereign, and we make choices we’re responsible for. Both truths held equally so as not to diminish who God is, and who man is.</a:t>
            </a:r>
          </a:p>
          <a:p>
            <a:pPr marL="0" indent="0" algn="just">
              <a:buFont typeface="Arial" charset="0"/>
              <a:buNone/>
            </a:pPr>
            <a:r>
              <a:rPr lang="en-US" sz="2500" b="1" dirty="0" smtClean="0">
                <a:solidFill>
                  <a:schemeClr val="bg1"/>
                </a:solidFill>
                <a:latin typeface="Arial" charset="0"/>
                <a:cs typeface="Arial" charset="0"/>
              </a:rPr>
              <a:t>		b. Our choices and what we do matters intensely to God. We grieve Him when we don’t obey, and He lets us know that everything we do is meaningful.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Effect transition="in" filter="blinds(horizontal)">
                                      <p:cBhvr>
                                        <p:cTn id="7" dur="500"/>
                                        <p:tgtEl>
                                          <p:spTgt spid="1536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2">
                                            <p:txEl>
                                              <p:pRg st="2" end="2"/>
                                            </p:txEl>
                                          </p:spTgt>
                                        </p:tgtEl>
                                        <p:attrNameLst>
                                          <p:attrName>style.visibility</p:attrName>
                                        </p:attrNameLst>
                                      </p:cBhvr>
                                      <p:to>
                                        <p:strVal val="visible"/>
                                      </p:to>
                                    </p:set>
                                    <p:animEffect transition="in" filter="blinds(horizontal)">
                                      <p:cBhvr>
                                        <p:cTn id="12" dur="500"/>
                                        <p:tgtEl>
                                          <p:spTgt spid="1536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5362">
                                            <p:txEl>
                                              <p:pRg st="3" end="3"/>
                                            </p:txEl>
                                          </p:spTgt>
                                        </p:tgtEl>
                                        <p:attrNameLst>
                                          <p:attrName>style.visibility</p:attrName>
                                        </p:attrNameLst>
                                      </p:cBhvr>
                                      <p:to>
                                        <p:strVal val="visible"/>
                                      </p:to>
                                    </p:set>
                                    <p:animEffect transition="in" filter="blinds(horizontal)">
                                      <p:cBhvr>
                                        <p:cTn id="15" dur="500"/>
                                        <p:tgtEl>
                                          <p:spTgt spid="1536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5362">
                                            <p:txEl>
                                              <p:pRg st="4" end="4"/>
                                            </p:txEl>
                                          </p:spTgt>
                                        </p:tgtEl>
                                        <p:attrNameLst>
                                          <p:attrName>style.visibility</p:attrName>
                                        </p:attrNameLst>
                                      </p:cBhvr>
                                      <p:to>
                                        <p:strVal val="visible"/>
                                      </p:to>
                                    </p:set>
                                    <p:animEffect transition="in" filter="blinds(horizontal)">
                                      <p:cBhvr>
                                        <p:cTn id="20" dur="500"/>
                                        <p:tgtEl>
                                          <p:spTgt spid="153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0" y="0"/>
            <a:ext cx="8991600" cy="3429000"/>
          </a:xfrm>
        </p:spPr>
        <p:txBody>
          <a:bodyPr/>
          <a:lstStyle/>
          <a:p>
            <a:pPr marL="0" indent="0" algn="just">
              <a:buFont typeface="Arial" charset="0"/>
              <a:buNone/>
            </a:pPr>
            <a:r>
              <a:rPr lang="en-US" sz="2500" b="1" dirty="0" smtClean="0">
                <a:solidFill>
                  <a:schemeClr val="bg1"/>
                </a:solidFill>
                <a:latin typeface="Arial" charset="0"/>
                <a:cs typeface="Arial" charset="0"/>
              </a:rPr>
              <a:t>IV. Practical Implications of God's Sovereignty</a:t>
            </a:r>
          </a:p>
          <a:p>
            <a:pPr marL="0" indent="0" algn="just">
              <a:buFont typeface="Arial" charset="0"/>
              <a:buNone/>
            </a:pPr>
            <a:r>
              <a:rPr lang="en-US" sz="2500" b="1" dirty="0" smtClean="0">
                <a:solidFill>
                  <a:schemeClr val="bg1"/>
                </a:solidFill>
                <a:latin typeface="Arial" charset="0"/>
                <a:cs typeface="Arial" charset="0"/>
              </a:rPr>
              <a:t>	A. Reminds us that God is God, and we are not!  </a:t>
            </a:r>
          </a:p>
          <a:p>
            <a:pPr marL="0" indent="0" algn="just">
              <a:buFont typeface="Arial" charset="0"/>
              <a:buNone/>
            </a:pPr>
            <a:r>
              <a:rPr lang="en-US" sz="2500" b="1" dirty="0" smtClean="0">
                <a:solidFill>
                  <a:schemeClr val="bg1"/>
                </a:solidFill>
                <a:latin typeface="Arial" charset="0"/>
                <a:cs typeface="Arial" charset="0"/>
              </a:rPr>
              <a:t>	B. Reminds us that we are creatures who are totally dependent upon God for everything. </a:t>
            </a:r>
          </a:p>
          <a:p>
            <a:pPr marL="0" indent="0" algn="just">
              <a:buFont typeface="Arial" charset="0"/>
              <a:buNone/>
            </a:pPr>
            <a:r>
              <a:rPr lang="en-US" sz="2500" b="1" dirty="0" smtClean="0">
                <a:solidFill>
                  <a:schemeClr val="bg1"/>
                </a:solidFill>
                <a:latin typeface="Arial" charset="0"/>
                <a:cs typeface="Arial" charset="0"/>
              </a:rPr>
              <a:t>	C. Is a source for comfort and hope and faith, because in it we discover that God is indeed directing all things—the good, and the bad—to an ultimately glorious end.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2" end="2"/>
                                            </p:txEl>
                                          </p:spTgt>
                                        </p:tgtEl>
                                        <p:attrNameLst>
                                          <p:attrName>style.visibility</p:attrName>
                                        </p:attrNameLst>
                                      </p:cBhvr>
                                      <p:to>
                                        <p:strVal val="visible"/>
                                      </p:to>
                                    </p:set>
                                    <p:animEffect transition="in" filter="blinds(horizontal)">
                                      <p:cBhvr>
                                        <p:cTn id="7" dur="500"/>
                                        <p:tgtEl>
                                          <p:spTgt spid="1536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2">
                                            <p:txEl>
                                              <p:pRg st="3" end="3"/>
                                            </p:txEl>
                                          </p:spTgt>
                                        </p:tgtEl>
                                        <p:attrNameLst>
                                          <p:attrName>style.visibility</p:attrName>
                                        </p:attrNameLst>
                                      </p:cBhvr>
                                      <p:to>
                                        <p:strVal val="visible"/>
                                      </p:to>
                                    </p:set>
                                    <p:animEffect transition="in" filter="blinds(horizontal)">
                                      <p:cBhvr>
                                        <p:cTn id="12" dur="500"/>
                                        <p:tgtEl>
                                          <p:spTgt spid="153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839200" cy="3924151"/>
          </a:xfrm>
          <a:prstGeom prst="rect">
            <a:avLst/>
          </a:prstGeom>
          <a:noFill/>
          <a:ln w="9525">
            <a:noFill/>
            <a:miter lim="800000"/>
            <a:headEnd/>
            <a:tailEnd/>
          </a:ln>
        </p:spPr>
        <p:txBody>
          <a:bodyPr wrap="square">
            <a:spAutoFit/>
          </a:bodyPr>
          <a:lstStyle/>
          <a:p>
            <a:pPr algn="just"/>
            <a:r>
              <a:rPr lang="en-US" sz="2500" b="1" dirty="0" smtClean="0">
                <a:solidFill>
                  <a:schemeClr val="bg1"/>
                </a:solidFill>
              </a:rPr>
              <a:t>Intro</a:t>
            </a:r>
          </a:p>
          <a:p>
            <a:pPr algn="just"/>
            <a:r>
              <a:rPr lang="en-US" sz="2500" b="1" dirty="0" smtClean="0">
                <a:solidFill>
                  <a:schemeClr val="bg1"/>
                </a:solidFill>
              </a:rPr>
              <a:t>1. </a:t>
            </a:r>
            <a:r>
              <a:rPr lang="en-US" sz="2500" b="1" dirty="0" smtClean="0">
                <a:solidFill>
                  <a:schemeClr val="bg1"/>
                </a:solidFill>
              </a:rPr>
              <a:t>Three </a:t>
            </a:r>
            <a:r>
              <a:rPr lang="en-US" sz="2500" b="1" dirty="0" smtClean="0">
                <a:solidFill>
                  <a:schemeClr val="bg1"/>
                </a:solidFill>
              </a:rPr>
              <a:t>foundations of Calvinism </a:t>
            </a:r>
            <a:r>
              <a:rPr lang="en-US" sz="2500" b="1" dirty="0" smtClean="0">
                <a:solidFill>
                  <a:schemeClr val="bg1"/>
                </a:solidFill>
              </a:rPr>
              <a:t>(Biblical </a:t>
            </a:r>
            <a:r>
              <a:rPr lang="en-US" sz="2500" b="1" dirty="0" smtClean="0">
                <a:solidFill>
                  <a:schemeClr val="bg1"/>
                </a:solidFill>
              </a:rPr>
              <a:t>Christianity):</a:t>
            </a:r>
            <a:endParaRPr lang="en-US" sz="1200" b="1" dirty="0" smtClean="0">
              <a:solidFill>
                <a:schemeClr val="bg1"/>
              </a:solidFill>
            </a:endParaRPr>
          </a:p>
          <a:p>
            <a:pPr algn="just"/>
            <a:endParaRPr lang="en-US" sz="1200" b="1" dirty="0" smtClean="0">
              <a:solidFill>
                <a:schemeClr val="bg1"/>
              </a:solidFill>
            </a:endParaRPr>
          </a:p>
          <a:p>
            <a:pPr algn="just"/>
            <a:r>
              <a:rPr lang="en-US" sz="2500" b="1" dirty="0" smtClean="0">
                <a:solidFill>
                  <a:schemeClr val="bg1"/>
                </a:solidFill>
              </a:rPr>
              <a:t>	-</a:t>
            </a:r>
            <a:r>
              <a:rPr lang="en-US" sz="2500" b="1" dirty="0" smtClean="0">
                <a:solidFill>
                  <a:schemeClr val="bg1"/>
                </a:solidFill>
              </a:rPr>
              <a:t> </a:t>
            </a:r>
            <a:r>
              <a:rPr lang="en-US" sz="2500" b="1" dirty="0" smtClean="0">
                <a:solidFill>
                  <a:schemeClr val="bg1"/>
                </a:solidFill>
              </a:rPr>
              <a:t>The Absolute Sovereignty of God</a:t>
            </a:r>
          </a:p>
          <a:p>
            <a:pPr algn="just"/>
            <a:endParaRPr lang="en-US" sz="2500" b="1" dirty="0" smtClean="0">
              <a:solidFill>
                <a:schemeClr val="bg1"/>
              </a:solidFill>
            </a:endParaRPr>
          </a:p>
          <a:p>
            <a:pPr algn="just"/>
            <a:r>
              <a:rPr lang="en-US" sz="2500" b="1" dirty="0" smtClean="0">
                <a:solidFill>
                  <a:schemeClr val="bg1"/>
                </a:solidFill>
              </a:rPr>
              <a:t>	- </a:t>
            </a:r>
            <a:r>
              <a:rPr lang="en-US" sz="2500" b="1" dirty="0" smtClean="0">
                <a:solidFill>
                  <a:schemeClr val="bg1"/>
                </a:solidFill>
              </a:rPr>
              <a:t>The Total Depravity of Man</a:t>
            </a:r>
          </a:p>
          <a:p>
            <a:pPr algn="just"/>
            <a:endParaRPr lang="en-US" sz="2500" b="1" dirty="0" smtClean="0">
              <a:solidFill>
                <a:schemeClr val="bg1"/>
              </a:solidFill>
            </a:endParaRPr>
          </a:p>
          <a:p>
            <a:pPr algn="just"/>
            <a:r>
              <a:rPr lang="en-US" sz="2500" b="1" dirty="0" smtClean="0">
                <a:solidFill>
                  <a:schemeClr val="bg1"/>
                </a:solidFill>
              </a:rPr>
              <a:t>	- </a:t>
            </a:r>
            <a:r>
              <a:rPr lang="en-US" sz="2500" b="1" dirty="0" smtClean="0">
                <a:solidFill>
                  <a:schemeClr val="bg1"/>
                </a:solidFill>
              </a:rPr>
              <a:t>The Complete Sufficiency of Christ and His Word</a:t>
            </a:r>
            <a:endParaRPr lang="en-US" sz="1200" b="1" dirty="0" smtClean="0">
              <a:solidFill>
                <a:schemeClr val="bg1"/>
              </a:solidFill>
            </a:endParaRPr>
          </a:p>
          <a:p>
            <a:pPr algn="just"/>
            <a:endParaRPr lang="en-US" sz="1200" b="1" dirty="0" smtClean="0">
              <a:solidFill>
                <a:schemeClr val="bg1"/>
              </a:solidFill>
            </a:endParaRPr>
          </a:p>
          <a:p>
            <a:pPr algn="just"/>
            <a:endParaRPr lang="en-US" sz="2500" b="1" dirty="0" smtClean="0">
              <a:solidFill>
                <a:schemeClr val="bg1"/>
              </a:solidFill>
            </a:endParaRPr>
          </a:p>
          <a:p>
            <a:pPr algn="just"/>
            <a:endParaRPr lang="en-US" sz="25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5" end="5"/>
                                            </p:txEl>
                                          </p:spTgt>
                                        </p:tgtEl>
                                        <p:attrNameLst>
                                          <p:attrName>style.visibility</p:attrName>
                                        </p:attrNameLst>
                                      </p:cBhvr>
                                      <p:to>
                                        <p:strVal val="visible"/>
                                      </p:to>
                                    </p:set>
                                    <p:animEffect transition="in" filter="blinds(horizontal)">
                                      <p:cBhvr>
                                        <p:cTn id="7" dur="500"/>
                                        <p:tgtEl>
                                          <p:spTgt spid="4198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5">
                                            <p:txEl>
                                              <p:pRg st="7" end="7"/>
                                            </p:txEl>
                                          </p:spTgt>
                                        </p:tgtEl>
                                        <p:attrNameLst>
                                          <p:attrName>style.visibility</p:attrName>
                                        </p:attrNameLst>
                                      </p:cBhvr>
                                      <p:to>
                                        <p:strVal val="visible"/>
                                      </p:to>
                                    </p:set>
                                    <p:animEffect transition="in" filter="blinds(horizontal)">
                                      <p:cBhvr>
                                        <p:cTn id="12" dur="500"/>
                                        <p:tgtEl>
                                          <p:spTgt spid="419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371600" y="0"/>
            <a:ext cx="7772400" cy="1600438"/>
          </a:xfrm>
          <a:prstGeom prst="rect">
            <a:avLst/>
          </a:prstGeom>
          <a:noFill/>
          <a:ln w="9525">
            <a:noFill/>
            <a:miter lim="800000"/>
            <a:headEnd/>
            <a:tailEnd/>
          </a:ln>
        </p:spPr>
        <p:txBody>
          <a:bodyPr wrap="square">
            <a:spAutoFit/>
          </a:bodyPr>
          <a:lstStyle/>
          <a:p>
            <a:pPr algn="just"/>
            <a:r>
              <a:rPr lang="en-US" sz="2600" b="1" dirty="0" smtClean="0">
                <a:solidFill>
                  <a:schemeClr val="bg1"/>
                </a:solidFill>
              </a:rPr>
              <a:t>2. A.W. Pink: </a:t>
            </a:r>
            <a:r>
              <a:rPr lang="en-US" sz="2600" b="1" dirty="0" smtClean="0">
                <a:solidFill>
                  <a:schemeClr val="bg1"/>
                </a:solidFill>
              </a:rPr>
              <a:t>"</a:t>
            </a:r>
            <a:r>
              <a:rPr lang="en-US" sz="2400" b="1" dirty="0" smtClean="0">
                <a:solidFill>
                  <a:schemeClr val="bg1"/>
                </a:solidFill>
                <a:latin typeface="Arial" charset="0"/>
                <a:cs typeface="Arial" charset="0"/>
              </a:rPr>
              <a:t>Who </a:t>
            </a:r>
            <a:r>
              <a:rPr lang="en-US" sz="2400" b="1" dirty="0" smtClean="0">
                <a:solidFill>
                  <a:schemeClr val="bg1"/>
                </a:solidFill>
                <a:latin typeface="Arial" charset="0"/>
                <a:cs typeface="Arial" charset="0"/>
              </a:rPr>
              <a:t>is regulating affairs on this earth today—God, or the Devil? … What are the conceptions formed by those who hear even those preachers who are counted as "orthodox"? …Is it </a:t>
            </a:r>
            <a:endParaRPr lang="en-US" sz="2600" b="1" dirty="0" smtClean="0">
              <a:solidFill>
                <a:schemeClr val="bg1"/>
              </a:solidFill>
            </a:endParaRPr>
          </a:p>
        </p:txBody>
      </p:sp>
      <p:pic>
        <p:nvPicPr>
          <p:cNvPr id="35842" name="Picture 2" descr="https://upload.wikimedia.org/wikipedia/commons/thumb/2/23/ArthurPink.jpg/200px-ArthurPink.jpg">
            <a:hlinkClick r:id="rId3"/>
          </p:cNvPr>
          <p:cNvPicPr>
            <a:picLocks noChangeAspect="1" noChangeArrowheads="1"/>
          </p:cNvPicPr>
          <p:nvPr/>
        </p:nvPicPr>
        <p:blipFill>
          <a:blip r:embed="rId4" cstate="print"/>
          <a:srcRect/>
          <a:stretch>
            <a:fillRect/>
          </a:stretch>
        </p:blipFill>
        <p:spPr bwMode="auto">
          <a:xfrm>
            <a:off x="0" y="0"/>
            <a:ext cx="1371600" cy="1597915"/>
          </a:xfrm>
          <a:prstGeom prst="rect">
            <a:avLst/>
          </a:prstGeom>
          <a:noFill/>
        </p:spPr>
      </p:pic>
      <p:sp>
        <p:nvSpPr>
          <p:cNvPr id="4" name="TextBox 3"/>
          <p:cNvSpPr txBox="1"/>
          <p:nvPr/>
        </p:nvSpPr>
        <p:spPr>
          <a:xfrm>
            <a:off x="0" y="1504950"/>
            <a:ext cx="9144000" cy="3046988"/>
          </a:xfrm>
          <a:prstGeom prst="rect">
            <a:avLst/>
          </a:prstGeom>
          <a:noFill/>
        </p:spPr>
        <p:txBody>
          <a:bodyPr wrap="square" rtlCol="0">
            <a:spAutoFit/>
          </a:bodyPr>
          <a:lstStyle/>
          <a:p>
            <a:pPr algn="just"/>
            <a:r>
              <a:rPr lang="en-US" sz="2400" b="1" dirty="0" smtClean="0">
                <a:solidFill>
                  <a:schemeClr val="bg1"/>
                </a:solidFill>
              </a:rPr>
              <a:t>not that a disappointed God is the One whom Christians believe in…a God who is filled with benevolent intentions, yet unable to carry them out?…What </a:t>
            </a:r>
            <a:r>
              <a:rPr lang="en-US" sz="2400" b="1" dirty="0" err="1" smtClean="0">
                <a:solidFill>
                  <a:schemeClr val="bg1"/>
                </a:solidFill>
              </a:rPr>
              <a:t>saith</a:t>
            </a:r>
            <a:r>
              <a:rPr lang="en-US" sz="2400" b="1" dirty="0" smtClean="0">
                <a:solidFill>
                  <a:schemeClr val="bg1"/>
                </a:solidFill>
              </a:rPr>
              <a:t> the Scriptures?...They affirm…that God is on the throne of the universe…that He is directing all things "after the counsel of His own will." </a:t>
            </a:r>
            <a:r>
              <a:rPr lang="en-US" sz="2400" b="1" dirty="0" smtClean="0">
                <a:solidFill>
                  <a:schemeClr val="bg1"/>
                </a:solidFill>
                <a:latin typeface="Arial" charset="0"/>
                <a:cs typeface="Arial" charset="0"/>
              </a:rPr>
              <a:t>Only two alternatives are possible: God must either rule, or be ruled; sway, or be swayed; accomplish His own will, or be thwarted by His creatures…</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001643"/>
          </a:xfrm>
          <a:prstGeom prst="rect">
            <a:avLst/>
          </a:prstGeom>
          <a:noFill/>
        </p:spPr>
        <p:txBody>
          <a:bodyPr wrap="square" rtlCol="0">
            <a:spAutoFit/>
          </a:bodyPr>
          <a:lstStyle/>
          <a:p>
            <a:pPr algn="just"/>
            <a:r>
              <a:rPr lang="en-US" sz="2400" b="1" dirty="0" smtClean="0">
                <a:solidFill>
                  <a:schemeClr val="bg1"/>
                </a:solidFill>
                <a:latin typeface="Arial" charset="0"/>
                <a:cs typeface="Arial" charset="0"/>
              </a:rPr>
              <a:t>...Our first postulate is that because God is God…His great concern is the accomplishment of His own pleasure and the promotion of His own glory; that He is…Sovereign of the universe.”</a:t>
            </a:r>
          </a:p>
          <a:p>
            <a:pPr algn="just"/>
            <a:endParaRPr lang="en-US" sz="2400" b="1" dirty="0" smtClean="0">
              <a:solidFill>
                <a:schemeClr val="bg1"/>
              </a:solidFill>
              <a:latin typeface="Arial" charset="0"/>
              <a:cs typeface="Arial" charset="0"/>
            </a:endParaRPr>
          </a:p>
          <a:p>
            <a:pPr algn="just"/>
            <a:r>
              <a:rPr lang="en-US" sz="2400" b="1" dirty="0" smtClean="0">
                <a:solidFill>
                  <a:schemeClr val="bg1"/>
                </a:solidFill>
              </a:rPr>
              <a:t>I. Definition: God's rule and reign—His </a:t>
            </a:r>
            <a:r>
              <a:rPr lang="en-US" sz="2400" b="1" dirty="0" smtClean="0">
                <a:solidFill>
                  <a:schemeClr val="bg1"/>
                </a:solidFill>
                <a:latin typeface="Arial" charset="0"/>
                <a:cs typeface="Arial" charset="0"/>
              </a:rPr>
              <a:t>His complete control over, and direction and governing of—</a:t>
            </a:r>
            <a:r>
              <a:rPr lang="en-US" sz="2400" b="1" dirty="0" smtClean="0">
                <a:solidFill>
                  <a:schemeClr val="bg1"/>
                </a:solidFill>
              </a:rPr>
              <a:t>everything and everyone in heaven and on earth. In sum:</a:t>
            </a:r>
          </a:p>
          <a:p>
            <a:pPr algn="just"/>
            <a:endParaRPr lang="en-US" sz="2400" b="1" dirty="0" smtClean="0">
              <a:solidFill>
                <a:schemeClr val="bg1"/>
              </a:solidFill>
            </a:endParaRPr>
          </a:p>
          <a:p>
            <a:pPr algn="just"/>
            <a:r>
              <a:rPr lang="en-US" sz="2400" b="1" dirty="0" smtClean="0">
                <a:solidFill>
                  <a:schemeClr val="bg1"/>
                </a:solidFill>
              </a:rPr>
              <a:t>God does as He pleases, when He pleases, how He pleases, to whom pleases, in the time and manner He pleases to accomplish all He ordained before time.	</a:t>
            </a:r>
          </a:p>
          <a:p>
            <a:pPr algn="just"/>
            <a:endParaRPr lang="en-US" sz="2400" b="1" dirty="0" smtClean="0">
              <a:solidFill>
                <a:schemeClr val="bg1"/>
              </a:solidFill>
            </a:endParaRPr>
          </a:p>
          <a:p>
            <a:pPr algn="just"/>
            <a:endParaRPr lang="en-US" sz="2400" b="1" dirty="0" smtClean="0">
              <a:solidFill>
                <a:schemeClr val="bg1"/>
              </a:solidFill>
              <a:latin typeface="Arial" charset="0"/>
              <a:cs typeface="Arial" charset="0"/>
            </a:endParaRPr>
          </a:p>
          <a:p>
            <a:pPr algn="just"/>
            <a:endParaRPr lang="en-US" sz="2400" b="1" dirty="0" smtClean="0">
              <a:solidFill>
                <a:schemeClr val="bg1"/>
              </a:solidFill>
            </a:endParaRPr>
          </a:p>
          <a:p>
            <a:pPr algn="just"/>
            <a:endParaRPr lang="en-US"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blinds(horizontal)">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991600" cy="5093702"/>
          </a:xfrm>
          <a:prstGeom prst="rect">
            <a:avLst/>
          </a:prstGeom>
          <a:noFill/>
          <a:ln w="9525">
            <a:noFill/>
            <a:miter lim="800000"/>
            <a:headEnd/>
            <a:tailEnd/>
          </a:ln>
        </p:spPr>
        <p:txBody>
          <a:bodyPr wrap="square">
            <a:spAutoFit/>
          </a:bodyPr>
          <a:lstStyle/>
          <a:p>
            <a:pPr algn="just"/>
            <a:r>
              <a:rPr lang="en-US" sz="2500" b="1" dirty="0" smtClean="0">
                <a:solidFill>
                  <a:schemeClr val="bg1"/>
                </a:solidFill>
              </a:rPr>
              <a:t>II. Some Key Texts on God's Sovereignty</a:t>
            </a:r>
          </a:p>
          <a:p>
            <a:pPr algn="just"/>
            <a:endParaRPr lang="en-US" sz="2500" b="1" dirty="0" smtClean="0">
              <a:solidFill>
                <a:schemeClr val="bg1"/>
              </a:solidFill>
            </a:endParaRPr>
          </a:p>
          <a:p>
            <a:pPr algn="just"/>
            <a:r>
              <a:rPr lang="en-US" sz="2500" b="1" dirty="0" smtClean="0">
                <a:solidFill>
                  <a:schemeClr val="bg1"/>
                </a:solidFill>
              </a:rPr>
              <a:t>Gen 1:1 In the beginning, God created the heavens and the earth.</a:t>
            </a:r>
          </a:p>
          <a:p>
            <a:pPr algn="just"/>
            <a:endParaRPr lang="en-US" sz="2500" b="1" dirty="0" smtClean="0">
              <a:solidFill>
                <a:schemeClr val="bg1"/>
              </a:solidFill>
            </a:endParaRPr>
          </a:p>
          <a:p>
            <a:pPr algn="just"/>
            <a:r>
              <a:rPr lang="en-US" sz="2500" b="1" dirty="0" smtClean="0">
                <a:solidFill>
                  <a:schemeClr val="bg1"/>
                </a:solidFill>
              </a:rPr>
              <a:t>1Ch 29:11  Yours, O LORD, is the greatness and the power and the glory and the victory and the majesty, for all that is in the heavens and in the earth is yours. Yours is the kingdom, O LORD, and you are exalted as head above all. </a:t>
            </a:r>
          </a:p>
          <a:p>
            <a:pPr algn="just"/>
            <a:endParaRPr lang="en-US" sz="2500" b="1" dirty="0" smtClean="0">
              <a:solidFill>
                <a:schemeClr val="bg1"/>
              </a:solidFill>
            </a:endParaRPr>
          </a:p>
          <a:p>
            <a:pPr algn="just"/>
            <a:r>
              <a:rPr lang="en-US" sz="2500" b="1" dirty="0" smtClean="0">
                <a:solidFill>
                  <a:schemeClr val="bg1"/>
                </a:solidFill>
              </a:rPr>
              <a:t>Isa 14:27  For the LORD of hosts has purposed, and who will annul it? His hand is stretched out, and who will turn it back?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4" end="4"/>
                                            </p:txEl>
                                          </p:spTgt>
                                        </p:tgtEl>
                                        <p:attrNameLst>
                                          <p:attrName>style.visibility</p:attrName>
                                        </p:attrNameLst>
                                      </p:cBhvr>
                                      <p:to>
                                        <p:strVal val="visible"/>
                                      </p:to>
                                    </p:set>
                                    <p:animEffect transition="in" filter="blinds(horizontal)">
                                      <p:cBhvr>
                                        <p:cTn id="7" dur="500"/>
                                        <p:tgtEl>
                                          <p:spTgt spid="4198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5">
                                            <p:txEl>
                                              <p:pRg st="6" end="6"/>
                                            </p:txEl>
                                          </p:spTgt>
                                        </p:tgtEl>
                                        <p:attrNameLst>
                                          <p:attrName>style.visibility</p:attrName>
                                        </p:attrNameLst>
                                      </p:cBhvr>
                                      <p:to>
                                        <p:strVal val="visible"/>
                                      </p:to>
                                    </p:set>
                                    <p:animEffect transition="in" filter="blinds(horizontal)">
                                      <p:cBhvr>
                                        <p:cTn id="12" dur="500"/>
                                        <p:tgtEl>
                                          <p:spTgt spid="419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991600" cy="5093702"/>
          </a:xfrm>
          <a:prstGeom prst="rect">
            <a:avLst/>
          </a:prstGeom>
          <a:noFill/>
          <a:ln w="9525">
            <a:noFill/>
            <a:miter lim="800000"/>
            <a:headEnd/>
            <a:tailEnd/>
          </a:ln>
        </p:spPr>
        <p:txBody>
          <a:bodyPr wrap="square">
            <a:spAutoFit/>
          </a:bodyPr>
          <a:lstStyle/>
          <a:p>
            <a:pPr algn="just"/>
            <a:r>
              <a:rPr lang="en-US" sz="2500" b="1" dirty="0" smtClean="0">
                <a:solidFill>
                  <a:schemeClr val="bg1"/>
                </a:solidFill>
              </a:rPr>
              <a:t>Isa 40:17-28 …17  All the nations are as nothing before him, they are accounted by him as less than nothing and emptiness.…21  Do you not know? Do you not hear? Has it not been told you from the beginning? Have you not understood from the foundations of the earth? 22  It is he who sits above the circle of the earth, and its inhabitants are like grasshoppers; who stretches out the heavens like a curtain, and spreads them like a tent to dwell in; 23  who brings princes to nothing, and makes the rulers of the earth as emptiness. 24  Scarcely are they planted, scarcely sown, scarcely has their stem taken root in the earth, when he blows on them, and they wither, and the tempest carries them off like stubble.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991600" cy="4324261"/>
          </a:xfrm>
          <a:prstGeom prst="rect">
            <a:avLst/>
          </a:prstGeom>
          <a:noFill/>
          <a:ln w="9525">
            <a:noFill/>
            <a:miter lim="800000"/>
            <a:headEnd/>
            <a:tailEnd/>
          </a:ln>
        </p:spPr>
        <p:txBody>
          <a:bodyPr wrap="square">
            <a:spAutoFit/>
          </a:bodyPr>
          <a:lstStyle/>
          <a:p>
            <a:pPr algn="just"/>
            <a:r>
              <a:rPr lang="en-US" sz="2500" b="1" dirty="0" smtClean="0">
                <a:solidFill>
                  <a:schemeClr val="bg1"/>
                </a:solidFill>
              </a:rPr>
              <a:t>…25  To whom then will you compare me, that I should be like him? says the Holy One. 26  Lift up your eyes on high and see: who created these? He who brings out their host by number, calling them all by name, by the greatness of his might, and because he is strong in power not one is missing… 28  Have you not known? Have you not heard? The LORD is the everlasting God, the Creator of the ends of the earth. He does not faint or grow weary; his understanding is unsearchable. </a:t>
            </a:r>
          </a:p>
          <a:p>
            <a:pPr algn="just"/>
            <a:endParaRPr lang="en-US" sz="2500" b="1" dirty="0" smtClean="0">
              <a:solidFill>
                <a:schemeClr val="bg1"/>
              </a:solidFill>
            </a:endParaRPr>
          </a:p>
          <a:p>
            <a:pPr marL="0" indent="0" algn="just">
              <a:buFont typeface="Arial" charset="0"/>
              <a:buNone/>
            </a:pPr>
            <a:r>
              <a:rPr lang="en-US" sz="2500" b="1" dirty="0" smtClean="0">
                <a:solidFill>
                  <a:schemeClr val="bg1"/>
                </a:solidFill>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991600" cy="5278368"/>
          </a:xfrm>
          <a:prstGeom prst="rect">
            <a:avLst/>
          </a:prstGeom>
          <a:noFill/>
          <a:ln w="9525">
            <a:noFill/>
            <a:miter lim="800000"/>
            <a:headEnd/>
            <a:tailEnd/>
          </a:ln>
        </p:spPr>
        <p:txBody>
          <a:bodyPr wrap="square">
            <a:spAutoFit/>
          </a:bodyPr>
          <a:lstStyle/>
          <a:p>
            <a:pPr algn="just"/>
            <a:r>
              <a:rPr lang="en-US" sz="2500" b="1" dirty="0" smtClean="0">
                <a:solidFill>
                  <a:schemeClr val="bg1"/>
                </a:solidFill>
              </a:rPr>
              <a:t>Isa 43:12-13 …You are my witnesses</a:t>
            </a:r>
            <a:r>
              <a:rPr lang="en-US" sz="2500" b="1" dirty="0" smtClean="0">
                <a:solidFill>
                  <a:schemeClr val="bg1"/>
                </a:solidFill>
              </a:rPr>
              <a:t>, </a:t>
            </a:r>
            <a:r>
              <a:rPr lang="en-US" sz="2500" b="1" dirty="0" smtClean="0">
                <a:solidFill>
                  <a:schemeClr val="bg1"/>
                </a:solidFill>
              </a:rPr>
              <a:t>declares the LORD, "that I am God. Yes, and from ancient days I am he. No one can deliver out of my hand. When I act, who can reverse it?</a:t>
            </a:r>
          </a:p>
          <a:p>
            <a:pPr algn="just"/>
            <a:endParaRPr lang="en-US" sz="2500" b="1" dirty="0" smtClean="0">
              <a:solidFill>
                <a:schemeClr val="bg1"/>
              </a:solidFill>
            </a:endParaRPr>
          </a:p>
          <a:p>
            <a:pPr algn="just"/>
            <a:r>
              <a:rPr lang="en-US" sz="2500" b="1" dirty="0" smtClean="0">
                <a:solidFill>
                  <a:schemeClr val="bg1"/>
                </a:solidFill>
              </a:rPr>
              <a:t>Isaiah 45:6-7 …I am the LORD, and there is no other. I form the light and create darkness, I bring well being and create calamity; I, the LORD, do all these things. </a:t>
            </a:r>
          </a:p>
          <a:p>
            <a:pPr algn="just"/>
            <a:endParaRPr lang="en-US" sz="2500" b="1" dirty="0" smtClean="0">
              <a:solidFill>
                <a:schemeClr val="bg1"/>
              </a:solidFill>
            </a:endParaRPr>
          </a:p>
          <a:p>
            <a:pPr algn="just"/>
            <a:r>
              <a:rPr lang="en-US" sz="2500" b="1" dirty="0" smtClean="0">
                <a:solidFill>
                  <a:schemeClr val="bg1"/>
                </a:solidFill>
              </a:rPr>
              <a:t>Isaiah 46:9-10 …I am God, and there is none like me. I make known the end from the beginning, from ancient times, what is still to come. I say: My purpose will stand, and I will do all that I please.”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2" end="2"/>
                                            </p:txEl>
                                          </p:spTgt>
                                        </p:tgtEl>
                                        <p:attrNameLst>
                                          <p:attrName>style.visibility</p:attrName>
                                        </p:attrNameLst>
                                      </p:cBhvr>
                                      <p:to>
                                        <p:strVal val="visible"/>
                                      </p:to>
                                    </p:set>
                                    <p:animEffect transition="in" filter="blinds(horizontal)">
                                      <p:cBhvr>
                                        <p:cTn id="7" dur="500"/>
                                        <p:tgtEl>
                                          <p:spTgt spid="4198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5">
                                            <p:txEl>
                                              <p:pRg st="4" end="4"/>
                                            </p:txEl>
                                          </p:spTgt>
                                        </p:tgtEl>
                                        <p:attrNameLst>
                                          <p:attrName>style.visibility</p:attrName>
                                        </p:attrNameLst>
                                      </p:cBhvr>
                                      <p:to>
                                        <p:strVal val="visible"/>
                                      </p:to>
                                    </p:set>
                                    <p:animEffect transition="in" filter="blinds(horizontal)">
                                      <p:cBhvr>
                                        <p:cTn id="12" dur="500"/>
                                        <p:tgtEl>
                                          <p:spTgt spid="419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36368</TotalTime>
  <Words>2293</Words>
  <Application>Microsoft Office PowerPoint</Application>
  <PresentationFormat>On-screen Show (16:9)</PresentationFormat>
  <Paragraphs>157</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John</cp:lastModifiedBy>
  <cp:revision>2335</cp:revision>
  <dcterms:created xsi:type="dcterms:W3CDTF">2009-12-20T12:58:34Z</dcterms:created>
  <dcterms:modified xsi:type="dcterms:W3CDTF">2015-07-26T12:13:14Z</dcterms:modified>
</cp:coreProperties>
</file>