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12"/>
  </p:notesMasterIdLst>
  <p:handoutMasterIdLst>
    <p:handoutMasterId r:id="rId13"/>
  </p:handoutMasterIdLst>
  <p:sldIdLst>
    <p:sldId id="774" r:id="rId2"/>
    <p:sldId id="783" r:id="rId3"/>
    <p:sldId id="830" r:id="rId4"/>
    <p:sldId id="832" r:id="rId5"/>
    <p:sldId id="833" r:id="rId6"/>
    <p:sldId id="834" r:id="rId7"/>
    <p:sldId id="853" r:id="rId8"/>
    <p:sldId id="854" r:id="rId9"/>
    <p:sldId id="840" r:id="rId10"/>
    <p:sldId id="843" r:id="rId11"/>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2975" autoAdjust="0"/>
  </p:normalViewPr>
  <p:slideViewPr>
    <p:cSldViewPr>
      <p:cViewPr>
        <p:scale>
          <a:sx n="76" d="100"/>
          <a:sy n="76" d="100"/>
        </p:scale>
        <p:origin x="-900"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7/13/2015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7/13/2015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T –</a:t>
            </a:r>
            <a:r>
              <a:rPr lang="en-US" baseline="0" dirty="0" smtClean="0"/>
              <a:t> Classic Arminians would seem to embrace this doctrine as well. However, they add the concept of prevenient grace, which puts all men without exception in a kind of neutral state, with the ability to use their free will to choose or reject the things of God.</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2. Augustine vs.</a:t>
            </a:r>
            <a:r>
              <a:rPr lang="en-US" baseline="0" dirty="0" smtClean="0"/>
              <a:t> Pelagius: Pelagius went to Rome, attributed the moral laxity and corruption among lay and clergy to Augustine's teaching that divine grace is necessary to live righteously. Pelagius had no problem w/2 part of prayer, but maintained that God would not command something that we didn't have the ability to do.</a:t>
            </a:r>
          </a:p>
          <a:p>
            <a:pPr algn="just">
              <a:spcBef>
                <a:spcPct val="50000"/>
              </a:spcBef>
            </a:pPr>
            <a:r>
              <a:rPr lang="en-US" baseline="0" dirty="0" smtClean="0"/>
              <a:t>Quote drawn from The Five Points of Calvinism (Steele, Thomas, Quinn), p 9.</a:t>
            </a:r>
          </a:p>
          <a:p>
            <a:pPr algn="just">
              <a:spcBef>
                <a:spcPct val="50000"/>
              </a:spcBef>
            </a:pPr>
            <a:endParaRPr lang="en-US" baseline="0" dirty="0" smtClean="0"/>
          </a:p>
          <a:p>
            <a:pPr algn="just">
              <a:spcBef>
                <a:spcPct val="50000"/>
              </a:spcBef>
            </a:pPr>
            <a:endParaRPr lang="en-US" dirty="0" smtClean="0"/>
          </a:p>
          <a:p>
            <a:pPr algn="just">
              <a:spcBef>
                <a:spcPct val="50000"/>
              </a:spcBef>
            </a:pPr>
            <a:r>
              <a:rPr lang="en-US" dirty="0" smtClean="0"/>
              <a:t>- Protestant</a:t>
            </a:r>
            <a:r>
              <a:rPr lang="en-US" baseline="0" dirty="0" smtClean="0"/>
              <a:t> Reformation of 16</a:t>
            </a:r>
            <a:r>
              <a:rPr lang="en-US" baseline="30000" dirty="0" smtClean="0"/>
              <a:t>th</a:t>
            </a:r>
            <a:r>
              <a:rPr lang="en-US" baseline="0" dirty="0" smtClean="0"/>
              <a:t> Century. Reformers united on God's sovereignty, predestination, the deadness of man in sin and the bondage of his will, the efficacy of God's grace in sovereignly regenerating sinners, and the sufficiency of Christ's atoning work on the cross. </a:t>
            </a:r>
          </a:p>
          <a:p>
            <a:pPr algn="just">
              <a:spcBef>
                <a:spcPct val="50000"/>
              </a:spcBef>
            </a:pPr>
            <a:r>
              <a:rPr lang="en-US" baseline="0" dirty="0" smtClean="0"/>
              <a:t>- After Luther, Lutherans led by </a:t>
            </a:r>
            <a:r>
              <a:rPr lang="en-US" baseline="0" dirty="0" err="1" smtClean="0"/>
              <a:t>Melancthon</a:t>
            </a:r>
            <a:r>
              <a:rPr lang="en-US" baseline="0" dirty="0" smtClean="0"/>
              <a:t> soften/modify some of Luther's views on predestination.  The Reformed, led by Calvin, maintain and </a:t>
            </a:r>
            <a:r>
              <a:rPr lang="en-US" baseline="0" dirty="0" err="1" smtClean="0"/>
              <a:t>solidfy</a:t>
            </a:r>
            <a:r>
              <a:rPr lang="en-US" baseline="0" dirty="0" smtClean="0"/>
              <a:t> their views.</a:t>
            </a:r>
          </a:p>
          <a:p>
            <a:pPr algn="just">
              <a:spcBef>
                <a:spcPct val="50000"/>
              </a:spcBef>
            </a:pPr>
            <a:r>
              <a:rPr lang="en-US" baseline="0" dirty="0" smtClean="0"/>
              <a:t>- Reformed church spreads throughout Europe (Switzerland, England, Netherlands). Confessions of Faith, such as The Belgic Confession (1561), </a:t>
            </a:r>
            <a:r>
              <a:rPr lang="en-US" baseline="0" dirty="0" err="1" smtClean="0"/>
              <a:t>Heidleberg</a:t>
            </a:r>
            <a:r>
              <a:rPr lang="en-US" baseline="0" dirty="0" smtClean="0"/>
              <a:t> Catechism (1563) served as the standard statement of the Reformed Faith. The </a:t>
            </a:r>
            <a:r>
              <a:rPr lang="en-US" baseline="0" dirty="0" err="1" smtClean="0"/>
              <a:t>belgic</a:t>
            </a:r>
            <a:r>
              <a:rPr lang="en-US" baseline="0" dirty="0" smtClean="0"/>
              <a:t> confession in the Netherlands became the source of the Arminian controversy of the early 1600s. </a:t>
            </a:r>
          </a:p>
          <a:p>
            <a:pPr algn="just">
              <a:spcBef>
                <a:spcPct val="50000"/>
              </a:spcBef>
            </a:pPr>
            <a:r>
              <a:rPr lang="en-US" baseline="0" dirty="0" smtClean="0"/>
              <a:t>- </a:t>
            </a:r>
            <a:r>
              <a:rPr lang="en-US" baseline="0" dirty="0" err="1" smtClean="0"/>
              <a:t>Jacobus</a:t>
            </a:r>
            <a:r>
              <a:rPr lang="en-US" baseline="0" dirty="0" smtClean="0"/>
              <a:t> Arminius, a Reformed theologian, was tasked to defend Reformed orthodoxy in debate, but wound up objecting to the Reformed </a:t>
            </a:r>
            <a:r>
              <a:rPr lang="en-US" baseline="0" dirty="0" err="1" smtClean="0"/>
              <a:t>doctrnie</a:t>
            </a:r>
            <a:r>
              <a:rPr lang="en-US" baseline="0" dirty="0" smtClean="0"/>
              <a:t> of Predestination. After his death, his followers put forward 5 articles of "remonstrance" (objection) to the Belgic Confession.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4. 418, where the Council of Carthage condemned the teachings of Pelagius</a:t>
            </a:r>
            <a:endParaRPr lang="en-US" baseline="0" dirty="0" smtClean="0"/>
          </a:p>
          <a:p>
            <a:pPr algn="just">
              <a:spcBef>
                <a:spcPct val="50000"/>
              </a:spcBef>
            </a:pPr>
            <a:r>
              <a:rPr lang="en-US" dirty="0" smtClean="0"/>
              <a:t> Quote drawn</a:t>
            </a:r>
            <a:r>
              <a:rPr lang="en-US" baseline="0" dirty="0" smtClean="0"/>
              <a:t> from The Five Points of Calvinism (Steele, Thomas, Quinn), p 10.</a:t>
            </a:r>
          </a:p>
          <a:p>
            <a:pPr algn="just">
              <a:spcBef>
                <a:spcPct val="50000"/>
              </a:spcBef>
            </a:pPr>
            <a:endParaRPr lang="en-US" dirty="0" smtClean="0"/>
          </a:p>
          <a:p>
            <a:pPr algn="just">
              <a:spcBef>
                <a:spcPct val="50000"/>
              </a:spcBef>
            </a:pPr>
            <a:r>
              <a:rPr lang="en-US" dirty="0" smtClean="0"/>
              <a:t>- Protestant</a:t>
            </a:r>
            <a:r>
              <a:rPr lang="en-US" baseline="0" dirty="0" smtClean="0"/>
              <a:t> Reformation of 16</a:t>
            </a:r>
            <a:r>
              <a:rPr lang="en-US" baseline="30000" dirty="0" smtClean="0"/>
              <a:t>th</a:t>
            </a:r>
            <a:r>
              <a:rPr lang="en-US" baseline="0" dirty="0" smtClean="0"/>
              <a:t> Century. Reformers united on God's sovereignty, predestination, the deadness of man in sin and the bondage of his will, the efficacy of God's grace in sovereignly regenerating sinners, and the sufficiency of Christ's atoning work on the cross. </a:t>
            </a:r>
          </a:p>
          <a:p>
            <a:pPr algn="just">
              <a:spcBef>
                <a:spcPct val="50000"/>
              </a:spcBef>
            </a:pPr>
            <a:r>
              <a:rPr lang="en-US" baseline="0" dirty="0" smtClean="0"/>
              <a:t>- After Luther, Lutherans led by </a:t>
            </a:r>
            <a:r>
              <a:rPr lang="en-US" baseline="0" dirty="0" err="1" smtClean="0"/>
              <a:t>Melancthon</a:t>
            </a:r>
            <a:r>
              <a:rPr lang="en-US" baseline="0" dirty="0" smtClean="0"/>
              <a:t> soften/modify some of Luther's views on predestination.  The Reformed, led by Calvin, maintain and </a:t>
            </a:r>
            <a:r>
              <a:rPr lang="en-US" baseline="0" dirty="0" err="1" smtClean="0"/>
              <a:t>solidfy</a:t>
            </a:r>
            <a:r>
              <a:rPr lang="en-US" baseline="0" dirty="0" smtClean="0"/>
              <a:t> their views.</a:t>
            </a:r>
          </a:p>
          <a:p>
            <a:pPr algn="just">
              <a:spcBef>
                <a:spcPct val="50000"/>
              </a:spcBef>
            </a:pPr>
            <a:r>
              <a:rPr lang="en-US" baseline="0" dirty="0" smtClean="0"/>
              <a:t>- Reformed church spreads throughout Europe (Switzerland, England, Netherlands). Confessions of Faith, such as The Belgic Confession (1561), </a:t>
            </a:r>
            <a:r>
              <a:rPr lang="en-US" baseline="0" dirty="0" err="1" smtClean="0"/>
              <a:t>Heidleberg</a:t>
            </a:r>
            <a:r>
              <a:rPr lang="en-US" baseline="0" dirty="0" smtClean="0"/>
              <a:t> Catechism (1563) served as the standard statement of the Reformed Faith. The </a:t>
            </a:r>
            <a:r>
              <a:rPr lang="en-US" baseline="0" dirty="0" err="1" smtClean="0"/>
              <a:t>belgic</a:t>
            </a:r>
            <a:r>
              <a:rPr lang="en-US" baseline="0" dirty="0" smtClean="0"/>
              <a:t> confession in the Netherlands became the source of the Arminian controversy of the early 1600s. </a:t>
            </a:r>
          </a:p>
          <a:p>
            <a:pPr algn="just">
              <a:spcBef>
                <a:spcPct val="50000"/>
              </a:spcBef>
            </a:pPr>
            <a:r>
              <a:rPr lang="en-US" baseline="0" dirty="0" smtClean="0"/>
              <a:t>- </a:t>
            </a:r>
            <a:r>
              <a:rPr lang="en-US" baseline="0" dirty="0" err="1" smtClean="0"/>
              <a:t>Jacobus</a:t>
            </a:r>
            <a:r>
              <a:rPr lang="en-US" baseline="0" dirty="0" smtClean="0"/>
              <a:t> Arminius, a Reformed theologian, was tasked to defend Reformed orthodoxy in debate, but wound up objecting to the Reformed </a:t>
            </a:r>
            <a:r>
              <a:rPr lang="en-US" baseline="0" dirty="0" err="1" smtClean="0"/>
              <a:t>doctrnie</a:t>
            </a:r>
            <a:r>
              <a:rPr lang="en-US" baseline="0" dirty="0" smtClean="0"/>
              <a:t> of Predestination. After his death, his followers put forward 5 articles of "remonstrance" (objection) to the Belgic Confession.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Quote drawn</a:t>
            </a:r>
            <a:r>
              <a:rPr lang="en-US" baseline="0" dirty="0" smtClean="0"/>
              <a:t> from The Five Points of Calvinism (Steele, Thomas, Quinn), p 10-11.</a:t>
            </a:r>
          </a:p>
          <a:p>
            <a:pPr algn="just">
              <a:spcBef>
                <a:spcPct val="50000"/>
              </a:spcBef>
            </a:pPr>
            <a:endParaRPr lang="en-US" dirty="0" smtClean="0"/>
          </a:p>
          <a:p>
            <a:pPr algn="just">
              <a:spcBef>
                <a:spcPct val="50000"/>
              </a:spcBef>
            </a:pPr>
            <a:r>
              <a:rPr lang="en-US" dirty="0" smtClean="0"/>
              <a:t>- Protestant</a:t>
            </a:r>
            <a:r>
              <a:rPr lang="en-US" baseline="0" dirty="0" smtClean="0"/>
              <a:t> Reformation of 16</a:t>
            </a:r>
            <a:r>
              <a:rPr lang="en-US" baseline="30000" dirty="0" smtClean="0"/>
              <a:t>th</a:t>
            </a:r>
            <a:r>
              <a:rPr lang="en-US" baseline="0" dirty="0" smtClean="0"/>
              <a:t> Century. Reformers united on God's sovereignty, predestination, the deadness of man in sin and the bondage of his will, the efficacy of God's grace in sovereignly regenerating sinners, and the sufficiency of Christ's atoning work on the cross. </a:t>
            </a:r>
          </a:p>
          <a:p>
            <a:pPr algn="just">
              <a:spcBef>
                <a:spcPct val="50000"/>
              </a:spcBef>
            </a:pPr>
            <a:r>
              <a:rPr lang="en-US" baseline="0" dirty="0" smtClean="0"/>
              <a:t>- After Luther, Lutherans led by </a:t>
            </a:r>
            <a:r>
              <a:rPr lang="en-US" baseline="0" dirty="0" err="1" smtClean="0"/>
              <a:t>Melancthon</a:t>
            </a:r>
            <a:r>
              <a:rPr lang="en-US" baseline="0" dirty="0" smtClean="0"/>
              <a:t> soften/modify some of Luther's views on predestination.  The Reformed, led by Calvin, maintain and </a:t>
            </a:r>
            <a:r>
              <a:rPr lang="en-US" baseline="0" dirty="0" err="1" smtClean="0"/>
              <a:t>solidfy</a:t>
            </a:r>
            <a:r>
              <a:rPr lang="en-US" baseline="0" dirty="0" smtClean="0"/>
              <a:t> their views.</a:t>
            </a:r>
          </a:p>
          <a:p>
            <a:pPr algn="just">
              <a:spcBef>
                <a:spcPct val="50000"/>
              </a:spcBef>
            </a:pPr>
            <a:r>
              <a:rPr lang="en-US" baseline="0" dirty="0" smtClean="0"/>
              <a:t>- Reformed church spreads throughout Europe (Switzerland, England, Netherlands). Confessions of Faith, such as The Belgic Confession (1561), </a:t>
            </a:r>
            <a:r>
              <a:rPr lang="en-US" baseline="0" dirty="0" err="1" smtClean="0"/>
              <a:t>Heidleberg</a:t>
            </a:r>
            <a:r>
              <a:rPr lang="en-US" baseline="0" dirty="0" smtClean="0"/>
              <a:t> Catechism (1563) served as the standard statement of the Reformed Faith. The </a:t>
            </a:r>
            <a:r>
              <a:rPr lang="en-US" baseline="0" dirty="0" err="1" smtClean="0"/>
              <a:t>belgic</a:t>
            </a:r>
            <a:r>
              <a:rPr lang="en-US" baseline="0" dirty="0" smtClean="0"/>
              <a:t> confession in the Netherlands became the source of the Arminian controversy of the early 1600s. </a:t>
            </a:r>
          </a:p>
          <a:p>
            <a:pPr algn="just">
              <a:spcBef>
                <a:spcPct val="50000"/>
              </a:spcBef>
            </a:pPr>
            <a:r>
              <a:rPr lang="en-US" baseline="0" dirty="0" smtClean="0"/>
              <a:t>- </a:t>
            </a:r>
            <a:r>
              <a:rPr lang="en-US" baseline="0" dirty="0" err="1" smtClean="0"/>
              <a:t>Jacobus</a:t>
            </a:r>
            <a:r>
              <a:rPr lang="en-US" baseline="0" dirty="0" smtClean="0"/>
              <a:t> Arminius, a Reformed theologian, was tasked to defend Reformed orthodoxy in debate, but wound up objecting to the Reformed </a:t>
            </a:r>
            <a:r>
              <a:rPr lang="en-US" baseline="0" dirty="0" err="1" smtClean="0"/>
              <a:t>doctrnie</a:t>
            </a:r>
            <a:r>
              <a:rPr lang="en-US" baseline="0" dirty="0" smtClean="0"/>
              <a:t> of Predestination. After his death, his followers put forward 5 articles of "remonstrance" (objection) to the Belgic Confession. </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Quote drawn</a:t>
            </a:r>
            <a:r>
              <a:rPr lang="en-US" baseline="0" dirty="0" smtClean="0"/>
              <a:t> from The Five Points of Calvinism (Steele, Thomas, Quinn), p 10-11.</a:t>
            </a:r>
          </a:p>
          <a:p>
            <a:pPr algn="just">
              <a:spcBef>
                <a:spcPct val="50000"/>
              </a:spcBef>
            </a:pPr>
            <a:endParaRPr lang="en-US" dirty="0" smtClean="0"/>
          </a:p>
          <a:p>
            <a:pPr algn="just">
              <a:spcBef>
                <a:spcPct val="50000"/>
              </a:spcBef>
            </a:pPr>
            <a:r>
              <a:rPr lang="en-US" dirty="0" smtClean="0"/>
              <a:t>- Protestant</a:t>
            </a:r>
            <a:r>
              <a:rPr lang="en-US" baseline="0" dirty="0" smtClean="0"/>
              <a:t> Reformation of 16</a:t>
            </a:r>
            <a:r>
              <a:rPr lang="en-US" baseline="30000" dirty="0" smtClean="0"/>
              <a:t>th</a:t>
            </a:r>
            <a:r>
              <a:rPr lang="en-US" baseline="0" dirty="0" smtClean="0"/>
              <a:t> Century. Reformers united on God's sovereignty, predestination, the deadness of man in sin and the bondage of his will, the efficacy of God's grace in sovereignly regenerating sinners, and the sufficiency of Christ's atoning work on the cross. </a:t>
            </a:r>
          </a:p>
          <a:p>
            <a:pPr algn="just">
              <a:spcBef>
                <a:spcPct val="50000"/>
              </a:spcBef>
            </a:pPr>
            <a:r>
              <a:rPr lang="en-US" baseline="0" dirty="0" smtClean="0"/>
              <a:t>- After Luther, Lutherans led by </a:t>
            </a:r>
            <a:r>
              <a:rPr lang="en-US" baseline="0" dirty="0" err="1" smtClean="0"/>
              <a:t>Melancthon</a:t>
            </a:r>
            <a:r>
              <a:rPr lang="en-US" baseline="0" dirty="0" smtClean="0"/>
              <a:t> soften/modify some of Luther's views on predestination.  The Reformed, led by Calvin, maintain and </a:t>
            </a:r>
            <a:r>
              <a:rPr lang="en-US" baseline="0" dirty="0" err="1" smtClean="0"/>
              <a:t>solidfy</a:t>
            </a:r>
            <a:r>
              <a:rPr lang="en-US" baseline="0" dirty="0" smtClean="0"/>
              <a:t> their views.</a:t>
            </a:r>
          </a:p>
          <a:p>
            <a:pPr algn="just">
              <a:spcBef>
                <a:spcPct val="50000"/>
              </a:spcBef>
            </a:pPr>
            <a:r>
              <a:rPr lang="en-US" baseline="0" dirty="0" smtClean="0"/>
              <a:t>- Reformed church spreads throughout Europe (Switzerland, England, Netherlands). Confessions of Faith, such as The Belgic Confession (1561), </a:t>
            </a:r>
            <a:r>
              <a:rPr lang="en-US" baseline="0" dirty="0" err="1" smtClean="0"/>
              <a:t>Heidleberg</a:t>
            </a:r>
            <a:r>
              <a:rPr lang="en-US" baseline="0" dirty="0" smtClean="0"/>
              <a:t> Catechism (1563) served as the standard statement of the Reformed Faith. The </a:t>
            </a:r>
            <a:r>
              <a:rPr lang="en-US" baseline="0" dirty="0" err="1" smtClean="0"/>
              <a:t>belgic</a:t>
            </a:r>
            <a:r>
              <a:rPr lang="en-US" baseline="0" dirty="0" smtClean="0"/>
              <a:t> confession in the Netherlands became the source of the Arminian controversy of the early 1600s. </a:t>
            </a:r>
          </a:p>
          <a:p>
            <a:pPr algn="just">
              <a:spcBef>
                <a:spcPct val="50000"/>
              </a:spcBef>
            </a:pPr>
            <a:r>
              <a:rPr lang="en-US" baseline="0" dirty="0" smtClean="0"/>
              <a:t>- </a:t>
            </a:r>
            <a:r>
              <a:rPr lang="en-US" baseline="0" dirty="0" err="1" smtClean="0"/>
              <a:t>Jacobus</a:t>
            </a:r>
            <a:r>
              <a:rPr lang="en-US" baseline="0" dirty="0" smtClean="0"/>
              <a:t> Arminius, a Reformed theologian, begins to question Reformed doctrine of Predestination. After his death, his followers put forward 5 articles of "remonstrance" (objection) to the Belgic Confession.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Quote drawn</a:t>
            </a:r>
            <a:r>
              <a:rPr lang="en-US" baseline="0" dirty="0" smtClean="0"/>
              <a:t> from The Five Points of Calvinism (Steele, Thomas, Quinn), p 10-11.</a:t>
            </a:r>
          </a:p>
          <a:p>
            <a:pPr algn="just">
              <a:spcBef>
                <a:spcPct val="50000"/>
              </a:spcBef>
            </a:pPr>
            <a:endParaRPr lang="en-US" dirty="0" smtClean="0"/>
          </a:p>
          <a:p>
            <a:pPr algn="just">
              <a:spcBef>
                <a:spcPct val="50000"/>
              </a:spcBef>
            </a:pPr>
            <a:r>
              <a:rPr lang="en-US" dirty="0" smtClean="0"/>
              <a:t>- Protestant</a:t>
            </a:r>
            <a:r>
              <a:rPr lang="en-US" baseline="0" dirty="0" smtClean="0"/>
              <a:t> Reformation of 16</a:t>
            </a:r>
            <a:r>
              <a:rPr lang="en-US" baseline="30000" dirty="0" smtClean="0"/>
              <a:t>th</a:t>
            </a:r>
            <a:r>
              <a:rPr lang="en-US" baseline="0" dirty="0" smtClean="0"/>
              <a:t> Century. Reformers united on God's sovereignty, predestination, the deadness of man in sin and the bondage of his will, the efficacy of God's grace in sovereignly regenerating sinners, and the sufficiency of Christ's atoning work on the cross. </a:t>
            </a:r>
          </a:p>
          <a:p>
            <a:pPr algn="just">
              <a:spcBef>
                <a:spcPct val="50000"/>
              </a:spcBef>
            </a:pPr>
            <a:r>
              <a:rPr lang="en-US" baseline="0" dirty="0" smtClean="0"/>
              <a:t>- After Luther, Lutherans led by </a:t>
            </a:r>
            <a:r>
              <a:rPr lang="en-US" baseline="0" dirty="0" err="1" smtClean="0"/>
              <a:t>Melancthon</a:t>
            </a:r>
            <a:r>
              <a:rPr lang="en-US" baseline="0" dirty="0" smtClean="0"/>
              <a:t> soften/modify some of Luther's views on predestination.  The Reformed, led by Calvin, maintain and </a:t>
            </a:r>
            <a:r>
              <a:rPr lang="en-US" baseline="0" dirty="0" err="1" smtClean="0"/>
              <a:t>solidfy</a:t>
            </a:r>
            <a:r>
              <a:rPr lang="en-US" baseline="0" dirty="0" smtClean="0"/>
              <a:t> their views.</a:t>
            </a:r>
          </a:p>
          <a:p>
            <a:pPr algn="just">
              <a:spcBef>
                <a:spcPct val="50000"/>
              </a:spcBef>
            </a:pPr>
            <a:r>
              <a:rPr lang="en-US" baseline="0" dirty="0" smtClean="0"/>
              <a:t>- Reformed church spreads throughout Europe (Switzerland, England, Netherlands). Confessions of Faith, such as The Belgic Confession (1561), </a:t>
            </a:r>
            <a:r>
              <a:rPr lang="en-US" baseline="0" dirty="0" err="1" smtClean="0"/>
              <a:t>Heidleberg</a:t>
            </a:r>
            <a:r>
              <a:rPr lang="en-US" baseline="0" dirty="0" smtClean="0"/>
              <a:t> Catechism (1563) served as the standard statement of the Reformed Faith. The </a:t>
            </a:r>
            <a:r>
              <a:rPr lang="en-US" baseline="0" dirty="0" err="1" smtClean="0"/>
              <a:t>belgic</a:t>
            </a:r>
            <a:r>
              <a:rPr lang="en-US" baseline="0" dirty="0" smtClean="0"/>
              <a:t> confession in the Netherlands became the source of the Arminian controversy of the early 1600s. </a:t>
            </a:r>
          </a:p>
          <a:p>
            <a:pPr algn="just">
              <a:spcBef>
                <a:spcPct val="50000"/>
              </a:spcBef>
            </a:pPr>
            <a:r>
              <a:rPr lang="en-US" baseline="0" dirty="0" smtClean="0"/>
              <a:t>- </a:t>
            </a:r>
            <a:r>
              <a:rPr lang="en-US" baseline="0" dirty="0" err="1" smtClean="0"/>
              <a:t>Jacobus</a:t>
            </a:r>
            <a:r>
              <a:rPr lang="en-US" baseline="0" dirty="0" smtClean="0"/>
              <a:t> Arminius, a Reformed theologian, begins to question Reformed doctrine of Predestination. After his death, his followers put forward 5 articles of "remonstrance" (objection) to the Belgic Confession.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Quote drawn</a:t>
            </a:r>
            <a:r>
              <a:rPr lang="en-US" baseline="0" dirty="0" smtClean="0"/>
              <a:t> from The Five Points of Calvinism (Steele, Thomas, Quinn), p 10-11.</a:t>
            </a:r>
          </a:p>
          <a:p>
            <a:pPr algn="just">
              <a:spcBef>
                <a:spcPct val="50000"/>
              </a:spcBef>
            </a:pPr>
            <a:endParaRPr lang="en-US" dirty="0" smtClean="0"/>
          </a:p>
          <a:p>
            <a:pPr algn="just">
              <a:spcBef>
                <a:spcPct val="50000"/>
              </a:spcBef>
            </a:pPr>
            <a:r>
              <a:rPr lang="en-US" dirty="0" smtClean="0"/>
              <a:t>- Protestant</a:t>
            </a:r>
            <a:r>
              <a:rPr lang="en-US" baseline="0" dirty="0" smtClean="0"/>
              <a:t> Reformation of 16</a:t>
            </a:r>
            <a:r>
              <a:rPr lang="en-US" baseline="30000" dirty="0" smtClean="0"/>
              <a:t>th</a:t>
            </a:r>
            <a:r>
              <a:rPr lang="en-US" baseline="0" dirty="0" smtClean="0"/>
              <a:t> Century. Reformers united on God's sovereignty, predestination, the deadness of man in sin and the bondage of his will, the efficacy of God's grace in sovereignly regenerating sinners, and the sufficiency of Christ's atoning work on the cross. </a:t>
            </a:r>
          </a:p>
          <a:p>
            <a:pPr algn="just">
              <a:spcBef>
                <a:spcPct val="50000"/>
              </a:spcBef>
            </a:pPr>
            <a:r>
              <a:rPr lang="en-US" baseline="0" dirty="0" smtClean="0"/>
              <a:t>- After Luther, Lutherans led by </a:t>
            </a:r>
            <a:r>
              <a:rPr lang="en-US" baseline="0" dirty="0" err="1" smtClean="0"/>
              <a:t>Melancthon</a:t>
            </a:r>
            <a:r>
              <a:rPr lang="en-US" baseline="0" dirty="0" smtClean="0"/>
              <a:t> soften/modify some of Luther's views on predestination.  The Reformed, led by Calvin, maintain and </a:t>
            </a:r>
            <a:r>
              <a:rPr lang="en-US" baseline="0" dirty="0" err="1" smtClean="0"/>
              <a:t>solidfy</a:t>
            </a:r>
            <a:r>
              <a:rPr lang="en-US" baseline="0" dirty="0" smtClean="0"/>
              <a:t> their views.</a:t>
            </a:r>
          </a:p>
          <a:p>
            <a:pPr algn="just">
              <a:spcBef>
                <a:spcPct val="50000"/>
              </a:spcBef>
            </a:pPr>
            <a:r>
              <a:rPr lang="en-US" baseline="0" dirty="0" smtClean="0"/>
              <a:t>- Reformed church spreads throughout Europe (Switzerland, England, Netherlands). Confessions of Faith, such as The Belgic Confession (1561), </a:t>
            </a:r>
            <a:r>
              <a:rPr lang="en-US" baseline="0" dirty="0" err="1" smtClean="0"/>
              <a:t>Heidleberg</a:t>
            </a:r>
            <a:r>
              <a:rPr lang="en-US" baseline="0" dirty="0" smtClean="0"/>
              <a:t> Catechism (1563) served as the standard statement of the Reformed Faith. The </a:t>
            </a:r>
            <a:r>
              <a:rPr lang="en-US" baseline="0" dirty="0" err="1" smtClean="0"/>
              <a:t>belgic</a:t>
            </a:r>
            <a:r>
              <a:rPr lang="en-US" baseline="0" dirty="0" smtClean="0"/>
              <a:t> confession in the Netherlands became the source of the Arminian controversy of the early 1600s. </a:t>
            </a:r>
          </a:p>
          <a:p>
            <a:pPr algn="just">
              <a:spcBef>
                <a:spcPct val="50000"/>
              </a:spcBef>
            </a:pPr>
            <a:r>
              <a:rPr lang="en-US" baseline="0" dirty="0" smtClean="0"/>
              <a:t>- </a:t>
            </a:r>
            <a:r>
              <a:rPr lang="en-US" baseline="0" dirty="0" err="1" smtClean="0"/>
              <a:t>Jacobus</a:t>
            </a:r>
            <a:r>
              <a:rPr lang="en-US" baseline="0" dirty="0" smtClean="0"/>
              <a:t> Arminius, a Reformed theologian, begins to question Reformed doctrine of Predestination. After his death, his followers put forward 5 articles of "remonstrance" (objection) to the Belgic Confession.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7/13/2015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7/13/2015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7/13/2015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7/13/2015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7/13/2015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7/13/2015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7/13/2015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7/13/2015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7/13/2015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7/13/2015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7/13/2015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7/13/2015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File:Pelagius.jp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File:Martin_Luther_by_Cranach-restoration.ti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File:Portrait_john_calvin.jp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0" y="1200150"/>
            <a:ext cx="9144000" cy="2000548"/>
          </a:xfrm>
          <a:prstGeom prst="rect">
            <a:avLst/>
          </a:prstGeom>
          <a:noFill/>
          <a:ln w="9525">
            <a:noFill/>
            <a:miter lim="800000"/>
            <a:headEnd/>
            <a:tailEnd/>
          </a:ln>
        </p:spPr>
        <p:txBody>
          <a:bodyPr wrap="square">
            <a:spAutoFit/>
          </a:bodyPr>
          <a:lstStyle/>
          <a:p>
            <a:pPr eaLnBrk="0" hangingPunct="0">
              <a:spcBef>
                <a:spcPct val="50000"/>
              </a:spcBef>
            </a:pPr>
            <a:endParaRPr lang="en-US" sz="3100" b="1" dirty="0"/>
          </a:p>
          <a:p>
            <a:pPr algn="ctr" eaLnBrk="0" hangingPunct="0">
              <a:spcBef>
                <a:spcPct val="50000"/>
              </a:spcBef>
            </a:pPr>
            <a:r>
              <a:rPr lang="en-US" sz="3100" b="1" dirty="0" smtClean="0">
                <a:solidFill>
                  <a:schemeClr val="bg1"/>
                </a:solidFill>
              </a:rPr>
              <a:t>The 5 Points of Calvinism Pt 1:</a:t>
            </a:r>
          </a:p>
          <a:p>
            <a:pPr algn="ctr" eaLnBrk="0" hangingPunct="0">
              <a:spcBef>
                <a:spcPct val="50000"/>
              </a:spcBef>
            </a:pPr>
            <a:r>
              <a:rPr lang="en-US" sz="3100" b="1" dirty="0" smtClean="0">
                <a:solidFill>
                  <a:schemeClr val="bg1"/>
                </a:solidFill>
              </a:rPr>
              <a:t>History Overview</a:t>
            </a:r>
            <a:endParaRPr lang="en-US" sz="3100" b="1"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5093702"/>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T – Total Depravity: Man’s whole nature is  corrupted by sin so that He cannot do any spiritual good. </a:t>
            </a:r>
          </a:p>
          <a:p>
            <a:pPr algn="just">
              <a:spcBef>
                <a:spcPct val="50000"/>
              </a:spcBef>
            </a:pPr>
            <a:r>
              <a:rPr lang="en-US" sz="2500" b="1" dirty="0" smtClean="0">
                <a:solidFill>
                  <a:schemeClr val="bg1"/>
                </a:solidFill>
              </a:rPr>
              <a:t>U – Unconditional Election: Before time, God chose many sinners to save on the basis of His grace and mercy alone, not on anything good or foreseen in them. </a:t>
            </a:r>
          </a:p>
          <a:p>
            <a:pPr algn="just">
              <a:spcBef>
                <a:spcPct val="50000"/>
              </a:spcBef>
            </a:pPr>
            <a:r>
              <a:rPr lang="en-US" sz="2500" b="1" dirty="0" smtClean="0">
                <a:solidFill>
                  <a:schemeClr val="bg1"/>
                </a:solidFill>
              </a:rPr>
              <a:t>L – Limited Atonement: Christ atoned for the sins of the elect, securing and guaranteeing their salvation. </a:t>
            </a:r>
          </a:p>
          <a:p>
            <a:pPr algn="just">
              <a:spcBef>
                <a:spcPct val="50000"/>
              </a:spcBef>
            </a:pPr>
            <a:r>
              <a:rPr lang="en-US" sz="2500" b="1" dirty="0" smtClean="0">
                <a:solidFill>
                  <a:schemeClr val="bg1"/>
                </a:solidFill>
              </a:rPr>
              <a:t>I – Irresistible Grace: God raises spiritually dead sinners to spiritual life when He wants to enable them to believe.</a:t>
            </a:r>
          </a:p>
          <a:p>
            <a:pPr algn="just">
              <a:spcBef>
                <a:spcPct val="50000"/>
              </a:spcBef>
            </a:pPr>
            <a:r>
              <a:rPr lang="en-US" sz="2500" b="1" dirty="0" smtClean="0">
                <a:solidFill>
                  <a:schemeClr val="bg1"/>
                </a:solidFill>
              </a:rPr>
              <a:t>P – Perseverance of the Saints: The elect must and will persevere to the end, being preserved by God's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blinds(horizontal)">
                                      <p:cBhvr>
                                        <p:cTn id="7" dur="500"/>
                                        <p:tgtEl>
                                          <p:spTgt spid="147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12" dur="500"/>
                                        <p:tgtEl>
                                          <p:spTgt spid="147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7" dur="500"/>
                                        <p:tgtEl>
                                          <p:spTgt spid="147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22" dur="500"/>
                                        <p:tgtEl>
                                          <p:spTgt spid="147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27" dur="500"/>
                                        <p:tgtEl>
                                          <p:spTgt spid="147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2208297"/>
          </a:xfrm>
          <a:prstGeom prst="rect">
            <a:avLst/>
          </a:prstGeom>
          <a:noFill/>
          <a:ln w="9525">
            <a:noFill/>
            <a:miter lim="800000"/>
            <a:headEnd/>
            <a:tailEnd/>
          </a:ln>
          <a:effectLst/>
        </p:spPr>
        <p:txBody>
          <a:bodyPr wrap="square">
            <a:spAutoFit/>
          </a:bodyPr>
          <a:lstStyle/>
          <a:p>
            <a:pPr algn="ctr">
              <a:spcBef>
                <a:spcPct val="50000"/>
              </a:spcBef>
            </a:pPr>
            <a:r>
              <a:rPr lang="en-US" sz="2500" b="1" dirty="0" smtClean="0">
                <a:solidFill>
                  <a:schemeClr val="bg1"/>
                </a:solidFill>
              </a:rPr>
              <a:t>History: Why 5 points?</a:t>
            </a:r>
          </a:p>
          <a:p>
            <a:pPr algn="just">
              <a:spcBef>
                <a:spcPct val="50000"/>
              </a:spcBef>
            </a:pPr>
            <a:r>
              <a:rPr lang="en-US" sz="2500" b="1" dirty="0" smtClean="0">
                <a:solidFill>
                  <a:schemeClr val="bg1"/>
                </a:solidFill>
              </a:rPr>
              <a:t>I. Augustine vs. Pelagius (early 400s AD): Dispute over original sin/fallenness, and freedom of mans will. Augustine's prayer: "Grant what you command, and command what you do desire."	</a:t>
            </a:r>
            <a:endParaRPr lang="en-US" sz="2500" b="1" dirty="0">
              <a:solidFill>
                <a:schemeClr val="bg1"/>
              </a:solidFill>
            </a:endParaRPr>
          </a:p>
        </p:txBody>
      </p:sp>
      <p:pic>
        <p:nvPicPr>
          <p:cNvPr id="64514" name="Picture 2" descr="https://upload.wikimedia.org/wikipedia/commons/thumb/0/0c/Pelagius.jpg/220px-Pelagius.jpg">
            <a:hlinkClick r:id="rId3"/>
          </p:cNvPr>
          <p:cNvPicPr>
            <a:picLocks noChangeAspect="1" noChangeArrowheads="1"/>
          </p:cNvPicPr>
          <p:nvPr/>
        </p:nvPicPr>
        <p:blipFill>
          <a:blip r:embed="rId4" cstate="print"/>
          <a:srcRect/>
          <a:stretch>
            <a:fillRect/>
          </a:stretch>
        </p:blipFill>
        <p:spPr bwMode="auto">
          <a:xfrm>
            <a:off x="7353669" y="2343150"/>
            <a:ext cx="1790331" cy="2800350"/>
          </a:xfrm>
          <a:prstGeom prst="rect">
            <a:avLst/>
          </a:prstGeom>
          <a:noFill/>
        </p:spPr>
      </p:pic>
      <p:sp>
        <p:nvSpPr>
          <p:cNvPr id="4" name="TextBox 3"/>
          <p:cNvSpPr txBox="1"/>
          <p:nvPr/>
        </p:nvSpPr>
        <p:spPr>
          <a:xfrm>
            <a:off x="0" y="2266950"/>
            <a:ext cx="7391400" cy="3062377"/>
          </a:xfrm>
          <a:prstGeom prst="rect">
            <a:avLst/>
          </a:prstGeom>
          <a:noFill/>
        </p:spPr>
        <p:txBody>
          <a:bodyPr wrap="square" rtlCol="0">
            <a:spAutoFit/>
          </a:bodyPr>
          <a:lstStyle/>
          <a:p>
            <a:pPr lvl="0" algn="just">
              <a:spcBef>
                <a:spcPct val="50000"/>
              </a:spcBef>
            </a:pPr>
            <a:r>
              <a:rPr lang="en-US" sz="2500" b="1" dirty="0" smtClean="0">
                <a:solidFill>
                  <a:prstClr val="white"/>
                </a:solidFill>
              </a:rPr>
              <a:t>A. Pelagius: No original sin. Man born in same condition as Adam before the fall. Moral responsibility implies moral ability. Grace helpful, but not necessary for man to do God's will and to be right with God. "Hence, everyone has the power, within himself, to believe the gospel, [and] to keep the law of God perfectly."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64514"/>
                                        </p:tgtEl>
                                        <p:attrNameLst>
                                          <p:attrName>style.visibility</p:attrName>
                                        </p:attrNameLst>
                                      </p:cBhvr>
                                      <p:to>
                                        <p:strVal val="visible"/>
                                      </p:to>
                                    </p:set>
                                    <p:animEffect transition="in" filter="blinds(horizontal)">
                                      <p:cBhvr>
                                        <p:cTn id="10" dur="500"/>
                                        <p:tgtEl>
                                          <p:spTgt spid="64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7315200" cy="1631216"/>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	B. Augustine: Original sin, man's nature totally corrupted, man has a moral inability to obey God and to  respond to savingly to the Gospel; divine grace necessary.</a:t>
            </a:r>
          </a:p>
        </p:txBody>
      </p:sp>
      <p:pic>
        <p:nvPicPr>
          <p:cNvPr id="62466" name="Picture 2" descr="augustine"/>
          <p:cNvPicPr>
            <a:picLocks noChangeAspect="1" noChangeArrowheads="1"/>
          </p:cNvPicPr>
          <p:nvPr/>
        </p:nvPicPr>
        <p:blipFill>
          <a:blip r:embed="rId3" cstate="print"/>
          <a:srcRect/>
          <a:stretch>
            <a:fillRect/>
          </a:stretch>
        </p:blipFill>
        <p:spPr bwMode="auto">
          <a:xfrm>
            <a:off x="7391400" y="1"/>
            <a:ext cx="1752600" cy="1809750"/>
          </a:xfrm>
          <a:prstGeom prst="rect">
            <a:avLst/>
          </a:prstGeom>
          <a:noFill/>
        </p:spPr>
      </p:pic>
      <p:sp>
        <p:nvSpPr>
          <p:cNvPr id="4" name="TextBox 3"/>
          <p:cNvSpPr txBox="1"/>
          <p:nvPr/>
        </p:nvSpPr>
        <p:spPr>
          <a:xfrm>
            <a:off x="0" y="1657350"/>
            <a:ext cx="9144000" cy="3639458"/>
          </a:xfrm>
          <a:prstGeom prst="rect">
            <a:avLst/>
          </a:prstGeom>
          <a:noFill/>
        </p:spPr>
        <p:txBody>
          <a:bodyPr wrap="square" rtlCol="0">
            <a:spAutoFit/>
          </a:bodyPr>
          <a:lstStyle/>
          <a:p>
            <a:pPr algn="just">
              <a:spcBef>
                <a:spcPct val="50000"/>
              </a:spcBef>
            </a:pPr>
            <a:r>
              <a:rPr lang="en-US" sz="2500" b="1" dirty="0" smtClean="0">
                <a:solidFill>
                  <a:schemeClr val="bg1"/>
                </a:solidFill>
              </a:rPr>
              <a:t>"…no one, in himself, [man] has the ability to obey either the law or the gospel. Divine grace is essential if sinners are to believe and be saved, and this grace is extended only to those whom God predestined to eternal life…the act of faith, therefore, results not from the sinner's free will, but from God's free grace, which is bestowed on the elect only."  </a:t>
            </a:r>
          </a:p>
          <a:p>
            <a:pPr algn="just">
              <a:spcBef>
                <a:spcPct val="50000"/>
              </a:spcBef>
            </a:pPr>
            <a:r>
              <a:rPr lang="en-US" sz="2500" b="1" dirty="0" smtClean="0">
                <a:solidFill>
                  <a:schemeClr val="bg1"/>
                </a:solidFill>
              </a:rPr>
              <a:t>	C. Council of Carthage (418AD)  condemns Pelagius</a:t>
            </a:r>
            <a:r>
              <a:rPr lang="en-US" b="1" dirty="0" smtClean="0">
                <a:solidFill>
                  <a:schemeClr val="bg1"/>
                </a:solidFill>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5863144"/>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	D. Semi-Pelagianism: Affirmed original sin, but "man with his own natural powers is able to take the first step towards his conversion, and that this obtains or merits the Spirit's assistance…their maxim was, "It is mine to be willing to believe, and it is the part of God's grace to assist." Condemned at Council of Orange (525AD)</a:t>
            </a:r>
          </a:p>
          <a:p>
            <a:pPr algn="just">
              <a:spcBef>
                <a:spcPct val="50000"/>
              </a:spcBef>
            </a:pPr>
            <a:r>
              <a:rPr lang="en-US" sz="2500" b="1" dirty="0" smtClean="0">
                <a:solidFill>
                  <a:schemeClr val="bg1"/>
                </a:solidFill>
              </a:rPr>
              <a:t>II. Protestant Reformation (1517 – 1564)</a:t>
            </a:r>
          </a:p>
          <a:p>
            <a:pPr algn="just">
              <a:spcBef>
                <a:spcPct val="50000"/>
              </a:spcBef>
            </a:pPr>
            <a:r>
              <a:rPr lang="en-US" sz="2500" b="1" dirty="0" smtClean="0">
                <a:solidFill>
                  <a:schemeClr val="bg1"/>
                </a:solidFill>
              </a:rPr>
              <a:t>	A. Luther vs. Erasmus: </a:t>
            </a:r>
          </a:p>
          <a:p>
            <a:pPr algn="just">
              <a:spcBef>
                <a:spcPct val="50000"/>
              </a:spcBef>
            </a:pPr>
            <a:r>
              <a:rPr lang="en-US" sz="2500" b="1" dirty="0" smtClean="0">
                <a:solidFill>
                  <a:schemeClr val="bg1"/>
                </a:solidFill>
              </a:rPr>
              <a:t>		1. Erasmus: man has free will/able to cooperate with grace to choose the things of God. God and man work together (synergism) to bring about man's salvation. </a:t>
            </a:r>
          </a:p>
          <a:p>
            <a:pPr algn="just">
              <a:spcBef>
                <a:spcPct val="50000"/>
              </a:spcBef>
            </a:pPr>
            <a:endParaRPr lang="en-US" sz="25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0" dur="500"/>
                                        <p:tgtEl>
                                          <p:spTgt spid="14745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5"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2266950"/>
            <a:ext cx="9144000" cy="5286062"/>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“…it follows that free will without God's grace is not free at all, but is the permanent prisoner and bondslave of evil....”</a:t>
            </a:r>
          </a:p>
          <a:p>
            <a:pPr algn="just">
              <a:spcBef>
                <a:spcPct val="50000"/>
              </a:spcBef>
            </a:pPr>
            <a:r>
              <a:rPr lang="en-US" sz="2500" b="1" dirty="0" smtClean="0">
                <a:solidFill>
                  <a:schemeClr val="bg1"/>
                </a:solidFill>
              </a:rPr>
              <a:t>“…you alone, in contrast with others, have attacked…the essential issue. You have not wearied me with those extraneous issues about the Papacy, purgatory, indulgences…You, and you alone, have seen the hinge on which all turns, and aimed for the vital spot.”</a:t>
            </a:r>
          </a:p>
          <a:p>
            <a:pPr algn="just">
              <a:spcBef>
                <a:spcPct val="50000"/>
              </a:spcBef>
            </a:pPr>
            <a:r>
              <a:rPr lang="en-US" sz="2500" b="1" dirty="0" smtClean="0">
                <a:solidFill>
                  <a:schemeClr val="bg1"/>
                </a:solidFill>
              </a:rPr>
              <a:t> </a:t>
            </a:r>
          </a:p>
          <a:p>
            <a:pPr algn="just">
              <a:spcBef>
                <a:spcPct val="50000"/>
              </a:spcBef>
            </a:pPr>
            <a:endParaRPr lang="en-US" sz="2500" b="1" dirty="0" smtClean="0">
              <a:solidFill>
                <a:schemeClr val="bg1"/>
              </a:solidFill>
            </a:endParaRPr>
          </a:p>
          <a:p>
            <a:pPr algn="just">
              <a:spcBef>
                <a:spcPct val="50000"/>
              </a:spcBef>
            </a:pPr>
            <a:endParaRPr lang="en-US" sz="2500" b="1" dirty="0" smtClean="0">
              <a:solidFill>
                <a:schemeClr val="bg1"/>
              </a:solidFill>
            </a:endParaRPr>
          </a:p>
          <a:p>
            <a:pPr algn="just">
              <a:spcBef>
                <a:spcPct val="50000"/>
              </a:spcBef>
            </a:pPr>
            <a:endParaRPr lang="en-US" sz="2500" b="1" dirty="0">
              <a:solidFill>
                <a:schemeClr val="bg1"/>
              </a:solidFill>
            </a:endParaRPr>
          </a:p>
        </p:txBody>
      </p:sp>
      <p:pic>
        <p:nvPicPr>
          <p:cNvPr id="3" name="Picture 2" descr="Martin Luther by Cranach-restoration.tif">
            <a:hlinkClick r:id="rId3"/>
          </p:cNvPr>
          <p:cNvPicPr>
            <a:picLocks noChangeAspect="1" noChangeArrowheads="1"/>
          </p:cNvPicPr>
          <p:nvPr/>
        </p:nvPicPr>
        <p:blipFill>
          <a:blip r:embed="rId4" cstate="print"/>
          <a:srcRect/>
          <a:stretch>
            <a:fillRect/>
          </a:stretch>
        </p:blipFill>
        <p:spPr bwMode="auto">
          <a:xfrm>
            <a:off x="7543799" y="1"/>
            <a:ext cx="1600199" cy="2114549"/>
          </a:xfrm>
          <a:prstGeom prst="rect">
            <a:avLst/>
          </a:prstGeom>
          <a:noFill/>
        </p:spPr>
      </p:pic>
      <p:sp>
        <p:nvSpPr>
          <p:cNvPr id="4" name="TextBox 3"/>
          <p:cNvSpPr txBox="1"/>
          <p:nvPr/>
        </p:nvSpPr>
        <p:spPr>
          <a:xfrm>
            <a:off x="0" y="0"/>
            <a:ext cx="7467600" cy="2308324"/>
          </a:xfrm>
          <a:prstGeom prst="rect">
            <a:avLst/>
          </a:prstGeom>
          <a:noFill/>
        </p:spPr>
        <p:txBody>
          <a:bodyPr wrap="square" rtlCol="0">
            <a:spAutoFit/>
          </a:bodyPr>
          <a:lstStyle/>
          <a:p>
            <a:pPr algn="just"/>
            <a:r>
              <a:rPr lang="en-US" sz="2400" b="1" dirty="0" smtClean="0">
                <a:solidFill>
                  <a:schemeClr val="bg1"/>
                </a:solidFill>
              </a:rPr>
              <a:t>	2. Luther: The Bondage of the Will: man's nature (will, mind, etc) is totally corrupted by sin. Man's will is not free, but in bondage to his sin nature. Strongly taught predestination and the necessity, sovereignty, and power of grace alone in saving sinners.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blinds(horizontal)">
                                      <p:cBhvr>
                                        <p:cTn id="7" dur="500"/>
                                        <p:tgtEl>
                                          <p:spTgt spid="147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12" dur="500"/>
                                        <p:tgtEl>
                                          <p:spTgt spid="147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7871386"/>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		3. Calvin (and other Reformers): united with       		Luther on God's sovereignty, predestination, 		nature of man, grace, and sufficiency of 			Christ's work alone in saving sinners.</a:t>
            </a:r>
            <a:endParaRPr lang="en-US" sz="1200" b="1" dirty="0" smtClean="0">
              <a:solidFill>
                <a:schemeClr val="bg1"/>
              </a:solidFill>
            </a:endParaRPr>
          </a:p>
          <a:p>
            <a:pPr algn="just">
              <a:spcBef>
                <a:spcPct val="50000"/>
              </a:spcBef>
            </a:pPr>
            <a:endParaRPr lang="en-US" sz="1200" b="1" dirty="0" smtClean="0">
              <a:solidFill>
                <a:schemeClr val="bg1"/>
              </a:solidFill>
            </a:endParaRPr>
          </a:p>
          <a:p>
            <a:pPr algn="just">
              <a:spcBef>
                <a:spcPct val="50000"/>
              </a:spcBef>
            </a:pPr>
            <a:r>
              <a:rPr lang="en-US" sz="2500" b="1" dirty="0" smtClean="0">
                <a:solidFill>
                  <a:schemeClr val="bg1"/>
                </a:solidFill>
              </a:rPr>
              <a:t>III. Arminius: Reformed theologian; questions predestination and issue of man's freedom.</a:t>
            </a:r>
          </a:p>
          <a:p>
            <a:pPr algn="just">
              <a:spcBef>
                <a:spcPct val="50000"/>
              </a:spcBef>
            </a:pPr>
            <a:r>
              <a:rPr lang="en-US" sz="2500" b="1" dirty="0" smtClean="0">
                <a:solidFill>
                  <a:schemeClr val="bg1"/>
                </a:solidFill>
              </a:rPr>
              <a:t>IV. Remonstrant's (Protest): Submitted 5 articles of disagreement with Reformed confessions of faith:</a:t>
            </a:r>
          </a:p>
          <a:p>
            <a:pPr algn="just">
              <a:spcBef>
                <a:spcPct val="50000"/>
              </a:spcBef>
            </a:pPr>
            <a:endParaRPr lang="en-US" sz="2500" b="1" dirty="0" smtClean="0">
              <a:solidFill>
                <a:schemeClr val="bg1"/>
              </a:solidFill>
            </a:endParaRPr>
          </a:p>
          <a:p>
            <a:pPr algn="just">
              <a:spcBef>
                <a:spcPct val="50000"/>
              </a:spcBef>
            </a:pPr>
            <a:r>
              <a:rPr lang="en-US" sz="2500" b="1" dirty="0" smtClean="0">
                <a:solidFill>
                  <a:schemeClr val="bg1"/>
                </a:solidFill>
              </a:rPr>
              <a:t>	</a:t>
            </a:r>
          </a:p>
          <a:p>
            <a:pPr algn="just">
              <a:spcBef>
                <a:spcPct val="50000"/>
              </a:spcBef>
            </a:pPr>
            <a:endParaRPr lang="en-US" sz="2500" b="1" dirty="0" smtClean="0">
              <a:solidFill>
                <a:schemeClr val="bg1"/>
              </a:solidFill>
            </a:endParaRPr>
          </a:p>
          <a:p>
            <a:pPr algn="just">
              <a:spcBef>
                <a:spcPct val="50000"/>
              </a:spcBef>
            </a:pPr>
            <a:r>
              <a:rPr lang="en-US" sz="2500" b="1" dirty="0" smtClean="0">
                <a:solidFill>
                  <a:schemeClr val="bg1"/>
                </a:solidFill>
              </a:rPr>
              <a:t>  </a:t>
            </a:r>
          </a:p>
          <a:p>
            <a:pPr algn="just">
              <a:spcBef>
                <a:spcPct val="50000"/>
              </a:spcBef>
            </a:pPr>
            <a:endParaRPr lang="en-US" sz="2500" b="1" dirty="0" smtClean="0">
              <a:solidFill>
                <a:schemeClr val="bg1"/>
              </a:solidFill>
            </a:endParaRPr>
          </a:p>
          <a:p>
            <a:pPr algn="just">
              <a:spcBef>
                <a:spcPct val="50000"/>
              </a:spcBef>
            </a:pPr>
            <a:endParaRPr lang="en-US" sz="2500" b="1" dirty="0" smtClean="0">
              <a:solidFill>
                <a:schemeClr val="bg1"/>
              </a:solidFill>
            </a:endParaRPr>
          </a:p>
          <a:p>
            <a:pPr algn="just">
              <a:spcBef>
                <a:spcPct val="50000"/>
              </a:spcBef>
            </a:pPr>
            <a:endParaRPr lang="en-US" sz="2500" b="1" dirty="0">
              <a:solidFill>
                <a:schemeClr val="bg1"/>
              </a:solidFill>
            </a:endParaRPr>
          </a:p>
        </p:txBody>
      </p:sp>
      <p:pic>
        <p:nvPicPr>
          <p:cNvPr id="56322" name="Picture 2" descr="https://upload.wikimedia.org/wikipedia/commons/thumb/b/bc/Portrait_john_calvin.jpg/170px-Portrait_john_calvin.jpg">
            <a:hlinkClick r:id="rId3"/>
          </p:cNvPr>
          <p:cNvPicPr>
            <a:picLocks noChangeAspect="1" noChangeArrowheads="1"/>
          </p:cNvPicPr>
          <p:nvPr/>
        </p:nvPicPr>
        <p:blipFill>
          <a:blip r:embed="rId4" cstate="print"/>
          <a:srcRect/>
          <a:stretch>
            <a:fillRect/>
          </a:stretch>
        </p:blipFill>
        <p:spPr bwMode="auto">
          <a:xfrm>
            <a:off x="0" y="0"/>
            <a:ext cx="1752600" cy="18976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24329737"/>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		The Five Arminian Articles (AD 1610)</a:t>
            </a:r>
          </a:p>
          <a:p>
            <a:pPr algn="just">
              <a:spcBef>
                <a:spcPct val="50000"/>
              </a:spcBef>
            </a:pPr>
            <a:r>
              <a:rPr lang="en-US" sz="2500" b="1" dirty="0" smtClean="0">
                <a:solidFill>
                  <a:schemeClr val="bg1"/>
                </a:solidFill>
              </a:rPr>
              <a:t>1. Free Will: Fallen man's will, with the help of prevenient grace, is free and able to yield to the influence of the Spirit.</a:t>
            </a:r>
          </a:p>
          <a:p>
            <a:pPr algn="just">
              <a:spcBef>
                <a:spcPct val="50000"/>
              </a:spcBef>
            </a:pPr>
            <a:r>
              <a:rPr lang="en-US" sz="2500" b="1" dirty="0" smtClean="0">
                <a:solidFill>
                  <a:schemeClr val="bg1"/>
                </a:solidFill>
              </a:rPr>
              <a:t>2. Conditional Election: God elected those He foreknew would choose to believe. </a:t>
            </a:r>
          </a:p>
          <a:p>
            <a:pPr algn="just">
              <a:spcBef>
                <a:spcPct val="50000"/>
              </a:spcBef>
            </a:pPr>
            <a:r>
              <a:rPr lang="en-US" sz="2500" b="1" dirty="0" smtClean="0">
                <a:solidFill>
                  <a:schemeClr val="bg1"/>
                </a:solidFill>
              </a:rPr>
              <a:t>3. General Atonement: Jesus died for all without exception, but only those who believe are forgiven.</a:t>
            </a:r>
          </a:p>
          <a:p>
            <a:pPr algn="just">
              <a:spcBef>
                <a:spcPct val="50000"/>
              </a:spcBef>
            </a:pPr>
            <a:r>
              <a:rPr lang="en-US" sz="2500" b="1" dirty="0" smtClean="0">
                <a:solidFill>
                  <a:schemeClr val="bg1"/>
                </a:solidFill>
              </a:rPr>
              <a:t>4. Resistible Grace: Man can resist being regenerated by the Spirit. </a:t>
            </a:r>
          </a:p>
          <a:p>
            <a:pPr algn="just">
              <a:spcBef>
                <a:spcPct val="50000"/>
              </a:spcBef>
            </a:pPr>
            <a:r>
              <a:rPr lang="en-US" sz="2500" b="1" dirty="0" smtClean="0">
                <a:solidFill>
                  <a:schemeClr val="bg1"/>
                </a:solidFill>
              </a:rPr>
              <a:t>5. Falling from Grace: Man can lose his salvation.</a:t>
            </a:r>
          </a:p>
          <a:p>
            <a:pPr algn="just">
              <a:spcBef>
                <a:spcPct val="50000"/>
              </a:spcBef>
            </a:pPr>
            <a:r>
              <a:rPr lang="en-US" sz="2500" b="1" dirty="0" smtClean="0">
                <a:solidFill>
                  <a:schemeClr val="bg1"/>
                </a:solidFill>
              </a:rPr>
              <a:t/>
            </a:r>
            <a:br>
              <a:rPr lang="en-US" sz="2500" b="1" dirty="0" smtClean="0">
                <a:solidFill>
                  <a:schemeClr val="bg1"/>
                </a:solidFill>
              </a:rPr>
            </a:br>
            <a:r>
              <a:rPr lang="en-US" sz="2500" b="1" dirty="0" smtClean="0">
                <a:solidFill>
                  <a:schemeClr val="bg1"/>
                </a:solidFill>
              </a:rPr>
              <a:t/>
            </a:r>
            <a:br>
              <a:rPr lang="en-US" sz="2500" b="1" dirty="0" smtClean="0">
                <a:solidFill>
                  <a:schemeClr val="bg1"/>
                </a:solidFill>
              </a:rPr>
            </a:br>
            <a:r>
              <a:rPr lang="en-US" sz="2500" b="1" dirty="0" smtClean="0">
                <a:solidFill>
                  <a:schemeClr val="bg1"/>
                </a:solidFill>
              </a:rPr>
              <a:t/>
            </a:r>
            <a:br>
              <a:rPr lang="en-US" sz="2500" b="1" dirty="0" smtClean="0">
                <a:solidFill>
                  <a:schemeClr val="bg1"/>
                </a:solidFill>
              </a:rPr>
            </a:br>
            <a:endParaRPr lang="en-US" sz="2500" b="1" dirty="0" smtClean="0">
              <a:solidFill>
                <a:schemeClr val="bg1"/>
              </a:solidFill>
            </a:endParaRPr>
          </a:p>
          <a:p>
            <a:pPr algn="just">
              <a:spcBef>
                <a:spcPct val="50000"/>
              </a:spcBef>
            </a:pPr>
            <a:r>
              <a:rPr lang="en-US" sz="2500" b="1" dirty="0" smtClean="0">
                <a:solidFill>
                  <a:schemeClr val="bg1"/>
                </a:solidFill>
              </a:rPr>
              <a:t>Article IV. [Resistible Grace, rebuked by Irresistible Grace]</a:t>
            </a:r>
          </a:p>
          <a:p>
            <a:pPr algn="just">
              <a:spcBef>
                <a:spcPct val="50000"/>
              </a:spcBef>
            </a:pPr>
            <a:r>
              <a:rPr lang="en-US" sz="2500" b="1" dirty="0" smtClean="0">
                <a:solidFill>
                  <a:schemeClr val="bg1"/>
                </a:solidFill>
              </a:rPr>
              <a:t>That this grace of God is the beginning, continuance, and accomplishment of all good, even to this extent, that the regenerate man himself, without prevenient or assisting, awakening, following and cooperative grace, can neither think, will, nor do good, nor withstand any temptations to evil; so that all good deeds or movements, that can be conceived, must be ascribed to the grace of God in Christ. But as respects the mode of the operation of this grace, it is not irresistible, inasmuch as it is written concerning many, that they have resisted the Holy Ghost. Acts 7, and elsewhere in many places.</a:t>
            </a:r>
          </a:p>
          <a:p>
            <a:pPr algn="just">
              <a:spcBef>
                <a:spcPct val="50000"/>
              </a:spcBef>
            </a:pPr>
            <a:r>
              <a:rPr lang="en-US" sz="2500" b="1" dirty="0" smtClean="0">
                <a:solidFill>
                  <a:schemeClr val="bg1"/>
                </a:solidFill>
              </a:rPr>
              <a:t>Article V. [Falling from Grace, rebuked by Perseverance of the Saints]</a:t>
            </a:r>
          </a:p>
          <a:p>
            <a:pPr algn="just">
              <a:spcBef>
                <a:spcPct val="50000"/>
              </a:spcBef>
            </a:pPr>
            <a:r>
              <a:rPr lang="en-US" sz="2500" b="1" dirty="0" smtClean="0">
                <a:solidFill>
                  <a:schemeClr val="bg1"/>
                </a:solidFill>
              </a:rPr>
              <a:t>That those who are incorporated into Christ by a true faith, and have thereby become partakers of his life-giving Spirit, have thereby full power to strive against Satan, sin, the world, and their own flesh, and to win the victory; it being well understood that it is ever through the assisting grace of the Holy Ghost; and that Jesus Christ assists them through his Spirit in all temptations, extends to them his hand, and if only they are ready for the conflict, and desire his help, and are not inactive, keeps them from falling, so that they, by no craft or power of Satan, can be misled nor plucked out of Christ’s hands, according to the Word of Christ, John 10:28: ‘Neither shall any man pluck them out of my hand.’ But whether they are capable, through negligence, of forsaking again the first beginnings of their life in Christ, of again returning to this present evil world, of turning away from the holy doctrine which was delivered them, of losing a good conscience, of becoming devoid of grace, that must be more particularly determined out of the Holy Scripture, before we ourselves can teach it with the full persuasion of our minds.</a:t>
            </a:r>
          </a:p>
          <a:p>
            <a:pPr algn="just">
              <a:spcBef>
                <a:spcPct val="50000"/>
              </a:spcBef>
            </a:pPr>
            <a:r>
              <a:rPr lang="en-US" sz="2500" b="1" dirty="0" smtClean="0">
                <a:solidFill>
                  <a:schemeClr val="bg1"/>
                </a:solidFill>
              </a:rPr>
              <a:t>Conclusion</a:t>
            </a:r>
          </a:p>
          <a:p>
            <a:pPr algn="just">
              <a:spcBef>
                <a:spcPct val="50000"/>
              </a:spcBef>
            </a:pPr>
            <a:r>
              <a:rPr lang="en-US" sz="2500" b="1" dirty="0" smtClean="0">
                <a:solidFill>
                  <a:schemeClr val="bg1"/>
                </a:solidFill>
              </a:rPr>
              <a:t>These Articles, thus set forth and taught, the </a:t>
            </a:r>
            <a:r>
              <a:rPr lang="en-US" sz="2500" b="1" dirty="0" err="1" smtClean="0">
                <a:solidFill>
                  <a:schemeClr val="bg1"/>
                </a:solidFill>
              </a:rPr>
              <a:t>Remonstrants</a:t>
            </a:r>
            <a:r>
              <a:rPr lang="en-US" sz="2500" b="1" dirty="0" smtClean="0">
                <a:solidFill>
                  <a:schemeClr val="bg1"/>
                </a:solidFill>
              </a:rPr>
              <a:t> deem agreeable to the Word of God, tending to edification, and, as regards this argument, sufficient for salvation, so that it is not necessary or edifying to rise higher or to descend deeper.</a:t>
            </a:r>
          </a:p>
          <a:p>
            <a:pPr algn="just">
              <a:spcBef>
                <a:spcPct val="50000"/>
              </a:spcBef>
            </a:pPr>
            <a:endParaRPr lang="en-US" sz="2500" b="1" dirty="0" smtClean="0">
              <a:solidFill>
                <a:schemeClr val="bg1"/>
              </a:solidFill>
            </a:endParaRPr>
          </a:p>
          <a:p>
            <a:pPr algn="just">
              <a:spcBef>
                <a:spcPct val="50000"/>
              </a:spcBef>
            </a:pPr>
            <a:endParaRPr lang="en-US" sz="25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4708981"/>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IV. Synod of </a:t>
            </a:r>
            <a:r>
              <a:rPr lang="en-US" sz="2500" b="1" dirty="0" err="1" smtClean="0">
                <a:solidFill>
                  <a:schemeClr val="bg1"/>
                </a:solidFill>
              </a:rPr>
              <a:t>Dordt</a:t>
            </a:r>
            <a:r>
              <a:rPr lang="en-US" sz="2500" b="1" dirty="0" smtClean="0">
                <a:solidFill>
                  <a:schemeClr val="bg1"/>
                </a:solidFill>
              </a:rPr>
              <a:t> (1618-19): the Reformed Church in Netherlands responds to the 5 articles which becomes known (unfortunately) as the 5 points of Calvinism.</a:t>
            </a:r>
          </a:p>
          <a:p>
            <a:pPr algn="just">
              <a:spcBef>
                <a:spcPct val="50000"/>
              </a:spcBef>
            </a:pPr>
            <a:r>
              <a:rPr lang="en-US" sz="2500" b="1" dirty="0" smtClean="0">
                <a:solidFill>
                  <a:schemeClr val="bg1"/>
                </a:solidFill>
              </a:rPr>
              <a:t>	</a:t>
            </a:r>
          </a:p>
          <a:p>
            <a:pPr algn="just">
              <a:spcBef>
                <a:spcPct val="50000"/>
              </a:spcBef>
            </a:pPr>
            <a:endParaRPr lang="en-US" sz="2500" b="1" dirty="0" smtClean="0">
              <a:solidFill>
                <a:schemeClr val="bg1"/>
              </a:solidFill>
            </a:endParaRPr>
          </a:p>
          <a:p>
            <a:pPr algn="just">
              <a:spcBef>
                <a:spcPct val="50000"/>
              </a:spcBef>
            </a:pPr>
            <a:r>
              <a:rPr lang="en-US" sz="2500" b="1" dirty="0" smtClean="0">
                <a:solidFill>
                  <a:schemeClr val="bg1"/>
                </a:solidFill>
              </a:rPr>
              <a:t>  </a:t>
            </a:r>
          </a:p>
          <a:p>
            <a:pPr algn="just">
              <a:spcBef>
                <a:spcPct val="50000"/>
              </a:spcBef>
            </a:pPr>
            <a:endParaRPr lang="en-US" sz="2500" b="1" dirty="0" smtClean="0">
              <a:solidFill>
                <a:schemeClr val="bg1"/>
              </a:solidFill>
            </a:endParaRPr>
          </a:p>
          <a:p>
            <a:pPr algn="just">
              <a:spcBef>
                <a:spcPct val="50000"/>
              </a:spcBef>
            </a:pPr>
            <a:endParaRPr lang="en-US" sz="2500" b="1" dirty="0" smtClean="0">
              <a:solidFill>
                <a:schemeClr val="bg1"/>
              </a:solidFill>
            </a:endParaRPr>
          </a:p>
          <a:p>
            <a:pPr algn="just">
              <a:spcBef>
                <a:spcPct val="50000"/>
              </a:spcBef>
            </a:pPr>
            <a:endParaRPr lang="en-US" sz="25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blinds(horizontal)">
                                      <p:cBhvr>
                                        <p:cTn id="7" dur="500"/>
                                        <p:tgtEl>
                                          <p:spTgt spid="147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2114550"/>
            <a:ext cx="8839200" cy="646331"/>
          </a:xfrm>
          <a:prstGeom prst="rect">
            <a:avLst/>
          </a:prstGeom>
          <a:noFill/>
          <a:ln w="9525">
            <a:noFill/>
            <a:miter lim="800000"/>
            <a:headEnd/>
            <a:tailEnd/>
          </a:ln>
          <a:effectLst/>
        </p:spPr>
        <p:txBody>
          <a:bodyPr wrap="square">
            <a:spAutoFit/>
          </a:bodyPr>
          <a:lstStyle/>
          <a:p>
            <a:pPr algn="ctr">
              <a:spcBef>
                <a:spcPct val="50000"/>
              </a:spcBef>
            </a:pPr>
            <a:r>
              <a:rPr lang="en-US" sz="3600" b="1" dirty="0" smtClean="0">
                <a:solidFill>
                  <a:schemeClr val="bg1"/>
                </a:solidFill>
              </a:rPr>
              <a:t>The 5 Points of Calvinism</a:t>
            </a:r>
          </a:p>
        </p:txBody>
      </p:sp>
      <p:pic>
        <p:nvPicPr>
          <p:cNvPr id="24577" name="Picture 1" descr="180px-Floriade_Devmeet_25"/>
          <p:cNvPicPr>
            <a:picLocks noChangeAspect="1" noChangeArrowheads="1"/>
          </p:cNvPicPr>
          <p:nvPr/>
        </p:nvPicPr>
        <p:blipFill>
          <a:blip r:embed="rId3" cstate="print"/>
          <a:srcRect/>
          <a:stretch>
            <a:fillRect/>
          </a:stretch>
        </p:blipFill>
        <p:spPr bwMode="auto">
          <a:xfrm>
            <a:off x="7429500" y="666750"/>
            <a:ext cx="1714500" cy="3124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blinds(horizontal)">
                                      <p:cBhvr>
                                        <p:cTn id="7" dur="500"/>
                                        <p:tgtEl>
                                          <p:spTgt spid="147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35470</TotalTime>
  <Words>1749</Words>
  <Application>Microsoft Office PowerPoint</Application>
  <PresentationFormat>On-screen Show (16:9)</PresentationFormat>
  <Paragraphs>91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2281</cp:revision>
  <dcterms:created xsi:type="dcterms:W3CDTF">2009-12-20T12:58:34Z</dcterms:created>
  <dcterms:modified xsi:type="dcterms:W3CDTF">2015-07-13T13:10:29Z</dcterms:modified>
</cp:coreProperties>
</file>