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25"/>
  </p:notesMasterIdLst>
  <p:handoutMasterIdLst>
    <p:handoutMasterId r:id="rId26"/>
  </p:handoutMasterIdLst>
  <p:sldIdLst>
    <p:sldId id="774" r:id="rId2"/>
    <p:sldId id="850" r:id="rId3"/>
    <p:sldId id="851" r:id="rId4"/>
    <p:sldId id="852" r:id="rId5"/>
    <p:sldId id="853" r:id="rId6"/>
    <p:sldId id="854" r:id="rId7"/>
    <p:sldId id="819" r:id="rId8"/>
    <p:sldId id="841" r:id="rId9"/>
    <p:sldId id="842" r:id="rId10"/>
    <p:sldId id="837" r:id="rId11"/>
    <p:sldId id="830" r:id="rId12"/>
    <p:sldId id="783" r:id="rId13"/>
    <p:sldId id="838" r:id="rId14"/>
    <p:sldId id="844" r:id="rId15"/>
    <p:sldId id="843" r:id="rId16"/>
    <p:sldId id="839" r:id="rId17"/>
    <p:sldId id="831" r:id="rId18"/>
    <p:sldId id="840" r:id="rId19"/>
    <p:sldId id="832" r:id="rId20"/>
    <p:sldId id="848" r:id="rId21"/>
    <p:sldId id="847" r:id="rId22"/>
    <p:sldId id="849" r:id="rId23"/>
    <p:sldId id="846" r:id="rId24"/>
  </p:sldIdLst>
  <p:sldSz cx="9144000" cy="5143500" type="screen16x9"/>
  <p:notesSz cx="7077075" cy="9369425"/>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CC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373" autoAdjust="0"/>
  </p:normalViewPr>
  <p:slideViewPr>
    <p:cSldViewPr>
      <p:cViewPr>
        <p:scale>
          <a:sx n="76" d="100"/>
          <a:sy n="76" d="100"/>
        </p:scale>
        <p:origin x="-342" y="27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3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307"/>
          </a:xfrm>
          <a:prstGeom prst="rect">
            <a:avLst/>
          </a:prstGeom>
        </p:spPr>
        <p:txBody>
          <a:bodyPr vert="horz" lIns="94522" tIns="47261" rIns="94522" bIns="47261" rtlCol="0"/>
          <a:lstStyle>
            <a:lvl1pPr algn="l" eaLnBrk="0" hangingPunct="0">
              <a:defRPr sz="1200">
                <a:latin typeface="Arial" charset="0"/>
                <a:ea typeface="+mn-ea"/>
                <a:cs typeface="Arial" charset="0"/>
              </a:defRPr>
            </a:lvl1pPr>
          </a:lstStyle>
          <a:p>
            <a:pPr>
              <a:defRPr/>
            </a:pPr>
            <a:endParaRPr lang="en-US"/>
          </a:p>
        </p:txBody>
      </p:sp>
      <p:sp>
        <p:nvSpPr>
          <p:cNvPr id="3" name="Date Placeholder 2"/>
          <p:cNvSpPr>
            <a:spLocks noGrp="1"/>
          </p:cNvSpPr>
          <p:nvPr>
            <p:ph type="dt" sz="quarter" idx="1"/>
          </p:nvPr>
        </p:nvSpPr>
        <p:spPr>
          <a:xfrm>
            <a:off x="4008705" y="0"/>
            <a:ext cx="3066733" cy="468307"/>
          </a:xfrm>
          <a:prstGeom prst="rect">
            <a:avLst/>
          </a:prstGeom>
        </p:spPr>
        <p:txBody>
          <a:bodyPr vert="horz" wrap="square" lIns="94522" tIns="47261" rIns="94522" bIns="47261" numCol="1" anchor="t" anchorCtr="0" compatLnSpc="1">
            <a:prstTxWarp prst="textNoShape">
              <a:avLst/>
            </a:prstTxWarp>
          </a:bodyPr>
          <a:lstStyle>
            <a:lvl1pPr algn="r" eaLnBrk="0" hangingPunct="0">
              <a:defRPr sz="1200"/>
            </a:lvl1pPr>
          </a:lstStyle>
          <a:p>
            <a:fld id="{6CD0F108-DC06-49DA-90C0-4156C87016E1}" type="datetimeFigureOut">
              <a:rPr lang="en-US"/>
              <a:pPr/>
              <a:t>5/31/2015</a:t>
            </a:fld>
            <a:endParaRPr lang="en-US"/>
          </a:p>
        </p:txBody>
      </p:sp>
      <p:sp>
        <p:nvSpPr>
          <p:cNvPr id="4" name="Footer Placeholder 3"/>
          <p:cNvSpPr>
            <a:spLocks noGrp="1"/>
          </p:cNvSpPr>
          <p:nvPr>
            <p:ph type="ftr" sz="quarter" idx="2"/>
          </p:nvPr>
        </p:nvSpPr>
        <p:spPr>
          <a:xfrm>
            <a:off x="0" y="8899475"/>
            <a:ext cx="3066733" cy="468307"/>
          </a:xfrm>
          <a:prstGeom prst="rect">
            <a:avLst/>
          </a:prstGeom>
        </p:spPr>
        <p:txBody>
          <a:bodyPr vert="horz" lIns="94522" tIns="47261" rIns="94522" bIns="47261" rtlCol="0" anchor="b"/>
          <a:lstStyle>
            <a:lvl1pPr algn="l" eaLnBrk="0" hangingPunct="0">
              <a:defRPr sz="1200">
                <a:latin typeface="Arial" charset="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4008705" y="8899475"/>
            <a:ext cx="3066733" cy="468307"/>
          </a:xfrm>
          <a:prstGeom prst="rect">
            <a:avLst/>
          </a:prstGeom>
        </p:spPr>
        <p:txBody>
          <a:bodyPr vert="horz" wrap="square" lIns="94522" tIns="47261" rIns="94522" bIns="47261" numCol="1" anchor="b" anchorCtr="0" compatLnSpc="1">
            <a:prstTxWarp prst="textNoShape">
              <a:avLst/>
            </a:prstTxWarp>
          </a:bodyPr>
          <a:lstStyle>
            <a:lvl1pPr algn="r" eaLnBrk="0" hangingPunct="0">
              <a:defRPr sz="1200"/>
            </a:lvl1pPr>
          </a:lstStyle>
          <a:p>
            <a:fld id="{BA140ACF-551F-4878-AA9B-265A5AD3CE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67" name="Rectangle 3"/>
          <p:cNvSpPr>
            <a:spLocks noGrp="1" noChangeArrowheads="1"/>
          </p:cNvSpPr>
          <p:nvPr>
            <p:ph type="dt" idx="1"/>
          </p:nvPr>
        </p:nvSpPr>
        <p:spPr bwMode="auto">
          <a:xfrm>
            <a:off x="4008705" y="0"/>
            <a:ext cx="3066733" cy="468307"/>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lvl1pPr algn="r" eaLnBrk="0" hangingPunct="0">
              <a:defRPr sz="1200">
                <a:latin typeface="Garamond" pitchFamily="18" charset="0"/>
              </a:defRPr>
            </a:lvl1pPr>
          </a:lstStyle>
          <a:p>
            <a:fld id="{79F0F789-AEB1-4EB2-9485-A7E9C4F77C36}" type="datetimeFigureOut">
              <a:rPr lang="en-US"/>
              <a:pPr/>
              <a:t>5/31/2015</a:t>
            </a:fld>
            <a:endParaRPr lang="en-US"/>
          </a:p>
        </p:txBody>
      </p:sp>
      <p:sp>
        <p:nvSpPr>
          <p:cNvPr id="26628" name="Rectangle 4"/>
          <p:cNvSpPr>
            <a:spLocks noGrp="1" noRot="1" noChangeAspect="1" noChangeArrowheads="1" noTextEdit="1"/>
          </p:cNvSpPr>
          <p:nvPr>
            <p:ph type="sldImg" idx="2"/>
          </p:nvPr>
        </p:nvSpPr>
        <p:spPr bwMode="auto">
          <a:xfrm>
            <a:off x="415925" y="703263"/>
            <a:ext cx="6245225" cy="3513137"/>
          </a:xfrm>
          <a:prstGeom prst="rect">
            <a:avLst/>
          </a:prstGeom>
          <a:noFill/>
          <a:ln w="9525">
            <a:solidFill>
              <a:srgbClr val="000000"/>
            </a:solidFill>
            <a:miter lim="800000"/>
            <a:headEnd/>
            <a:tailEnd/>
          </a:ln>
        </p:spPr>
      </p:sp>
      <p:sp>
        <p:nvSpPr>
          <p:cNvPr id="113669" name="Rectangle 5"/>
          <p:cNvSpPr>
            <a:spLocks noGrp="1" noChangeArrowheads="1"/>
          </p:cNvSpPr>
          <p:nvPr>
            <p:ph type="body" sz="quarter" idx="3"/>
          </p:nvPr>
        </p:nvSpPr>
        <p:spPr bwMode="auto">
          <a:xfrm>
            <a:off x="707708" y="4449738"/>
            <a:ext cx="5661660" cy="4216406"/>
          </a:xfrm>
          <a:prstGeom prst="rect">
            <a:avLst/>
          </a:prstGeom>
          <a:noFill/>
          <a:ln w="9525">
            <a:noFill/>
            <a:miter lim="800000"/>
            <a:headEnd/>
            <a:tailEnd/>
          </a:ln>
          <a:effectLst/>
        </p:spPr>
        <p:txBody>
          <a:bodyPr vert="horz" wrap="square" lIns="94522" tIns="47261" rIns="94522" bIns="472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eaLnBrk="0" hangingPunct="0">
              <a:defRPr sz="1200">
                <a:latin typeface="Garamond" pitchFamily="18" charset="0"/>
                <a:ea typeface="+mn-ea"/>
                <a:cs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4008705" y="8899475"/>
            <a:ext cx="3066733" cy="468307"/>
          </a:xfrm>
          <a:prstGeom prst="rect">
            <a:avLst/>
          </a:prstGeom>
          <a:noFill/>
          <a:ln w="9525">
            <a:noFill/>
            <a:miter lim="800000"/>
            <a:headEnd/>
            <a:tailEnd/>
          </a:ln>
          <a:effectLst/>
        </p:spPr>
        <p:txBody>
          <a:bodyPr vert="horz" wrap="square" lIns="94522" tIns="47261" rIns="94522" bIns="47261" numCol="1" anchor="b" anchorCtr="0" compatLnSpc="1">
            <a:prstTxWarp prst="textNoShape">
              <a:avLst/>
            </a:prstTxWarp>
          </a:bodyPr>
          <a:lstStyle>
            <a:lvl1pPr algn="r" eaLnBrk="0" hangingPunct="0">
              <a:defRPr sz="1200">
                <a:latin typeface="Garamond" pitchFamily="18" charset="0"/>
              </a:defRPr>
            </a:lvl1pPr>
          </a:lstStyle>
          <a:p>
            <a:fld id="{D6C0E513-1204-407D-BCB0-C31338C0717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 Timothy</a:t>
            </a:r>
            <a:r>
              <a:rPr lang="en-US" baseline="0" dirty="0" smtClean="0"/>
              <a:t> helped Paul establish church @ Philippi. Paul is the author, but Timothy is with him. </a:t>
            </a:r>
          </a:p>
          <a:p>
            <a:pPr algn="just">
              <a:spcBef>
                <a:spcPct val="50000"/>
              </a:spcBef>
            </a:pPr>
            <a:r>
              <a:rPr lang="en-US" baseline="0" dirty="0" smtClean="0"/>
              <a:t>- Timothy mentioned more as being with Paul, not as a co-author.</a:t>
            </a:r>
          </a:p>
          <a:p>
            <a:pPr algn="just">
              <a:spcBef>
                <a:spcPct val="50000"/>
              </a:spcBef>
            </a:pPr>
            <a:r>
              <a:rPr lang="en-US" baseline="0" dirty="0" smtClean="0"/>
              <a:t>A. How described: servants of Christ (Anointed King) Jesus. Servants of the king! That's how we should see ourselves!</a:t>
            </a:r>
          </a:p>
          <a:p>
            <a:pPr algn="just">
              <a:spcBef>
                <a:spcPct val="50000"/>
              </a:spcBef>
            </a:pPr>
            <a:r>
              <a:rPr lang="en-US" baseline="0" dirty="0" smtClean="0"/>
              <a:t>B. Saints (holy ones) – emphasizes the objective work of God in saving them and their position (not necessarily practice) before God of right standing before God based on Christ's imputed righteousness. This comes out in next phrase: IN CHRIST. Emphasis: Union with Christ. Notice the 2 spheres the Philippians are in: they are IN Christ, and are AT Philippi. We are sojourners here. The earth is our temporary home. We're just passing through.</a:t>
            </a:r>
          </a:p>
          <a:p>
            <a:pPr algn="just">
              <a:spcBef>
                <a:spcPct val="50000"/>
              </a:spcBef>
            </a:pPr>
            <a:r>
              <a:rPr lang="en-US" baseline="0" dirty="0" smtClean="0"/>
              <a:t>C. Overseers and deacons. Note the plurality of overseers (elders).</a:t>
            </a:r>
          </a:p>
          <a:p>
            <a:pPr algn="just">
              <a:spcBef>
                <a:spcPct val="50000"/>
              </a:spcBef>
            </a:pPr>
            <a:r>
              <a:rPr lang="en-US" baseline="0" dirty="0" smtClean="0"/>
              <a:t>D. Grace and peace – emphasis on the Good News of the Gospel: saved by undeserved favor, so now we have peace w/God (both positionally) but we also have the peace of God—calmness of spirit and mind.  This ebbs and flows, so we pray for that. And we pray for grace that we have, that it would increase more to nourish us and enable us to live for Christ.</a:t>
            </a:r>
          </a:p>
          <a:p>
            <a:pPr algn="just">
              <a:spcBef>
                <a:spcPct val="50000"/>
              </a:spcBef>
            </a:pPr>
            <a:r>
              <a:rPr lang="en-US" baseline="0" dirty="0" smtClean="0"/>
              <a:t>E. Note the equality that is stressed between the Father and Christ. Alludes to full divinity of Jesus and Trinity.</a:t>
            </a:r>
          </a:p>
          <a:p>
            <a:pPr algn="just">
              <a:spcBef>
                <a:spcPct val="50000"/>
              </a:spcBef>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dirty="0" smtClean="0"/>
              <a:t>2. Partnership in the Gospel</a:t>
            </a:r>
          </a:p>
          <a:p>
            <a:r>
              <a:rPr lang="en-US" dirty="0" smtClean="0"/>
              <a:t>	--</a:t>
            </a:r>
            <a:r>
              <a:rPr lang="en-US" baseline="0" dirty="0" smtClean="0"/>
              <a:t> </a:t>
            </a:r>
            <a:r>
              <a:rPr lang="en-US" dirty="0" smtClean="0"/>
              <a:t>What does partnership</a:t>
            </a:r>
            <a:r>
              <a:rPr lang="en-US" baseline="0" dirty="0" smtClean="0"/>
              <a:t> in Gospel mean? </a:t>
            </a:r>
          </a:p>
          <a:p>
            <a:r>
              <a:rPr lang="en-US" baseline="0" dirty="0" smtClean="0"/>
              <a:t>	-- Aspects of the Partnership (Ferguson): </a:t>
            </a:r>
          </a:p>
          <a:p>
            <a:r>
              <a:rPr lang="en-US" baseline="0" dirty="0" smtClean="0"/>
              <a:t>		1) Gospel centered: focused on proclaiming Gospel</a:t>
            </a:r>
          </a:p>
          <a:p>
            <a:r>
              <a:rPr lang="en-US" baseline="0" dirty="0" smtClean="0"/>
              <a:t>		2) Personal and Material to Paul (2:25; 4:14)</a:t>
            </a:r>
          </a:p>
          <a:p>
            <a:r>
              <a:rPr lang="en-US" baseline="0" dirty="0" smtClean="0"/>
              <a:t>		3) Ongoing – First day until now: They were saved by grace. That moment they were ambassadors of Christ and ministered. They kept running the race. Their support did not wane in support. How does this apply to us today?</a:t>
            </a:r>
          </a:p>
          <a:p>
            <a:endParaRPr lang="en-US" baseline="0" dirty="0" smtClean="0"/>
          </a:p>
          <a:p>
            <a:endParaRPr lang="en-US" baseline="0" dirty="0" smtClean="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baseline="0" dirty="0" smtClean="0"/>
              <a:t>2. Perseverance of the Saints Discuss v. 6: </a:t>
            </a:r>
            <a:r>
              <a:rPr lang="en-US" sz="1200" b="1" dirty="0" smtClean="0">
                <a:solidFill>
                  <a:schemeClr val="bg1"/>
                </a:solidFill>
              </a:rPr>
              <a:t>Who is "he"? What is the good work? Who began and completes the good work? What does this imply about the Gospel?  When is it completed? What is the day of Christ?</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baseline="0" dirty="0" smtClean="0"/>
              <a:t>2. Perseverance of the Saints Discuss v. 6: </a:t>
            </a:r>
            <a:r>
              <a:rPr lang="en-US" sz="1200" b="1" dirty="0" smtClean="0">
                <a:solidFill>
                  <a:schemeClr val="bg1"/>
                </a:solidFill>
              </a:rPr>
              <a:t>Who is "he"? What is the good work? Who began and completes the good work? What does this imply about the Gospel?  When is it completed? What is the day of Christ?</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baseline="0" dirty="0" smtClean="0"/>
              <a:t>3.a.1) Discuss how we help missionaries and church planters. </a:t>
            </a:r>
          </a:p>
          <a:p>
            <a:r>
              <a:rPr lang="en-US" baseline="0" dirty="0" smtClean="0"/>
              <a:t>3a.2)  These refer to Paul's activities in the prison: defense of the Gospel; and the result: confirmation (Greek:</a:t>
            </a:r>
            <a:r>
              <a:rPr lang="en-US" sz="1200" kern="1200" baseline="0" dirty="0" smtClean="0">
                <a:solidFill>
                  <a:schemeClr val="tx1"/>
                </a:solidFill>
                <a:latin typeface="Calibri" pitchFamily="34" charset="0"/>
                <a:ea typeface="ＭＳ Ｐゴシック" charset="0"/>
                <a:cs typeface="Arial" charset="0"/>
              </a:rPr>
              <a:t> cause something to be known as certain) - </a:t>
            </a:r>
            <a:r>
              <a:rPr lang="en-US" baseline="0" dirty="0" smtClean="0"/>
              <a:t> of the Gospel.  Paul attributes this to the help of the Philippians</a:t>
            </a:r>
          </a:p>
          <a:p>
            <a:endParaRPr lang="en-US" baseline="0" dirty="0" smtClean="0"/>
          </a:p>
          <a:p>
            <a:r>
              <a:rPr lang="en-US" baseline="0" dirty="0" smtClean="0"/>
              <a:t>3.b. In light of all of this, the Philippians are a model church in many ways. Paul can make no greater appeal than to God Himself.</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r>
              <a:rPr lang="en-US" dirty="0" smtClean="0"/>
              <a:t>1.  Love abound – need</a:t>
            </a:r>
            <a:r>
              <a:rPr lang="en-US" baseline="0" dirty="0" smtClean="0"/>
              <a:t> for their continued growth, and particularly in light of the divisions among them. Knowledge (of Christ/Gospel), Discernment (recognize the work of the evil one in their midst that would work against their love for one another and cause dissension among them).</a:t>
            </a:r>
            <a:endParaRPr lang="en-US" dirty="0" smtClean="0"/>
          </a:p>
          <a:p>
            <a:r>
              <a:rPr lang="en-US" dirty="0" smtClean="0"/>
              <a:t>2. Pure/blameless – not perfectly pure, but a life of habitual</a:t>
            </a:r>
            <a:r>
              <a:rPr lang="en-US" baseline="0" dirty="0" smtClean="0"/>
              <a:t> conformity to God's commands. This is further defined in v. 11 ' filled with fruit of righteousness. How does this fruit come? Through Jesus Christ. Discuss what this means practically for your life in Christ? </a:t>
            </a:r>
          </a:p>
          <a:p>
            <a:r>
              <a:rPr lang="en-US" baseline="0" dirty="0" smtClean="0"/>
              <a:t>- For the day of Christ –We live in light of His return. Implications?</a:t>
            </a:r>
          </a:p>
          <a:p>
            <a:r>
              <a:rPr lang="en-US" baseline="0" dirty="0" smtClean="0"/>
              <a:t>- The reasons for everything: To the glory and praise of God. </a:t>
            </a:r>
          </a:p>
          <a:p>
            <a:r>
              <a:rPr lang="en-US" baseline="0" dirty="0" smtClean="0"/>
              <a:t>	-- Note that we find by implication all 3 persons of Trinity: day of Christ (the Son); filled…through Jesus (implies Spirit); glory/praise of God (the Father).</a:t>
            </a:r>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dirty="0" smtClean="0"/>
              <a:t>B.1.</a:t>
            </a:r>
            <a:r>
              <a:rPr lang="en-US" baseline="0" dirty="0" smtClean="0"/>
              <a:t> Discuss the power of motives: </a:t>
            </a:r>
          </a:p>
          <a:p>
            <a:pPr algn="just">
              <a:spcBef>
                <a:spcPct val="50000"/>
              </a:spcBef>
            </a:pPr>
            <a:r>
              <a:rPr lang="en-US" baseline="0" dirty="0" smtClean="0"/>
              <a:t>	a. Were those w/wrong motives preaching false gospel? No. Paul rejoiced that they preached Christ. So, we see the power of sin at work here. (see Matt 7:22)</a:t>
            </a:r>
          </a:p>
          <a:p>
            <a:pPr algn="just">
              <a:spcBef>
                <a:spcPct val="50000"/>
              </a:spcBef>
            </a:pPr>
            <a:r>
              <a:rPr lang="en-US" baseline="0" dirty="0" smtClean="0"/>
              <a:t>	b. Why did they envy/rivalry? Possibly b/c they saw the influence of Paul and wanted to usurp his authority, and also b/c they want to afflict him more. Why would this afflict Paul? Because not only would Paul be suffering physically in chains, but, they could break his spirit as Paul would witness diminished influence, all the while knowing that their motives were not to see Christ exalted, but to see Paul brought low.  </a:t>
            </a:r>
          </a:p>
          <a:p>
            <a:pPr algn="just">
              <a:spcBef>
                <a:spcPct val="50000"/>
              </a:spcBef>
            </a:pPr>
            <a:r>
              <a:rPr lang="en-US" baseline="0" dirty="0" smtClean="0"/>
              <a:t>	c. Why does Paul mention this now about rivalry and envy? Possibly in light of the division that he had to address in Philippi (similar situation possibly).</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200" kern="1200" dirty="0" smtClean="0">
                <a:solidFill>
                  <a:schemeClr val="tx1"/>
                </a:solidFill>
                <a:latin typeface="Calibri" pitchFamily="34" charset="0"/>
                <a:ea typeface="ＭＳ Ｐゴシック" charset="0"/>
                <a:cs typeface="Arial" charset="0"/>
              </a:rPr>
              <a:t>A. Their prayers</a:t>
            </a:r>
            <a:r>
              <a:rPr lang="en-US" sz="1200" kern="1200" baseline="0" dirty="0" smtClean="0">
                <a:solidFill>
                  <a:schemeClr val="tx1"/>
                </a:solidFill>
                <a:latin typeface="Calibri" pitchFamily="34" charset="0"/>
                <a:ea typeface="ＭＳ Ｐゴシック" charset="0"/>
                <a:cs typeface="Arial" charset="0"/>
              </a:rPr>
              <a:t> – Paul is recognizing his own need for the intercession of fellow believers. The Spirit of Christ – the Holy Spirit. Here you see God working through means of His people. Paul is basically saying he rests all of his hope on God. </a:t>
            </a:r>
          </a:p>
          <a:p>
            <a:pPr algn="just">
              <a:spcBef>
                <a:spcPct val="50000"/>
              </a:spcBef>
            </a:pPr>
            <a:endParaRPr lang="en-US" sz="1200" kern="1200" baseline="0" dirty="0" smtClean="0">
              <a:solidFill>
                <a:schemeClr val="tx1"/>
              </a:solidFill>
              <a:latin typeface="Calibri" pitchFamily="34" charset="0"/>
              <a:ea typeface="ＭＳ Ｐゴシック" charset="0"/>
              <a:cs typeface="Arial" charset="0"/>
            </a:endParaRPr>
          </a:p>
          <a:p>
            <a:pPr algn="just">
              <a:spcBef>
                <a:spcPct val="50000"/>
              </a:spcBef>
            </a:pPr>
            <a:r>
              <a:rPr lang="en-US" sz="1200" kern="1200" baseline="0" dirty="0" smtClean="0">
                <a:solidFill>
                  <a:schemeClr val="tx1"/>
                </a:solidFill>
                <a:latin typeface="Calibri" pitchFamily="34" charset="0"/>
                <a:ea typeface="ＭＳ Ｐゴシック" charset="0"/>
                <a:cs typeface="Arial" charset="0"/>
              </a:rPr>
              <a:t>B. </a:t>
            </a:r>
            <a:r>
              <a:rPr lang="en-US" sz="1200" kern="1200" dirty="0" smtClean="0">
                <a:solidFill>
                  <a:schemeClr val="tx1"/>
                </a:solidFill>
                <a:latin typeface="Calibri" pitchFamily="34" charset="0"/>
                <a:ea typeface="ＭＳ Ｐゴシック" charset="0"/>
                <a:cs typeface="Arial" charset="0"/>
              </a:rPr>
              <a:t>“</a:t>
            </a:r>
            <a:r>
              <a:rPr lang="en-US" sz="1200" b="1" kern="1200" dirty="0" smtClean="0">
                <a:solidFill>
                  <a:schemeClr val="tx1"/>
                </a:solidFill>
                <a:latin typeface="Calibri" pitchFamily="34" charset="0"/>
                <a:ea typeface="ＭＳ Ｐゴシック" charset="0"/>
                <a:cs typeface="Arial" charset="0"/>
              </a:rPr>
              <a:t>to </a:t>
            </a:r>
            <a:r>
              <a:rPr lang="en-US" sz="1200" b="1" kern="1200" dirty="0" smtClean="0">
                <a:solidFill>
                  <a:schemeClr val="tx1"/>
                </a:solidFill>
                <a:latin typeface="Calibri" pitchFamily="34" charset="0"/>
                <a:ea typeface="ＭＳ Ｐゴシック" charset="0"/>
                <a:cs typeface="Arial" charset="0"/>
              </a:rPr>
              <a:t>live is Christ, and to die is gain</a:t>
            </a:r>
            <a:r>
              <a:rPr lang="en-US" sz="1200" kern="1200" dirty="0" smtClean="0">
                <a:solidFill>
                  <a:schemeClr val="tx1"/>
                </a:solidFill>
                <a:latin typeface="Calibri" pitchFamily="34" charset="0"/>
                <a:ea typeface="ＭＳ Ｐゴシック" charset="0"/>
                <a:cs typeface="Arial" charset="0"/>
              </a:rPr>
              <a:t>.” Christ and Christ alone and His Gospel was the </a:t>
            </a:r>
            <a:r>
              <a:rPr lang="en-US" sz="1200" b="1" u="sng" kern="1200" dirty="0" smtClean="0">
                <a:solidFill>
                  <a:schemeClr val="tx1"/>
                </a:solidFill>
                <a:latin typeface="Calibri" pitchFamily="34" charset="0"/>
                <a:ea typeface="ＭＳ Ｐゴシック" charset="0"/>
                <a:cs typeface="Arial" charset="0"/>
              </a:rPr>
              <a:t>purpose </a:t>
            </a:r>
            <a:r>
              <a:rPr lang="en-US" sz="1200" kern="1200" dirty="0" smtClean="0">
                <a:solidFill>
                  <a:schemeClr val="tx1"/>
                </a:solidFill>
                <a:latin typeface="Calibri" pitchFamily="34" charset="0"/>
                <a:ea typeface="ＭＳ Ｐゴシック" charset="0"/>
                <a:cs typeface="Arial" charset="0"/>
              </a:rPr>
              <a:t>of his life. Christ was the air that he breathed.  To live is Christ means, as Paul says in 3:8, that we count everything as loss that we might know Him. It means as he says in 4:11 to be content regardless of the circumstances. So for Paul, whether he was in prison, or free, whether he would live or die, Christ was his life, and he wanted Christ to be magnified in him.</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pPr algn="just">
              <a:spcBef>
                <a:spcPct val="50000"/>
              </a:spcBef>
            </a:pPr>
            <a:r>
              <a:rPr lang="en-US" sz="1200" kern="1200" dirty="0" smtClean="0">
                <a:solidFill>
                  <a:schemeClr val="tx1"/>
                </a:solidFill>
                <a:latin typeface="Calibri" pitchFamily="34" charset="0"/>
                <a:ea typeface="ＭＳ Ｐゴシック" charset="0"/>
                <a:cs typeface="Arial" charset="0"/>
              </a:rPr>
              <a:t>vv. </a:t>
            </a:r>
            <a:r>
              <a:rPr lang="en-US" sz="1200" kern="1200" dirty="0" smtClean="0">
                <a:solidFill>
                  <a:schemeClr val="tx1"/>
                </a:solidFill>
                <a:latin typeface="Calibri" pitchFamily="34" charset="0"/>
                <a:ea typeface="ＭＳ Ｐゴシック" charset="0"/>
                <a:cs typeface="Arial" charset="0"/>
              </a:rPr>
              <a:t>27-30 Paul encourages them to live lives worthy of the Gospel and to not fear those that oppose them. </a:t>
            </a:r>
            <a:r>
              <a:rPr lang="en-US" sz="1200" kern="1200" dirty="0" smtClean="0">
                <a:solidFill>
                  <a:schemeClr val="tx1"/>
                </a:solidFill>
                <a:latin typeface="Calibri" pitchFamily="34" charset="0"/>
                <a:ea typeface="ＭＳ Ｐゴシック" charset="0"/>
                <a:cs typeface="Arial" charset="0"/>
              </a:rPr>
              <a:t>How do we do this? </a:t>
            </a:r>
          </a:p>
          <a:p>
            <a:pPr algn="just">
              <a:spcBef>
                <a:spcPct val="50000"/>
              </a:spcBef>
            </a:pPr>
            <a:endParaRPr lang="en-US" sz="1200" kern="1200" dirty="0" smtClean="0">
              <a:solidFill>
                <a:schemeClr val="tx1"/>
              </a:solidFill>
              <a:latin typeface="Calibri" pitchFamily="34" charset="0"/>
              <a:ea typeface="ＭＳ Ｐゴシック" charset="0"/>
              <a:cs typeface="Arial" charset="0"/>
            </a:endParaRPr>
          </a:p>
          <a:p>
            <a:pPr algn="just">
              <a:spcBef>
                <a:spcPct val="50000"/>
              </a:spcBef>
            </a:pPr>
            <a:r>
              <a:rPr lang="en-US" sz="1200" kern="1200" dirty="0" smtClean="0">
                <a:solidFill>
                  <a:schemeClr val="tx1"/>
                </a:solidFill>
                <a:latin typeface="Calibri" pitchFamily="34" charset="0"/>
                <a:ea typeface="ＭＳ Ｐゴシック" charset="0"/>
                <a:cs typeface="Arial" charset="0"/>
              </a:rPr>
              <a:t>	-</a:t>
            </a:r>
            <a:r>
              <a:rPr lang="en-US" sz="1200" kern="1200" baseline="0" dirty="0" smtClean="0">
                <a:solidFill>
                  <a:schemeClr val="tx1"/>
                </a:solidFill>
                <a:latin typeface="Calibri" pitchFamily="34" charset="0"/>
                <a:ea typeface="ＭＳ Ｐゴシック" charset="0"/>
                <a:cs typeface="Arial" charset="0"/>
              </a:rPr>
              <a:t> v. 27 – live in manner worthy of Gospel: be who you are in Christ. How? Means of grace (Word, prayer, fellowship). Fellowship comes into sharp focus here: </a:t>
            </a:r>
            <a:r>
              <a:rPr lang="en-US" sz="1200" b="1" u="sng" kern="1200" dirty="0" smtClean="0">
                <a:solidFill>
                  <a:schemeClr val="tx1"/>
                </a:solidFill>
                <a:latin typeface="Calibri" pitchFamily="34" charset="0"/>
                <a:ea typeface="ＭＳ Ｐゴシック" charset="0"/>
                <a:cs typeface="Arial" charset="0"/>
              </a:rPr>
              <a:t>standing </a:t>
            </a:r>
            <a:r>
              <a:rPr lang="en-US" sz="1200" b="1" u="sng" kern="1200" dirty="0" smtClean="0">
                <a:solidFill>
                  <a:schemeClr val="tx1"/>
                </a:solidFill>
                <a:latin typeface="Calibri" pitchFamily="34" charset="0"/>
                <a:ea typeface="ＭＳ Ｐゴシック" charset="0"/>
                <a:cs typeface="Arial" charset="0"/>
              </a:rPr>
              <a:t>firm</a:t>
            </a:r>
            <a:r>
              <a:rPr lang="en-US" sz="1200" kern="1200" dirty="0" smtClean="0">
                <a:solidFill>
                  <a:schemeClr val="tx1"/>
                </a:solidFill>
                <a:latin typeface="Calibri" pitchFamily="34" charset="0"/>
                <a:ea typeface="ＭＳ Ｐゴシック" charset="0"/>
                <a:cs typeface="Arial" charset="0"/>
              </a:rPr>
              <a:t> in one spirit, with </a:t>
            </a:r>
            <a:r>
              <a:rPr lang="en-US" sz="1200" b="1" kern="1200" dirty="0" smtClean="0">
                <a:solidFill>
                  <a:schemeClr val="tx1"/>
                </a:solidFill>
                <a:latin typeface="Calibri" pitchFamily="34" charset="0"/>
                <a:ea typeface="ＭＳ Ｐゴシック" charset="0"/>
                <a:cs typeface="Arial" charset="0"/>
              </a:rPr>
              <a:t>one mind</a:t>
            </a:r>
            <a:r>
              <a:rPr lang="en-US" sz="1200" kern="1200" dirty="0" smtClean="0">
                <a:solidFill>
                  <a:schemeClr val="tx1"/>
                </a:solidFill>
                <a:latin typeface="Calibri" pitchFamily="34" charset="0"/>
                <a:ea typeface="ＭＳ Ｐゴシック" charset="0"/>
                <a:cs typeface="Arial" charset="0"/>
              </a:rPr>
              <a:t> </a:t>
            </a:r>
            <a:r>
              <a:rPr lang="en-US" sz="1200" b="1" u="sng" kern="1200" dirty="0" smtClean="0">
                <a:solidFill>
                  <a:schemeClr val="tx1"/>
                </a:solidFill>
                <a:latin typeface="Calibri" pitchFamily="34" charset="0"/>
                <a:ea typeface="ＭＳ Ｐゴシック" charset="0"/>
                <a:cs typeface="Arial" charset="0"/>
              </a:rPr>
              <a:t>striving side by side</a:t>
            </a:r>
            <a:r>
              <a:rPr lang="en-US" sz="1200" kern="1200" dirty="0" smtClean="0">
                <a:solidFill>
                  <a:schemeClr val="tx1"/>
                </a:solidFill>
                <a:latin typeface="Calibri" pitchFamily="34" charset="0"/>
                <a:ea typeface="ＭＳ Ｐゴシック" charset="0"/>
                <a:cs typeface="Arial" charset="0"/>
              </a:rPr>
              <a:t> for the faith </a:t>
            </a:r>
            <a:r>
              <a:rPr lang="en-US" sz="1200" kern="1200" dirty="0" smtClean="0">
                <a:solidFill>
                  <a:schemeClr val="tx1"/>
                </a:solidFill>
                <a:latin typeface="Calibri" pitchFamily="34" charset="0"/>
                <a:ea typeface="ＭＳ Ｐゴシック" charset="0"/>
                <a:cs typeface="Arial" charset="0"/>
              </a:rPr>
              <a:t>of </a:t>
            </a:r>
            <a:r>
              <a:rPr lang="en-US" sz="1200" kern="1200" dirty="0" smtClean="0">
                <a:solidFill>
                  <a:schemeClr val="tx1"/>
                </a:solidFill>
                <a:latin typeface="Calibri" pitchFamily="34" charset="0"/>
                <a:ea typeface="ＭＳ Ｐゴシック" charset="0"/>
                <a:cs typeface="Arial" charset="0"/>
              </a:rPr>
              <a:t>the gospel. </a:t>
            </a:r>
            <a:endParaRPr lang="en-US" sz="1200" kern="1200" dirty="0" smtClean="0">
              <a:solidFill>
                <a:schemeClr val="tx1"/>
              </a:solidFill>
              <a:latin typeface="Calibri" pitchFamily="34" charset="0"/>
              <a:ea typeface="ＭＳ Ｐゴシック" charset="0"/>
              <a:cs typeface="Arial" charset="0"/>
            </a:endParaRPr>
          </a:p>
          <a:p>
            <a:pPr algn="just">
              <a:spcBef>
                <a:spcPct val="50000"/>
              </a:spcBef>
            </a:pPr>
            <a:endParaRPr lang="en-US" sz="1200" kern="1200" dirty="0" smtClean="0">
              <a:solidFill>
                <a:schemeClr val="tx1"/>
              </a:solidFill>
              <a:latin typeface="Calibri" pitchFamily="34" charset="0"/>
              <a:ea typeface="ＭＳ Ｐゴシック" charset="0"/>
              <a:cs typeface="Arial" charset="0"/>
            </a:endParaRPr>
          </a:p>
          <a:p>
            <a:pPr algn="just">
              <a:spcBef>
                <a:spcPct val="50000"/>
              </a:spcBef>
            </a:pPr>
            <a:r>
              <a:rPr lang="en-US" sz="1200" kern="1200" dirty="0" smtClean="0">
                <a:solidFill>
                  <a:schemeClr val="tx1"/>
                </a:solidFill>
                <a:latin typeface="Calibri" pitchFamily="34" charset="0"/>
                <a:ea typeface="ＭＳ Ｐゴシック" charset="0"/>
                <a:cs typeface="Arial" charset="0"/>
              </a:rPr>
              <a:t>		-- Christ </a:t>
            </a:r>
            <a:r>
              <a:rPr lang="en-US" sz="1200" kern="1200" dirty="0" smtClean="0">
                <a:solidFill>
                  <a:schemeClr val="tx1"/>
                </a:solidFill>
                <a:latin typeface="Calibri" pitchFamily="34" charset="0"/>
                <a:ea typeface="ＭＳ Ｐゴシック" charset="0"/>
                <a:cs typeface="Arial" charset="0"/>
              </a:rPr>
              <a:t>and His Gospel is our purpose for living, and the pursuit of that purpose doesn’t happen in </a:t>
            </a:r>
            <a:r>
              <a:rPr lang="en-US" sz="1200" b="1" u="sng" kern="1200" dirty="0" smtClean="0">
                <a:solidFill>
                  <a:schemeClr val="tx1"/>
                </a:solidFill>
                <a:latin typeface="Calibri" pitchFamily="34" charset="0"/>
                <a:ea typeface="ＭＳ Ｐゴシック" charset="0"/>
                <a:cs typeface="Arial" charset="0"/>
              </a:rPr>
              <a:t>isolation</a:t>
            </a:r>
            <a:r>
              <a:rPr lang="en-US" sz="1200" kern="1200" dirty="0" smtClean="0">
                <a:solidFill>
                  <a:schemeClr val="tx1"/>
                </a:solidFill>
                <a:latin typeface="Calibri" pitchFamily="34" charset="0"/>
                <a:ea typeface="ＭＳ Ｐゴシック" charset="0"/>
                <a:cs typeface="Arial" charset="0"/>
              </a:rPr>
              <a:t>, but only in </a:t>
            </a:r>
            <a:r>
              <a:rPr lang="en-US" sz="1200" b="1" u="sng" kern="1200" dirty="0" smtClean="0">
                <a:solidFill>
                  <a:schemeClr val="tx1"/>
                </a:solidFill>
                <a:latin typeface="Calibri" pitchFamily="34" charset="0"/>
                <a:ea typeface="ＭＳ Ｐゴシック" charset="0"/>
                <a:cs typeface="Arial" charset="0"/>
              </a:rPr>
              <a:t>community</a:t>
            </a:r>
            <a:r>
              <a:rPr lang="en-US" sz="1200" kern="1200" dirty="0" smtClean="0">
                <a:solidFill>
                  <a:schemeClr val="tx1"/>
                </a:solidFill>
                <a:latin typeface="Calibri" pitchFamily="34" charset="0"/>
                <a:ea typeface="ＭＳ Ｐゴシック" charset="0"/>
                <a:cs typeface="Arial" charset="0"/>
              </a:rPr>
              <a:t> with other believers who are striving side by side for the faith of the Gospel!  </a:t>
            </a:r>
            <a:endParaRPr lang="en-US" sz="1200" kern="1200" dirty="0" smtClean="0">
              <a:solidFill>
                <a:schemeClr val="tx1"/>
              </a:solidFill>
              <a:latin typeface="Calibri" pitchFamily="34" charset="0"/>
              <a:ea typeface="ＭＳ Ｐゴシック" charset="0"/>
              <a:cs typeface="Arial" charset="0"/>
            </a:endParaRPr>
          </a:p>
          <a:p>
            <a:pPr algn="just">
              <a:spcBef>
                <a:spcPct val="50000"/>
              </a:spcBef>
            </a:pPr>
            <a:endParaRPr lang="en-US" sz="1200" kern="1200" dirty="0" smtClean="0">
              <a:solidFill>
                <a:schemeClr val="tx1"/>
              </a:solidFill>
              <a:latin typeface="Calibri" pitchFamily="34" charset="0"/>
              <a:ea typeface="ＭＳ Ｐゴシック" charset="0"/>
              <a:cs typeface="Arial" charset="0"/>
            </a:endParaRPr>
          </a:p>
          <a:p>
            <a:pPr algn="just">
              <a:spcBef>
                <a:spcPct val="50000"/>
              </a:spcBef>
            </a:pPr>
            <a:r>
              <a:rPr lang="en-US" sz="1200" kern="1200" dirty="0" smtClean="0">
                <a:solidFill>
                  <a:schemeClr val="tx1"/>
                </a:solidFill>
                <a:latin typeface="Calibri" pitchFamily="34" charset="0"/>
                <a:ea typeface="ＭＳ Ｐゴシック" charset="0"/>
                <a:cs typeface="Arial" charset="0"/>
              </a:rPr>
              <a:t>	- v.</a:t>
            </a:r>
            <a:r>
              <a:rPr lang="en-US" sz="1200" kern="1200" baseline="0" dirty="0" smtClean="0">
                <a:solidFill>
                  <a:schemeClr val="tx1"/>
                </a:solidFill>
                <a:latin typeface="Calibri" pitchFamily="34" charset="0"/>
                <a:ea typeface="ＭＳ Ｐゴシック" charset="0"/>
                <a:cs typeface="Arial" charset="0"/>
              </a:rPr>
              <a:t> 29 "For" - </a:t>
            </a:r>
            <a:r>
              <a:rPr lang="en-US" sz="1200" kern="1200" dirty="0" smtClean="0">
                <a:solidFill>
                  <a:schemeClr val="tx1"/>
                </a:solidFill>
                <a:latin typeface="Calibri" pitchFamily="34" charset="0"/>
                <a:ea typeface="ＭＳ Ｐゴシック" charset="0"/>
                <a:cs typeface="Arial" charset="0"/>
              </a:rPr>
              <a:t>Granted </a:t>
            </a:r>
            <a:r>
              <a:rPr lang="en-US" sz="1200" kern="1200" dirty="0" smtClean="0">
                <a:solidFill>
                  <a:schemeClr val="tx1"/>
                </a:solidFill>
                <a:latin typeface="Calibri" pitchFamily="34" charset="0"/>
                <a:ea typeface="ＭＳ Ｐゴシック" charset="0"/>
                <a:cs typeface="Arial" charset="0"/>
              </a:rPr>
              <a:t>to us to believe…and suffer for this cause. </a:t>
            </a:r>
            <a:r>
              <a:rPr lang="en-US" sz="1200" kern="1200" dirty="0" smtClean="0">
                <a:solidFill>
                  <a:schemeClr val="tx1"/>
                </a:solidFill>
                <a:latin typeface="Calibri" pitchFamily="34" charset="0"/>
                <a:ea typeface="ＭＳ Ｐゴシック" charset="0"/>
                <a:cs typeface="Arial" charset="0"/>
              </a:rPr>
              <a:t>Sovereignty</a:t>
            </a:r>
            <a:r>
              <a:rPr lang="en-US" sz="1200" kern="1200" baseline="0" dirty="0" smtClean="0">
                <a:solidFill>
                  <a:schemeClr val="tx1"/>
                </a:solidFill>
                <a:latin typeface="Calibri" pitchFamily="34" charset="0"/>
                <a:ea typeface="ＭＳ Ｐゴシック" charset="0"/>
                <a:cs typeface="Arial" charset="0"/>
              </a:rPr>
              <a:t> of God in our salvation and circumstances stressed. </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2. 1</a:t>
            </a:r>
            <a:r>
              <a:rPr lang="en-US" baseline="30000" dirty="0" smtClean="0"/>
              <a:t>st</a:t>
            </a:r>
            <a:r>
              <a:rPr lang="en-US" baseline="0" dirty="0" smtClean="0"/>
              <a:t> convert – Lydia. Paul and Silas imprisoned, conversion of Philippian Jailer</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Via </a:t>
            </a:r>
            <a:r>
              <a:rPr lang="en-US" dirty="0" err="1" smtClean="0"/>
              <a:t>Egnatia</a:t>
            </a:r>
            <a:r>
              <a:rPr lang="en-US" dirty="0" smtClean="0"/>
              <a:t> was built beginning in 145 BC and at its greatest extent connected Byzantium with the Adriatic ports.  This route was Rome's primary artery to the east and Philippi was an important outpost along the road.  The </a:t>
            </a:r>
            <a:r>
              <a:rPr lang="en-US" dirty="0" err="1" smtClean="0"/>
              <a:t>Egnatian</a:t>
            </a:r>
            <a:r>
              <a:rPr lang="en-US" dirty="0" smtClean="0"/>
              <a:t> Way made it easier for Rome to move troops throughout the empire and it was the route that Paul traveled on from </a:t>
            </a:r>
            <a:r>
              <a:rPr lang="en-US" dirty="0" err="1" smtClean="0"/>
              <a:t>Neapolis</a:t>
            </a:r>
            <a:r>
              <a:rPr lang="en-US" dirty="0" smtClean="0"/>
              <a:t> to Philippi, </a:t>
            </a:r>
            <a:r>
              <a:rPr lang="en-US" dirty="0" err="1" smtClean="0"/>
              <a:t>Amphipolis</a:t>
            </a:r>
            <a:r>
              <a:rPr lang="en-US" dirty="0" smtClean="0"/>
              <a:t>, </a:t>
            </a:r>
            <a:r>
              <a:rPr lang="en-US" dirty="0" err="1" smtClean="0"/>
              <a:t>Apollonia</a:t>
            </a:r>
            <a:r>
              <a:rPr lang="en-US" dirty="0" smtClean="0"/>
              <a:t> and Thessalonica.</a:t>
            </a:r>
          </a:p>
          <a:p>
            <a:endParaRPr lang="en-US" dirty="0"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endParaRPr lang="en-US" dirty="0"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55E7580-E0A1-4161-827B-F7B27E5C0EC9}" type="datetimeFigureOut">
              <a:rPr lang="en-US"/>
              <a:pPr/>
              <a:t>5/31/2015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05F1FF-490E-497A-A215-5654F96805B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14C14ED-AE55-461E-B73E-35B0004F9F88}" type="datetimeFigureOut">
              <a:rPr lang="en-US"/>
              <a:pPr/>
              <a:t>5/31/2015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2102A8-37D8-4D90-87C5-8CCAAE7CC8F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FA34479-3C0D-4F2F-A791-2F88C6D9F3D2}" type="datetimeFigureOut">
              <a:rPr lang="en-US"/>
              <a:pPr/>
              <a:t>5/31/2015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F24892F-1B5E-409C-83DF-5DF69BB49AC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81B4A24-0D19-4537-85E2-D1059D58DEF1}" type="datetimeFigureOut">
              <a:rPr lang="en-US"/>
              <a:pPr/>
              <a:t>5/31/2015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3ECE98-C5E5-47B9-8BD8-C65478400B7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C32180C-EDFA-40AA-A906-B1C62824A3B9}" type="datetimeFigureOut">
              <a:rPr lang="en-US"/>
              <a:pPr/>
              <a:t>5/31/2015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29C5D06-E196-4421-9B24-74BC50A717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267A6C0-B526-4683-977D-FB2B0DCA2B18}" type="datetimeFigureOut">
              <a:rPr lang="en-US"/>
              <a:pPr/>
              <a:t>5/31/2015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7EEF88-4989-48FE-8CF2-30B1ED3CAC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8519A31-913E-4C7A-853F-8040B373AC3B}" type="datetimeFigureOut">
              <a:rPr lang="en-US"/>
              <a:pPr/>
              <a:t>5/31/2015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C75CDB39-E98D-43CA-8E49-2BD760DCF00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A5F4C23-B441-47E2-B839-572081AD6FDF}" type="datetimeFigureOut">
              <a:rPr lang="en-US"/>
              <a:pPr/>
              <a:t>5/31/2015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3D8CF3D-82CE-4857-801A-FDDDF36EE50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B98DB491-3C49-4D3E-9FE3-6C0B4712372B}" type="datetimeFigureOut">
              <a:rPr lang="en-US"/>
              <a:pPr/>
              <a:t>5/31/2015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72A99F7-61B8-4565-AC82-9F0060F072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5"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7DA658B-15EB-4443-912B-F466EA46B64E}" type="datetimeFigureOut">
              <a:rPr lang="en-US"/>
              <a:pPr/>
              <a:t>5/31/2015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AE06E3E-1949-4FFD-9BF6-6930D6728B2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A004CCD7-CA2D-4670-8B5E-A804FF92C35A}" type="datetimeFigureOut">
              <a:rPr lang="en-US"/>
              <a:pPr/>
              <a:t>5/31/2015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C2556A-7063-404B-89E4-0AFE598660A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CAE75A9-A16B-485E-A117-C730E14AB78F}" type="datetimeFigureOut">
              <a:rPr lang="en-US"/>
              <a:pPr/>
              <a:t>5/31/2015</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E3EDA6B-BBBB-4FFC-AB89-6FB4BF798AC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289" r:id="rId1"/>
    <p:sldLayoutId id="2147484290" r:id="rId2"/>
    <p:sldLayoutId id="2147484291" r:id="rId3"/>
    <p:sldLayoutId id="2147484292" r:id="rId4"/>
    <p:sldLayoutId id="2147484293" r:id="rId5"/>
    <p:sldLayoutId id="2147484294" r:id="rId6"/>
    <p:sldLayoutId id="2147484295" r:id="rId7"/>
    <p:sldLayoutId id="2147484296" r:id="rId8"/>
    <p:sldLayoutId id="2147484297" r:id="rId9"/>
    <p:sldLayoutId id="2147484298" r:id="rId10"/>
    <p:sldLayoutId id="214748429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ile:Gutenberg_Bible.jp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304800" y="1200150"/>
            <a:ext cx="8610600" cy="2031325"/>
          </a:xfrm>
          <a:prstGeom prst="rect">
            <a:avLst/>
          </a:prstGeom>
          <a:noFill/>
          <a:ln w="9525">
            <a:noFill/>
            <a:miter lim="800000"/>
            <a:headEnd/>
            <a:tailEnd/>
          </a:ln>
        </p:spPr>
        <p:txBody>
          <a:bodyPr>
            <a:spAutoFit/>
          </a:bodyPr>
          <a:lstStyle/>
          <a:p>
            <a:pPr eaLnBrk="0" hangingPunct="0">
              <a:spcBef>
                <a:spcPct val="50000"/>
              </a:spcBef>
            </a:pPr>
            <a:endParaRPr lang="en-US" sz="3000" b="1" dirty="0"/>
          </a:p>
          <a:p>
            <a:pPr algn="ctr" eaLnBrk="0" hangingPunct="0">
              <a:spcBef>
                <a:spcPct val="50000"/>
              </a:spcBef>
            </a:pPr>
            <a:r>
              <a:rPr lang="en-US" sz="3200" b="1" dirty="0" smtClean="0">
                <a:solidFill>
                  <a:schemeClr val="bg1"/>
                </a:solidFill>
              </a:rPr>
              <a:t>Philippians:</a:t>
            </a:r>
          </a:p>
          <a:p>
            <a:pPr algn="ctr" eaLnBrk="0" hangingPunct="0">
              <a:spcBef>
                <a:spcPct val="50000"/>
              </a:spcBef>
            </a:pPr>
            <a:r>
              <a:rPr lang="en-US" sz="3200" b="1" dirty="0" smtClean="0">
                <a:solidFill>
                  <a:schemeClr val="bg1"/>
                </a:solidFill>
              </a:rPr>
              <a:t>Chapter 1</a:t>
            </a:r>
            <a:endParaRPr lang="en-US" sz="24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152400" y="0"/>
            <a:ext cx="8763000" cy="10649069"/>
          </a:xfrm>
          <a:prstGeom prst="rect">
            <a:avLst/>
          </a:prstGeom>
          <a:noFill/>
          <a:ln w="9525">
            <a:noFill/>
            <a:miter lim="800000"/>
            <a:headEnd/>
            <a:tailEnd/>
          </a:ln>
        </p:spPr>
        <p:txBody>
          <a:bodyPr wrap="square">
            <a:spAutoFit/>
          </a:bodyPr>
          <a:lstStyle/>
          <a:p>
            <a:pPr algn="just" eaLnBrk="0" hangingPunct="0">
              <a:spcBef>
                <a:spcPts val="1200"/>
              </a:spcBef>
            </a:pPr>
            <a:r>
              <a:rPr lang="en-US" sz="2600" b="1" dirty="0" smtClean="0">
                <a:solidFill>
                  <a:schemeClr val="bg1"/>
                </a:solidFill>
              </a:rPr>
              <a:t>7.  Basics of biblical interpretation:</a:t>
            </a:r>
          </a:p>
          <a:p>
            <a:pPr eaLnBrk="0" hangingPunct="0">
              <a:spcBef>
                <a:spcPts val="1200"/>
              </a:spcBef>
            </a:pPr>
            <a:r>
              <a:rPr lang="en-US" sz="2600" b="1" dirty="0" smtClean="0">
                <a:solidFill>
                  <a:schemeClr val="bg1"/>
                </a:solidFill>
              </a:rPr>
              <a:t>	A. Observation: what do I see—                        what does text say? </a:t>
            </a:r>
            <a:endParaRPr lang="en-US" sz="1200" b="1" dirty="0" smtClean="0">
              <a:solidFill>
                <a:schemeClr val="bg1"/>
              </a:solidFill>
            </a:endParaRPr>
          </a:p>
          <a:p>
            <a:pPr algn="just" eaLnBrk="0" hangingPunct="0">
              <a:spcBef>
                <a:spcPts val="1200"/>
              </a:spcBef>
            </a:pPr>
            <a:r>
              <a:rPr lang="en-US" sz="2600" b="1" dirty="0" smtClean="0">
                <a:solidFill>
                  <a:schemeClr val="bg1"/>
                </a:solidFill>
              </a:rPr>
              <a:t>	B. Focus on the obvious: Who, what, where, when, why, how? Fact gathering.</a:t>
            </a:r>
          </a:p>
          <a:p>
            <a:pPr algn="just" eaLnBrk="0" hangingPunct="0">
              <a:spcBef>
                <a:spcPts val="1200"/>
              </a:spcBef>
            </a:pPr>
            <a:r>
              <a:rPr lang="en-US" sz="2600" b="1" dirty="0" smtClean="0">
                <a:solidFill>
                  <a:schemeClr val="bg1"/>
                </a:solidFill>
              </a:rPr>
              <a:t>	C. Interpretation: what does the text mean?</a:t>
            </a:r>
          </a:p>
          <a:p>
            <a:pPr algn="just" eaLnBrk="0" hangingPunct="0">
              <a:spcBef>
                <a:spcPts val="1200"/>
              </a:spcBef>
            </a:pPr>
            <a:r>
              <a:rPr lang="en-US" sz="2600" b="1" dirty="0" smtClean="0">
                <a:solidFill>
                  <a:schemeClr val="bg1"/>
                </a:solidFill>
              </a:rPr>
              <a:t>	D. Application: how does the text apply to me IN CHRIST?</a:t>
            </a:r>
          </a:p>
          <a:p>
            <a:pPr algn="just" eaLnBrk="0" hangingPunct="0">
              <a:spcBef>
                <a:spcPts val="1200"/>
              </a:spcBef>
            </a:pPr>
            <a:r>
              <a:rPr lang="en-US" sz="2600" b="1" dirty="0" smtClean="0">
                <a:solidFill>
                  <a:schemeClr val="bg1"/>
                </a:solidFill>
              </a:rPr>
              <a:t>	</a:t>
            </a:r>
          </a:p>
          <a:p>
            <a:pPr algn="just" eaLnBrk="0" hangingPunct="0">
              <a:spcBef>
                <a:spcPts val="1200"/>
              </a:spcBef>
            </a:pPr>
            <a:endParaRPr lang="en-US" sz="2600" b="1" dirty="0" smtClean="0">
              <a:solidFill>
                <a:schemeClr val="bg1"/>
              </a:solidFill>
            </a:endParaRPr>
          </a:p>
          <a:p>
            <a:pPr algn="just" eaLnBrk="0" hangingPunct="0">
              <a:spcBef>
                <a:spcPts val="1200"/>
              </a:spcBef>
            </a:pPr>
            <a:endParaRPr lang="en-US" sz="2600" b="1" dirty="0" smtClean="0">
              <a:solidFill>
                <a:schemeClr val="bg1"/>
              </a:solidFill>
            </a:endParaRPr>
          </a:p>
          <a:p>
            <a:pPr algn="just" eaLnBrk="0" hangingPunct="0">
              <a:spcBef>
                <a:spcPts val="1200"/>
              </a:spcBef>
            </a:pPr>
            <a:endParaRPr lang="en-US" sz="2600" b="1" dirty="0" smtClean="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ts val="1200"/>
              </a:spcBef>
            </a:pPr>
            <a:endParaRPr lang="en-US" sz="2600" b="1" dirty="0">
              <a:solidFill>
                <a:schemeClr val="bg1"/>
              </a:solidFill>
            </a:endParaRPr>
          </a:p>
          <a:p>
            <a:pPr algn="just" eaLnBrk="0" hangingPunct="0">
              <a:spcBef>
                <a:spcPct val="50000"/>
              </a:spcBef>
            </a:pPr>
            <a:endParaRPr lang="en-US" sz="2600" b="1" dirty="0">
              <a:solidFill>
                <a:schemeClr val="bg1"/>
              </a:solidFill>
            </a:endParaRPr>
          </a:p>
          <a:p>
            <a:pPr algn="just" eaLnBrk="0" hangingPunct="0">
              <a:spcBef>
                <a:spcPct val="50000"/>
              </a:spcBef>
            </a:pPr>
            <a:endParaRPr lang="en-US" sz="2600" b="1" dirty="0">
              <a:solidFill>
                <a:schemeClr val="bg1"/>
              </a:solidFill>
            </a:endParaRPr>
          </a:p>
        </p:txBody>
      </p:sp>
      <p:pic>
        <p:nvPicPr>
          <p:cNvPr id="3" name="Picture 2" descr="http://upload.wikimedia.org/wikipedia/commons/thumb/b/b0/Gutenberg_Bible.jpg/340px-Gutenberg_Bible.jpg">
            <a:hlinkClick r:id="rId3"/>
          </p:cNvPr>
          <p:cNvPicPr>
            <a:picLocks noChangeAspect="1" noChangeArrowheads="1"/>
          </p:cNvPicPr>
          <p:nvPr/>
        </p:nvPicPr>
        <p:blipFill>
          <a:blip r:embed="rId4" cstate="print"/>
          <a:srcRect/>
          <a:stretch>
            <a:fillRect/>
          </a:stretch>
        </p:blipFill>
        <p:spPr bwMode="auto">
          <a:xfrm>
            <a:off x="6261279" y="0"/>
            <a:ext cx="2882721" cy="1504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8">
                                            <p:txEl>
                                              <p:pRg st="2" end="2"/>
                                            </p:txEl>
                                          </p:spTgt>
                                        </p:tgtEl>
                                        <p:attrNameLst>
                                          <p:attrName>style.visibility</p:attrName>
                                        </p:attrNameLst>
                                      </p:cBhvr>
                                      <p:to>
                                        <p:strVal val="visible"/>
                                      </p:to>
                                    </p:set>
                                    <p:animEffect transition="in" filter="blinds(horizontal)">
                                      <p:cBhvr>
                                        <p:cTn id="7" dur="500"/>
                                        <p:tgtEl>
                                          <p:spTgt spid="2457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8">
                                            <p:txEl>
                                              <p:pRg st="3" end="3"/>
                                            </p:txEl>
                                          </p:spTgt>
                                        </p:tgtEl>
                                        <p:attrNameLst>
                                          <p:attrName>style.visibility</p:attrName>
                                        </p:attrNameLst>
                                      </p:cBhvr>
                                      <p:to>
                                        <p:strVal val="visible"/>
                                      </p:to>
                                    </p:set>
                                    <p:animEffect transition="in" filter="blinds(horizontal)">
                                      <p:cBhvr>
                                        <p:cTn id="12" dur="500"/>
                                        <p:tgtEl>
                                          <p:spTgt spid="2457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4578">
                                            <p:txEl>
                                              <p:pRg st="4" end="4"/>
                                            </p:txEl>
                                          </p:spTgt>
                                        </p:tgtEl>
                                        <p:attrNameLst>
                                          <p:attrName>style.visibility</p:attrName>
                                        </p:attrNameLst>
                                      </p:cBhvr>
                                      <p:to>
                                        <p:strVal val="visible"/>
                                      </p:to>
                                    </p:set>
                                    <p:animEffect transition="in" filter="blinds(horizontal)">
                                      <p:cBhvr>
                                        <p:cTn id="17" dur="500"/>
                                        <p:tgtEl>
                                          <p:spTgt spid="245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4293483"/>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I. Greeting (vv. 1-2): 1 Paul and Timothy, servants of Christ Jesus, To all the saints in Christ Jesus who are at Philippi, with the overseers and deacons: 2 Grace to you and peace from God our Father and the Lord Jesus Christ.</a:t>
            </a:r>
          </a:p>
          <a:p>
            <a:pPr algn="just">
              <a:spcBef>
                <a:spcPct val="50000"/>
              </a:spcBef>
            </a:pPr>
            <a:r>
              <a:rPr lang="en-US" sz="2600" b="1" dirty="0" smtClean="0">
                <a:solidFill>
                  <a:schemeClr val="bg1"/>
                </a:solidFill>
              </a:rPr>
              <a:t>	A. How are Paul and Timothy described?</a:t>
            </a:r>
          </a:p>
          <a:p>
            <a:pPr algn="just">
              <a:spcBef>
                <a:spcPct val="50000"/>
              </a:spcBef>
            </a:pPr>
            <a:r>
              <a:rPr lang="en-US" sz="2600" b="1" dirty="0" smtClean="0">
                <a:solidFill>
                  <a:schemeClr val="bg1"/>
                </a:solidFill>
              </a:rPr>
              <a:t>	B. How are the Philippians described?</a:t>
            </a:r>
          </a:p>
          <a:p>
            <a:pPr algn="just">
              <a:spcBef>
                <a:spcPct val="50000"/>
              </a:spcBef>
            </a:pPr>
            <a:r>
              <a:rPr lang="en-US" sz="2600" b="1" dirty="0" smtClean="0">
                <a:solidFill>
                  <a:schemeClr val="bg1"/>
                </a:solidFill>
              </a:rPr>
              <a:t>	C. </a:t>
            </a:r>
            <a:r>
              <a:rPr lang="en-US" sz="2600" b="1" dirty="0" smtClean="0">
                <a:solidFill>
                  <a:schemeClr val="bg1"/>
                </a:solidFill>
              </a:rPr>
              <a:t>Significance </a:t>
            </a:r>
            <a:r>
              <a:rPr lang="en-US" sz="2600" b="1" dirty="0" smtClean="0">
                <a:solidFill>
                  <a:schemeClr val="bg1"/>
                </a:solidFill>
              </a:rPr>
              <a:t>of grace and peace</a:t>
            </a:r>
            <a:r>
              <a:rPr lang="en-US" sz="2600" b="1" dirty="0" smtClean="0">
                <a:solidFill>
                  <a:schemeClr val="bg1"/>
                </a:solidFill>
              </a:rPr>
              <a:t>? God </a:t>
            </a:r>
            <a:r>
              <a:rPr lang="en-US" sz="2600" b="1" dirty="0" smtClean="0">
                <a:solidFill>
                  <a:schemeClr val="bg1"/>
                </a:solidFill>
              </a:rPr>
              <a:t>our Father and the Lord Jesus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4901342"/>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II. Opening Remarks (vv. 3-11): </a:t>
            </a:r>
          </a:p>
          <a:p>
            <a:pPr algn="just">
              <a:spcBef>
                <a:spcPct val="50000"/>
              </a:spcBef>
            </a:pPr>
            <a:r>
              <a:rPr lang="en-US" sz="2500" b="1" dirty="0" smtClean="0">
                <a:solidFill>
                  <a:schemeClr val="bg1"/>
                </a:solidFill>
              </a:rPr>
              <a:t>	A. Paul's thanks for them: vv. 3-6 "3 I thank my God in all my remembrance of you, 4 always in every prayer of mine for you all making my prayer with joy, 5 because of your partnership in the gospel from the first day until now. </a:t>
            </a:r>
          </a:p>
          <a:p>
            <a:pPr algn="just">
              <a:spcBef>
                <a:spcPct val="50000"/>
              </a:spcBef>
            </a:pPr>
            <a:r>
              <a:rPr lang="en-US" sz="2500" b="1" dirty="0" smtClean="0">
                <a:solidFill>
                  <a:schemeClr val="bg1"/>
                </a:solidFill>
              </a:rPr>
              <a:t>	1. Why does Paul give thanks?</a:t>
            </a:r>
          </a:p>
          <a:p>
            <a:pPr algn="just">
              <a:spcBef>
                <a:spcPct val="50000"/>
              </a:spcBef>
            </a:pPr>
            <a:r>
              <a:rPr lang="en-US" sz="2500" b="1" dirty="0" smtClean="0">
                <a:solidFill>
                  <a:schemeClr val="bg1"/>
                </a:solidFill>
              </a:rPr>
              <a:t>	2. Discuss idea of partnership in Gospel. </a:t>
            </a:r>
          </a:p>
          <a:p>
            <a:pPr algn="just">
              <a:spcBef>
                <a:spcPct val="50000"/>
              </a:spcBef>
            </a:pPr>
            <a:r>
              <a:rPr lang="en-US" sz="2500" b="1" dirty="0" smtClean="0">
                <a:solidFill>
                  <a:schemeClr val="bg1"/>
                </a:solidFill>
              </a:rPr>
              <a:t>	</a:t>
            </a:r>
          </a:p>
          <a:p>
            <a:pPr algn="just">
              <a:spcBef>
                <a:spcPct val="50000"/>
              </a:spcBef>
            </a:pPr>
            <a:r>
              <a:rPr lang="en-US" sz="25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4708981"/>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	B. Paul's confidence regarding them: vv. 6-8 –  6 And I am sure of this, that he who began a good work in you will bring it to completion at the day of Jesus Christ. 7 It is right for me to feel this way about you all, because I hold you in my heart, for you are all partakers with me of grace, both in my imprisonment and in the defense and confirmation of the gospel. 8 For God is my witness, how I yearn for you all with the affection of Christ Jesus. </a:t>
            </a:r>
          </a:p>
          <a:p>
            <a:pPr algn="just">
              <a:spcBef>
                <a:spcPct val="50000"/>
              </a:spcBef>
            </a:pPr>
            <a:r>
              <a:rPr lang="en-US" sz="2400" b="1" dirty="0" smtClean="0">
                <a:solidFill>
                  <a:schemeClr val="bg1"/>
                </a:solidFill>
              </a:rPr>
              <a:t>	1. Why is Paul confident?</a:t>
            </a:r>
          </a:p>
          <a:p>
            <a:pPr algn="just">
              <a:spcBef>
                <a:spcPct val="50000"/>
              </a:spcBef>
            </a:pPr>
            <a:r>
              <a:rPr lang="en-US" sz="2400" b="1" dirty="0" smtClean="0">
                <a:solidFill>
                  <a:schemeClr val="bg1"/>
                </a:solidFill>
              </a:rPr>
              <a:t>	2. Discuss v. 6</a:t>
            </a:r>
          </a:p>
          <a:p>
            <a:pPr algn="just">
              <a:spcBef>
                <a:spcPct val="50000"/>
              </a:spcBef>
            </a:pPr>
            <a:r>
              <a:rPr lang="en-US" sz="24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0" y="0"/>
            <a:ext cx="8991600" cy="5816977"/>
          </a:xfrm>
          <a:prstGeom prst="rect">
            <a:avLst/>
          </a:prstGeom>
          <a:noFill/>
          <a:ln w="9525">
            <a:noFill/>
            <a:miter lim="800000"/>
            <a:headEnd/>
            <a:tailEnd/>
          </a:ln>
          <a:effectLst/>
        </p:spPr>
        <p:txBody>
          <a:bodyPr wrap="square">
            <a:spAutoFit/>
          </a:bodyPr>
          <a:lstStyle/>
          <a:p>
            <a:pPr algn="ctr">
              <a:spcBef>
                <a:spcPct val="50000"/>
              </a:spcBef>
            </a:pPr>
            <a:r>
              <a:rPr lang="en-US" sz="2400" b="1" dirty="0" smtClean="0">
                <a:solidFill>
                  <a:schemeClr val="bg1"/>
                </a:solidFill>
              </a:rPr>
              <a:t>WCF 17 – Of The Perseverance of the Saints</a:t>
            </a:r>
          </a:p>
          <a:p>
            <a:pPr algn="just">
              <a:spcBef>
                <a:spcPct val="50000"/>
              </a:spcBef>
            </a:pPr>
            <a:r>
              <a:rPr lang="en-US" sz="2400" b="1" dirty="0" smtClean="0">
                <a:solidFill>
                  <a:schemeClr val="bg1"/>
                </a:solidFill>
              </a:rPr>
              <a:t>i. They, whom God hath accepted in his Beloved, effectually called, and sanctified by his Spirit, can neither totally nor finally fall away from the state of grace, but shall certainly persevere therein to the end, and be eternally saved.</a:t>
            </a:r>
          </a:p>
          <a:p>
            <a:pPr algn="just">
              <a:spcBef>
                <a:spcPct val="50000"/>
              </a:spcBef>
            </a:pPr>
            <a:r>
              <a:rPr lang="en-US" sz="2400" b="1" dirty="0" smtClean="0">
                <a:solidFill>
                  <a:schemeClr val="bg1"/>
                </a:solidFill>
              </a:rPr>
              <a:t>ii. This perseverance of the saints depends not upon their own free will, but upon the immutability of the decree of election, flowing from the free and unchangeable love of God the Father; upon the efficacy of the merit and intercession of Jesus Christ, the abiding of the Spirit, and of the seed of God within them, and the nature of the covenant of grace: from all which </a:t>
            </a:r>
            <a:r>
              <a:rPr lang="en-US" sz="2400" b="1" dirty="0" err="1" smtClean="0">
                <a:solidFill>
                  <a:schemeClr val="bg1"/>
                </a:solidFill>
              </a:rPr>
              <a:t>ariseth</a:t>
            </a:r>
            <a:r>
              <a:rPr lang="en-US" sz="2400" b="1" dirty="0" smtClean="0">
                <a:solidFill>
                  <a:schemeClr val="bg1"/>
                </a:solidFill>
              </a:rPr>
              <a:t> also the certainty and infallibility thereof.</a:t>
            </a:r>
          </a:p>
          <a:p>
            <a:pPr algn="just">
              <a:spcBef>
                <a:spcPct val="50000"/>
              </a:spcBef>
            </a:pPr>
            <a:r>
              <a:rPr lang="en-US" sz="24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5078313"/>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	3. 7 It is right for me to feel this way about you all, because I hold you in my heart, for you are all partakers with me of grace, both in my imprisonment and in the defense and confirmation of the gospel. 8 For God is my witness, how I yearn for you all with the affection of Christ Jesus. </a:t>
            </a:r>
          </a:p>
          <a:p>
            <a:pPr algn="just">
              <a:spcBef>
                <a:spcPct val="50000"/>
              </a:spcBef>
            </a:pPr>
            <a:r>
              <a:rPr lang="en-US" sz="2400" b="1" dirty="0" smtClean="0">
                <a:solidFill>
                  <a:schemeClr val="bg1"/>
                </a:solidFill>
              </a:rPr>
              <a:t>		a. Partakers of grace? How?</a:t>
            </a:r>
          </a:p>
          <a:p>
            <a:pPr algn="just">
              <a:spcBef>
                <a:spcPct val="50000"/>
              </a:spcBef>
            </a:pPr>
            <a:r>
              <a:rPr lang="en-US" sz="2400" b="1" dirty="0" smtClean="0">
                <a:solidFill>
                  <a:schemeClr val="bg1"/>
                </a:solidFill>
              </a:rPr>
              <a:t>			1) Imprisonment: by gifts they sent.</a:t>
            </a:r>
          </a:p>
          <a:p>
            <a:pPr algn="just">
              <a:spcBef>
                <a:spcPct val="50000"/>
              </a:spcBef>
            </a:pPr>
            <a:r>
              <a:rPr lang="en-US" sz="2400" b="1" dirty="0" smtClean="0">
                <a:solidFill>
                  <a:schemeClr val="bg1"/>
                </a:solidFill>
              </a:rPr>
              <a:t>			2) Defense/Confirmation of gospel.</a:t>
            </a:r>
          </a:p>
          <a:p>
            <a:pPr algn="just">
              <a:spcBef>
                <a:spcPct val="50000"/>
              </a:spcBef>
            </a:pPr>
            <a:r>
              <a:rPr lang="en-US" sz="2400" b="1" dirty="0" smtClean="0">
                <a:solidFill>
                  <a:schemeClr val="bg1"/>
                </a:solidFill>
              </a:rPr>
              <a:t>		b. Discuss v. 8 </a:t>
            </a:r>
          </a:p>
          <a:p>
            <a:pPr algn="just">
              <a:spcBef>
                <a:spcPct val="50000"/>
              </a:spcBef>
            </a:pPr>
            <a:r>
              <a:rPr lang="en-US" sz="24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5" dur="500"/>
                                        <p:tgtEl>
                                          <p:spTgt spid="147459">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20" dur="500"/>
                                        <p:tgtEl>
                                          <p:spTgt spid="147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4339650"/>
          </a:xfrm>
          <a:prstGeom prst="rect">
            <a:avLst/>
          </a:prstGeom>
          <a:noFill/>
          <a:ln w="9525">
            <a:noFill/>
            <a:miter lim="800000"/>
            <a:headEnd/>
            <a:tailEnd/>
          </a:ln>
          <a:effectLst/>
        </p:spPr>
        <p:txBody>
          <a:bodyPr wrap="square">
            <a:spAutoFit/>
          </a:bodyPr>
          <a:lstStyle/>
          <a:p>
            <a:pPr algn="just">
              <a:spcBef>
                <a:spcPct val="50000"/>
              </a:spcBef>
            </a:pPr>
            <a:r>
              <a:rPr lang="en-US" sz="2400" b="1" dirty="0" smtClean="0">
                <a:solidFill>
                  <a:schemeClr val="bg1"/>
                </a:solidFill>
              </a:rPr>
              <a:t>	C. Paul's prayer for them: vv. 9- 11 "9 And it is my prayer that your love may abound more and more, with knowledge and all discernment, 10 so that you may approve what is excellent, and so be pure and blameless for the day of Christ, 11 filled with the fruit of righteousness that comes through Jesus Christ, to the glory and praise of God."  </a:t>
            </a:r>
          </a:p>
          <a:p>
            <a:pPr algn="just">
              <a:spcBef>
                <a:spcPct val="50000"/>
              </a:spcBef>
            </a:pPr>
            <a:r>
              <a:rPr lang="en-US" sz="2400" b="1" dirty="0" smtClean="0">
                <a:solidFill>
                  <a:schemeClr val="bg1"/>
                </a:solidFill>
              </a:rPr>
              <a:t>	1. Love abound? Knowledge/discernment?</a:t>
            </a:r>
          </a:p>
          <a:p>
            <a:pPr algn="just">
              <a:spcBef>
                <a:spcPct val="50000"/>
              </a:spcBef>
            </a:pPr>
            <a:r>
              <a:rPr lang="en-US" sz="2400" b="1" dirty="0" smtClean="0">
                <a:solidFill>
                  <a:schemeClr val="bg1"/>
                </a:solidFill>
              </a:rPr>
              <a:t>	2.  </a:t>
            </a:r>
            <a:r>
              <a:rPr lang="en-US" sz="2400" b="1" dirty="0" smtClean="0">
                <a:solidFill>
                  <a:schemeClr val="bg1"/>
                </a:solidFill>
              </a:rPr>
              <a:t>Discuss </a:t>
            </a:r>
            <a:r>
              <a:rPr lang="en-US" sz="2400" b="1" dirty="0" smtClean="0">
                <a:solidFill>
                  <a:schemeClr val="bg1"/>
                </a:solidFill>
              </a:rPr>
              <a:t>vv. 10-11</a:t>
            </a:r>
          </a:p>
          <a:p>
            <a:pPr algn="just">
              <a:spcBef>
                <a:spcPct val="50000"/>
              </a:spcBef>
            </a:pPr>
            <a:r>
              <a:rPr lang="en-US" sz="24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5493812"/>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III. The Advance of the Gospel</a:t>
            </a:r>
          </a:p>
          <a:p>
            <a:pPr algn="just">
              <a:spcBef>
                <a:spcPct val="50000"/>
              </a:spcBef>
            </a:pPr>
            <a:r>
              <a:rPr lang="en-US" sz="2600" b="1" dirty="0" smtClean="0">
                <a:solidFill>
                  <a:schemeClr val="bg1"/>
                </a:solidFill>
              </a:rPr>
              <a:t>	A. Paul's imprisonment: "12 I want you to know, brothers, that what has happened to me has really served to advance the gospel, 13 so that it has become known throughout the whole imperial guard and to all the rest that my imprisonment is for Christ. 14 And most of the brothers, having become confident in the Lord by my imprisonment, are much more bold to speak the word without fear. </a:t>
            </a:r>
          </a:p>
          <a:p>
            <a:pPr algn="just">
              <a:spcBef>
                <a:spcPct val="50000"/>
              </a:spcBef>
            </a:pPr>
            <a:r>
              <a:rPr lang="en-US" sz="2600" b="1" dirty="0" smtClean="0">
                <a:solidFill>
                  <a:schemeClr val="bg1"/>
                </a:solidFill>
              </a:rPr>
              <a:t>	- What effect did Paul's imprisonment have on the enemies of the Gospel? On believers? Discuss possible </a:t>
            </a:r>
            <a:r>
              <a:rPr lang="en-US" sz="2600" b="1" dirty="0" smtClean="0">
                <a:solidFill>
                  <a:schemeClr val="bg1"/>
                </a:solidFill>
              </a:rPr>
              <a:t>applications. </a:t>
            </a:r>
            <a:r>
              <a:rPr lang="en-US" sz="2600" b="1" dirty="0" smtClean="0">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4324261"/>
          </a:xfrm>
          <a:prstGeom prst="rect">
            <a:avLst/>
          </a:prstGeom>
          <a:noFill/>
          <a:ln w="9525">
            <a:noFill/>
            <a:miter lim="800000"/>
            <a:headEnd/>
            <a:tailEnd/>
          </a:ln>
          <a:effectLst/>
        </p:spPr>
        <p:txBody>
          <a:bodyPr wrap="square">
            <a:spAutoFit/>
          </a:bodyPr>
          <a:lstStyle/>
          <a:p>
            <a:pPr algn="just">
              <a:spcBef>
                <a:spcPct val="50000"/>
              </a:spcBef>
            </a:pPr>
            <a:r>
              <a:rPr lang="en-US" sz="2500" b="1" dirty="0" smtClean="0">
                <a:solidFill>
                  <a:schemeClr val="bg1"/>
                </a:solidFill>
              </a:rPr>
              <a:t>	B. Motives for Preaching Christ: </a:t>
            </a:r>
            <a:r>
              <a:rPr lang="en-US" sz="2500" b="1" dirty="0" smtClean="0">
                <a:solidFill>
                  <a:schemeClr val="bg1"/>
                </a:solidFill>
              </a:rPr>
              <a:t>15 </a:t>
            </a:r>
            <a:r>
              <a:rPr lang="en-US" sz="2500" b="1" dirty="0" smtClean="0">
                <a:solidFill>
                  <a:schemeClr val="bg1"/>
                </a:solidFill>
              </a:rPr>
              <a:t>Some indeed preach Christ from envy and rivalry, but others from good will. 16 The latter do it out of love, knowing that I am put here for the defense of the gospel. 17 The former proclaim Christ out of </a:t>
            </a:r>
            <a:r>
              <a:rPr lang="en-US" sz="2500" b="1" dirty="0" smtClean="0">
                <a:solidFill>
                  <a:schemeClr val="bg1"/>
                </a:solidFill>
              </a:rPr>
              <a:t>self ambition, </a:t>
            </a:r>
            <a:r>
              <a:rPr lang="en-US" sz="2500" b="1" dirty="0" smtClean="0">
                <a:solidFill>
                  <a:schemeClr val="bg1"/>
                </a:solidFill>
              </a:rPr>
              <a:t>not sincerely but thinking to afflict me in my imprisonment. </a:t>
            </a:r>
          </a:p>
          <a:p>
            <a:pPr algn="just">
              <a:spcBef>
                <a:spcPct val="50000"/>
              </a:spcBef>
            </a:pPr>
            <a:r>
              <a:rPr lang="en-US" sz="2500" b="1" dirty="0" smtClean="0">
                <a:solidFill>
                  <a:schemeClr val="bg1"/>
                </a:solidFill>
              </a:rPr>
              <a:t>	</a:t>
            </a:r>
            <a:r>
              <a:rPr lang="en-US" sz="2500" b="1" dirty="0" smtClean="0">
                <a:solidFill>
                  <a:schemeClr val="bg1"/>
                </a:solidFill>
              </a:rPr>
              <a:t>1. </a:t>
            </a:r>
            <a:r>
              <a:rPr lang="en-US" sz="2500" b="1" dirty="0" smtClean="0">
                <a:solidFill>
                  <a:schemeClr val="bg1"/>
                </a:solidFill>
              </a:rPr>
              <a:t>What motives does Paul identify</a:t>
            </a:r>
            <a:r>
              <a:rPr lang="en-US" sz="2500" b="1" dirty="0" smtClean="0">
                <a:solidFill>
                  <a:schemeClr val="bg1"/>
                </a:solidFill>
              </a:rPr>
              <a:t>? </a:t>
            </a:r>
            <a:endParaRPr lang="en-US" sz="2500" b="1" dirty="0" smtClean="0">
              <a:solidFill>
                <a:schemeClr val="bg1"/>
              </a:solidFill>
            </a:endParaRPr>
          </a:p>
          <a:p>
            <a:pPr algn="just">
              <a:spcBef>
                <a:spcPct val="50000"/>
              </a:spcBef>
            </a:pPr>
            <a:r>
              <a:rPr lang="en-US" sz="2500" b="1" dirty="0" smtClean="0">
                <a:solidFill>
                  <a:schemeClr val="bg1"/>
                </a:solidFill>
              </a:rPr>
              <a:t>	</a:t>
            </a:r>
            <a:r>
              <a:rPr lang="en-US" sz="2500" b="1" dirty="0" smtClean="0">
                <a:solidFill>
                  <a:schemeClr val="bg1"/>
                </a:solidFill>
              </a:rPr>
              <a:t>2. </a:t>
            </a:r>
            <a:r>
              <a:rPr lang="en-US" sz="2500" b="1" dirty="0" smtClean="0">
                <a:solidFill>
                  <a:schemeClr val="bg1"/>
                </a:solidFill>
              </a:rPr>
              <a:t>Conclusion: 18 What then? Only that in every way, whether in pretense or in truth, Christ is proclaimed, and in that I rejoice.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4693593"/>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IV. Paul's desire to come to them</a:t>
            </a:r>
          </a:p>
          <a:p>
            <a:pPr algn="just">
              <a:spcBef>
                <a:spcPct val="50000"/>
              </a:spcBef>
            </a:pPr>
            <a:r>
              <a:rPr lang="en-US" sz="2600" b="1" dirty="0" smtClean="0">
                <a:solidFill>
                  <a:schemeClr val="bg1"/>
                </a:solidFill>
              </a:rPr>
              <a:t>	A. 19 </a:t>
            </a:r>
            <a:r>
              <a:rPr lang="en-US" sz="2600" b="1" dirty="0" smtClean="0">
                <a:solidFill>
                  <a:schemeClr val="bg1"/>
                </a:solidFill>
              </a:rPr>
              <a:t>for I know that through your prayers and the help of the Spirit of Jesus Christ this will turn out for my deliverance, 20 as it is my eager expectation and hope that I will not be at all ashamed, but that with full courage now as always Christ will be honored in my body, whether by life or by death. 21 For to me to live is Christ, and to die is gain. </a:t>
            </a:r>
          </a:p>
          <a:p>
            <a:pPr algn="just">
              <a:spcBef>
                <a:spcPct val="50000"/>
              </a:spcBef>
            </a:pPr>
            <a:r>
              <a:rPr lang="en-US" sz="2600" b="1" dirty="0" smtClean="0">
                <a:solidFill>
                  <a:schemeClr val="bg1"/>
                </a:solidFill>
              </a:rPr>
              <a:t>	</a:t>
            </a:r>
            <a:r>
              <a:rPr lang="en-US" sz="2600" b="1" dirty="0" smtClean="0">
                <a:solidFill>
                  <a:schemeClr val="bg1"/>
                </a:solidFill>
              </a:rPr>
              <a:t>1. </a:t>
            </a:r>
            <a:r>
              <a:rPr lang="en-US" sz="2600" b="1" dirty="0" smtClean="0">
                <a:solidFill>
                  <a:schemeClr val="bg1"/>
                </a:solidFill>
              </a:rPr>
              <a:t>What does Paul's hope rest on?</a:t>
            </a:r>
          </a:p>
          <a:p>
            <a:pPr algn="just">
              <a:spcBef>
                <a:spcPct val="50000"/>
              </a:spcBef>
            </a:pPr>
            <a:r>
              <a:rPr lang="en-US" sz="2600" b="1" dirty="0" smtClean="0">
                <a:solidFill>
                  <a:schemeClr val="bg1"/>
                </a:solidFill>
              </a:rPr>
              <a:t>	</a:t>
            </a:r>
            <a:r>
              <a:rPr lang="en-US" sz="2600" b="1" dirty="0" smtClean="0">
                <a:solidFill>
                  <a:schemeClr val="bg1"/>
                </a:solidFill>
              </a:rPr>
              <a:t>2. </a:t>
            </a:r>
            <a:r>
              <a:rPr lang="en-US" sz="2600" b="1" dirty="0" smtClean="0">
                <a:solidFill>
                  <a:schemeClr val="bg1"/>
                </a:solidFill>
              </a:rPr>
              <a:t>Discuss v. 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7" dur="500"/>
                                        <p:tgtEl>
                                          <p:spTgt spid="14745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2" dur="500"/>
                                        <p:tgtEl>
                                          <p:spTgt spid="147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262979"/>
          </a:xfrm>
          <a:prstGeom prst="rect">
            <a:avLst/>
          </a:prstGeom>
          <a:noFill/>
          <a:ln w="9525">
            <a:noFill/>
            <a:miter lim="800000"/>
            <a:headEnd/>
            <a:tailEnd/>
          </a:ln>
        </p:spPr>
        <p:txBody>
          <a:bodyPr wrap="square">
            <a:spAutoFit/>
          </a:bodyPr>
          <a:lstStyle/>
          <a:p>
            <a:pPr algn="just" eaLnBrk="0" hangingPunct="0">
              <a:spcBef>
                <a:spcPct val="50000"/>
              </a:spcBef>
            </a:pPr>
            <a:r>
              <a:rPr lang="en-US" sz="2400" b="1" dirty="0" smtClean="0">
                <a:solidFill>
                  <a:schemeClr val="bg1"/>
                </a:solidFill>
              </a:rPr>
              <a:t>1  </a:t>
            </a:r>
            <a:r>
              <a:rPr lang="en-US" sz="2400" b="1" dirty="0" smtClean="0">
                <a:solidFill>
                  <a:schemeClr val="bg1"/>
                </a:solidFill>
              </a:rPr>
              <a:t>Paul and Timothy, servants of Christ Jesus, To all the saints in Christ Jesus who are at Philippi, with the overseers and deacons: </a:t>
            </a:r>
            <a:r>
              <a:rPr lang="en-US" sz="2400" b="1" dirty="0" smtClean="0">
                <a:solidFill>
                  <a:schemeClr val="bg1"/>
                </a:solidFill>
              </a:rPr>
              <a:t>2  </a:t>
            </a:r>
            <a:r>
              <a:rPr lang="en-US" sz="2400" b="1" dirty="0" smtClean="0">
                <a:solidFill>
                  <a:schemeClr val="bg1"/>
                </a:solidFill>
              </a:rPr>
              <a:t>Grace to you and peace from God our Father and the Lord Jesus Christ. </a:t>
            </a:r>
            <a:r>
              <a:rPr lang="en-US" sz="2400" b="1" dirty="0" smtClean="0">
                <a:solidFill>
                  <a:schemeClr val="bg1"/>
                </a:solidFill>
              </a:rPr>
              <a:t>3  </a:t>
            </a:r>
            <a:r>
              <a:rPr lang="en-US" sz="2400" b="1" dirty="0" smtClean="0">
                <a:solidFill>
                  <a:schemeClr val="bg1"/>
                </a:solidFill>
              </a:rPr>
              <a:t>I thank my God in all my remembrance of you, </a:t>
            </a:r>
            <a:r>
              <a:rPr lang="en-US" sz="2400" b="1" dirty="0" smtClean="0">
                <a:solidFill>
                  <a:schemeClr val="bg1"/>
                </a:solidFill>
              </a:rPr>
              <a:t>4  </a:t>
            </a:r>
            <a:r>
              <a:rPr lang="en-US" sz="2400" b="1" dirty="0" smtClean="0">
                <a:solidFill>
                  <a:schemeClr val="bg1"/>
                </a:solidFill>
              </a:rPr>
              <a:t>always in every prayer of mine for you all making my prayer with joy, </a:t>
            </a:r>
            <a:r>
              <a:rPr lang="en-US" sz="2400" b="1" dirty="0" smtClean="0">
                <a:solidFill>
                  <a:schemeClr val="bg1"/>
                </a:solidFill>
              </a:rPr>
              <a:t>5  </a:t>
            </a:r>
            <a:r>
              <a:rPr lang="en-US" sz="2400" b="1" dirty="0" smtClean="0">
                <a:solidFill>
                  <a:schemeClr val="bg1"/>
                </a:solidFill>
              </a:rPr>
              <a:t>because of your partnership in the gospel from the first day until now. </a:t>
            </a:r>
            <a:r>
              <a:rPr lang="en-US" sz="2400" b="1" dirty="0" smtClean="0">
                <a:solidFill>
                  <a:schemeClr val="bg1"/>
                </a:solidFill>
              </a:rPr>
              <a:t>6  </a:t>
            </a:r>
            <a:r>
              <a:rPr lang="en-US" sz="2400" b="1" dirty="0" smtClean="0">
                <a:solidFill>
                  <a:schemeClr val="bg1"/>
                </a:solidFill>
              </a:rPr>
              <a:t>And I am sure of this, that he who began a good work in you will bring it to completion at the day of Jesus Christ. </a:t>
            </a:r>
            <a:r>
              <a:rPr lang="en-US" sz="2400" b="1" dirty="0" smtClean="0">
                <a:solidFill>
                  <a:schemeClr val="bg1"/>
                </a:solidFill>
              </a:rPr>
              <a:t>7  </a:t>
            </a:r>
            <a:r>
              <a:rPr lang="en-US" sz="2400" b="1" dirty="0" smtClean="0">
                <a:solidFill>
                  <a:schemeClr val="bg1"/>
                </a:solidFill>
              </a:rPr>
              <a:t>It is right for me to feel this way about you all, because I hold you in my heart, for you are all partakers with me of grace, both in my imprisonment and in the defense and confirmation of the gospel. </a:t>
            </a:r>
            <a:r>
              <a:rPr lang="en-US" sz="2400" b="1" dirty="0" smtClean="0">
                <a:solidFill>
                  <a:schemeClr val="bg1"/>
                </a:solidFill>
              </a:rPr>
              <a:t>8  </a:t>
            </a:r>
            <a:r>
              <a:rPr lang="en-US" sz="2400" b="1" dirty="0" smtClean="0">
                <a:solidFill>
                  <a:schemeClr val="bg1"/>
                </a:solidFill>
              </a:rPr>
              <a:t>For God is my witness, how I yearn for you all with the affection of Christ Jesus.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6494085"/>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	B. 22 </a:t>
            </a:r>
            <a:r>
              <a:rPr lang="en-US" sz="2600" b="1" dirty="0" smtClean="0">
                <a:solidFill>
                  <a:schemeClr val="bg1"/>
                </a:solidFill>
              </a:rPr>
              <a:t>If I am to live in the flesh, that means fruitful labor for me. Yet which I shall choose I cannot tell. 23 I am hard pressed between the two. My desire is to depart and be with Christ, for that is far better. 24 But to remain in the flesh is more necessary on your account. </a:t>
            </a:r>
            <a:r>
              <a:rPr lang="en-US" sz="2600" b="1" dirty="0" smtClean="0">
                <a:solidFill>
                  <a:schemeClr val="bg1"/>
                </a:solidFill>
              </a:rPr>
              <a:t>25 Convinced of this, I know that I will remain and continue with you all, for your progress and joy in the faith, 26 so that in me you may have ample cause to glory in Christ Jesus, because of my coming to you again. </a:t>
            </a:r>
          </a:p>
          <a:p>
            <a:pPr algn="just">
              <a:spcBef>
                <a:spcPct val="50000"/>
              </a:spcBef>
            </a:pPr>
            <a:r>
              <a:rPr lang="en-US" sz="2600" b="1" dirty="0" smtClean="0">
                <a:solidFill>
                  <a:schemeClr val="bg1"/>
                </a:solidFill>
              </a:rPr>
              <a:t>	</a:t>
            </a:r>
            <a:r>
              <a:rPr lang="en-US" sz="2600" b="1" dirty="0" smtClean="0">
                <a:solidFill>
                  <a:schemeClr val="bg1"/>
                </a:solidFill>
              </a:rPr>
              <a:t>1. Discuss Paul's struggle.</a:t>
            </a:r>
          </a:p>
          <a:p>
            <a:pPr algn="just">
              <a:spcBef>
                <a:spcPct val="50000"/>
              </a:spcBef>
            </a:pPr>
            <a:r>
              <a:rPr lang="en-US" sz="2600" b="1" dirty="0" smtClean="0">
                <a:solidFill>
                  <a:schemeClr val="bg1"/>
                </a:solidFill>
              </a:rPr>
              <a:t>	</a:t>
            </a:r>
            <a:r>
              <a:rPr lang="en-US" sz="2600" b="1" dirty="0" smtClean="0">
                <a:solidFill>
                  <a:schemeClr val="bg1"/>
                </a:solidFill>
              </a:rPr>
              <a:t>2. How do we make decisions:</a:t>
            </a:r>
          </a:p>
          <a:p>
            <a:pPr algn="just">
              <a:spcBef>
                <a:spcPct val="50000"/>
              </a:spcBef>
            </a:pPr>
            <a:endParaRPr lang="en-US" sz="2600" b="1" dirty="0" smtClean="0">
              <a:solidFill>
                <a:schemeClr val="bg1"/>
              </a:solidFill>
            </a:endParaRPr>
          </a:p>
          <a:p>
            <a:pPr algn="just">
              <a:spcBef>
                <a:spcPct val="50000"/>
              </a:spcBef>
            </a:pPr>
            <a:endParaRPr lang="en-US" sz="26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5293757"/>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1. Kingdom first: is it clear which option better advances this?</a:t>
            </a:r>
          </a:p>
          <a:p>
            <a:pPr algn="just">
              <a:spcBef>
                <a:spcPct val="50000"/>
              </a:spcBef>
            </a:pPr>
            <a:r>
              <a:rPr lang="en-US" sz="2600" b="1" dirty="0" smtClean="0">
                <a:solidFill>
                  <a:schemeClr val="bg1"/>
                </a:solidFill>
              </a:rPr>
              <a:t>	a. Enable me to grow in Christ-likeness</a:t>
            </a:r>
            <a:endParaRPr lang="en-US" sz="2600" b="1" dirty="0" smtClean="0">
              <a:solidFill>
                <a:schemeClr val="bg1"/>
              </a:solidFill>
            </a:endParaRPr>
          </a:p>
          <a:p>
            <a:pPr algn="just">
              <a:spcBef>
                <a:spcPct val="50000"/>
              </a:spcBef>
            </a:pPr>
            <a:r>
              <a:rPr lang="en-US" sz="2600" b="1" dirty="0" smtClean="0">
                <a:solidFill>
                  <a:schemeClr val="bg1"/>
                </a:solidFill>
              </a:rPr>
              <a:t>	b. Enable me to bear more fruit for Christ?</a:t>
            </a:r>
          </a:p>
          <a:p>
            <a:pPr algn="just">
              <a:spcBef>
                <a:spcPct val="50000"/>
              </a:spcBef>
            </a:pPr>
            <a:r>
              <a:rPr lang="en-US" sz="2600" b="1" dirty="0" smtClean="0">
                <a:solidFill>
                  <a:schemeClr val="bg1"/>
                </a:solidFill>
              </a:rPr>
              <a:t>2. Communicating with God</a:t>
            </a:r>
          </a:p>
          <a:p>
            <a:pPr algn="just">
              <a:spcBef>
                <a:spcPct val="50000"/>
              </a:spcBef>
            </a:pPr>
            <a:r>
              <a:rPr lang="en-US" sz="2600" b="1" dirty="0" smtClean="0">
                <a:solidFill>
                  <a:schemeClr val="bg1"/>
                </a:solidFill>
              </a:rPr>
              <a:t>	</a:t>
            </a:r>
            <a:r>
              <a:rPr lang="en-US" sz="2600" b="1" dirty="0" smtClean="0">
                <a:solidFill>
                  <a:schemeClr val="bg1"/>
                </a:solidFill>
              </a:rPr>
              <a:t>a. God's Word: are there clear biblical guidelines that direct my decision. </a:t>
            </a:r>
          </a:p>
          <a:p>
            <a:pPr algn="just">
              <a:spcBef>
                <a:spcPct val="50000"/>
              </a:spcBef>
            </a:pPr>
            <a:r>
              <a:rPr lang="en-US" sz="2600" b="1" dirty="0" smtClean="0">
                <a:solidFill>
                  <a:schemeClr val="bg1"/>
                </a:solidFill>
              </a:rPr>
              <a:t>	</a:t>
            </a:r>
            <a:r>
              <a:rPr lang="en-US" sz="2600" b="1" dirty="0" smtClean="0">
                <a:solidFill>
                  <a:schemeClr val="bg1"/>
                </a:solidFill>
              </a:rPr>
              <a:t>b. Prayer: Ask God for wisdom and discernment</a:t>
            </a:r>
          </a:p>
          <a:p>
            <a:pPr algn="just">
              <a:spcBef>
                <a:spcPct val="50000"/>
              </a:spcBef>
            </a:pPr>
            <a:r>
              <a:rPr lang="en-US" sz="2600" b="1" dirty="0" smtClean="0">
                <a:solidFill>
                  <a:schemeClr val="bg1"/>
                </a:solidFill>
              </a:rPr>
              <a:t>3. Common sense: does the decision reflect sound judgment? </a:t>
            </a:r>
            <a:endParaRPr lang="en-US" sz="26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7" dur="500"/>
                                        <p:tgtEl>
                                          <p:spTgt spid="147459">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10" dur="500"/>
                                        <p:tgtEl>
                                          <p:spTgt spid="147459">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7459">
                                            <p:txEl>
                                              <p:pRg st="5" end="5"/>
                                            </p:txEl>
                                          </p:spTgt>
                                        </p:tgtEl>
                                        <p:attrNameLst>
                                          <p:attrName>style.visibility</p:attrName>
                                        </p:attrNameLst>
                                      </p:cBhvr>
                                      <p:to>
                                        <p:strVal val="visible"/>
                                      </p:to>
                                    </p:set>
                                    <p:animEffect transition="in" filter="blinds(horizontal)">
                                      <p:cBhvr>
                                        <p:cTn id="13" dur="500"/>
                                        <p:tgtEl>
                                          <p:spTgt spid="147459">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47459">
                                            <p:txEl>
                                              <p:pRg st="6" end="6"/>
                                            </p:txEl>
                                          </p:spTgt>
                                        </p:tgtEl>
                                        <p:attrNameLst>
                                          <p:attrName>style.visibility</p:attrName>
                                        </p:attrNameLst>
                                      </p:cBhvr>
                                      <p:to>
                                        <p:strVal val="visible"/>
                                      </p:to>
                                    </p:set>
                                    <p:animEffect transition="in" filter="blinds(horizontal)">
                                      <p:cBhvr>
                                        <p:cTn id="18" dur="500"/>
                                        <p:tgtEl>
                                          <p:spTgt spid="147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6093976"/>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4. Counsel from others: what do other godly people think?</a:t>
            </a:r>
          </a:p>
          <a:p>
            <a:pPr algn="just">
              <a:spcBef>
                <a:spcPct val="50000"/>
              </a:spcBef>
            </a:pPr>
            <a:r>
              <a:rPr lang="en-US" sz="2600" b="1" dirty="0" smtClean="0">
                <a:solidFill>
                  <a:schemeClr val="bg1"/>
                </a:solidFill>
              </a:rPr>
              <a:t>5. Circumstances: </a:t>
            </a:r>
            <a:r>
              <a:rPr lang="en-US" sz="2600" b="1" dirty="0" smtClean="0">
                <a:solidFill>
                  <a:schemeClr val="bg1"/>
                </a:solidFill>
              </a:rPr>
              <a:t>How has God gifted me? Guided me? What are providential factors that help me decide?</a:t>
            </a:r>
          </a:p>
          <a:p>
            <a:pPr algn="just">
              <a:spcBef>
                <a:spcPct val="50000"/>
              </a:spcBef>
            </a:pPr>
            <a:r>
              <a:rPr lang="en-US" sz="2600" b="1" dirty="0" smtClean="0">
                <a:solidFill>
                  <a:schemeClr val="bg1"/>
                </a:solidFill>
              </a:rPr>
              <a:t>6.  Compulsion: what are my desire?</a:t>
            </a:r>
          </a:p>
          <a:p>
            <a:pPr algn="just">
              <a:spcBef>
                <a:spcPct val="50000"/>
              </a:spcBef>
            </a:pPr>
            <a:r>
              <a:rPr lang="en-US" sz="2600" b="1" dirty="0" smtClean="0">
                <a:solidFill>
                  <a:schemeClr val="bg1"/>
                </a:solidFill>
              </a:rPr>
              <a:t>7. Contentment: do I have a sense of peace about the decision?</a:t>
            </a:r>
          </a:p>
          <a:p>
            <a:pPr algn="just">
              <a:spcBef>
                <a:spcPct val="50000"/>
              </a:spcBef>
            </a:pPr>
            <a:r>
              <a:rPr lang="en-US" sz="2600" b="1" dirty="0" smtClean="0">
                <a:solidFill>
                  <a:schemeClr val="bg1"/>
                </a:solidFill>
              </a:rPr>
              <a:t>8. Confirmation: putting all factors together, is there more settled sense on what to do?</a:t>
            </a:r>
          </a:p>
          <a:p>
            <a:pPr algn="just">
              <a:spcBef>
                <a:spcPct val="50000"/>
              </a:spcBef>
            </a:pPr>
            <a:r>
              <a:rPr lang="en-US" sz="2600" b="1" dirty="0" smtClean="0">
                <a:solidFill>
                  <a:schemeClr val="bg1"/>
                </a:solidFill>
              </a:rPr>
              <a:t>	</a:t>
            </a:r>
            <a:endParaRPr lang="en-US" sz="2600" b="1" dirty="0" smtClean="0">
              <a:solidFill>
                <a:schemeClr val="bg1"/>
              </a:solidFill>
            </a:endParaRPr>
          </a:p>
          <a:p>
            <a:pPr algn="just">
              <a:spcBef>
                <a:spcPct val="50000"/>
              </a:spcBef>
            </a:pPr>
            <a:r>
              <a:rPr lang="en-US" sz="2600" b="1" dirty="0" smtClean="0">
                <a:solidFill>
                  <a:schemeClr val="bg1"/>
                </a:solidFill>
              </a:rPr>
              <a:t>	</a:t>
            </a:r>
            <a:endParaRPr lang="en-US" sz="2600" b="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7459">
                                            <p:txEl>
                                              <p:pRg st="1" end="1"/>
                                            </p:txEl>
                                          </p:spTgt>
                                        </p:tgtEl>
                                        <p:attrNameLst>
                                          <p:attrName>style.visibility</p:attrName>
                                        </p:attrNameLst>
                                      </p:cBhvr>
                                      <p:to>
                                        <p:strVal val="visible"/>
                                      </p:to>
                                    </p:set>
                                    <p:animEffect transition="in" filter="blinds(horizontal)">
                                      <p:cBhvr>
                                        <p:cTn id="7" dur="500"/>
                                        <p:tgtEl>
                                          <p:spTgt spid="14745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7459">
                                            <p:txEl>
                                              <p:pRg st="2" end="2"/>
                                            </p:txEl>
                                          </p:spTgt>
                                        </p:tgtEl>
                                        <p:attrNameLst>
                                          <p:attrName>style.visibility</p:attrName>
                                        </p:attrNameLst>
                                      </p:cBhvr>
                                      <p:to>
                                        <p:strVal val="visible"/>
                                      </p:to>
                                    </p:set>
                                    <p:animEffect transition="in" filter="blinds(horizontal)">
                                      <p:cBhvr>
                                        <p:cTn id="12" dur="500"/>
                                        <p:tgtEl>
                                          <p:spTgt spid="14745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7459">
                                            <p:txEl>
                                              <p:pRg st="3" end="3"/>
                                            </p:txEl>
                                          </p:spTgt>
                                        </p:tgtEl>
                                        <p:attrNameLst>
                                          <p:attrName>style.visibility</p:attrName>
                                        </p:attrNameLst>
                                      </p:cBhvr>
                                      <p:to>
                                        <p:strVal val="visible"/>
                                      </p:to>
                                    </p:set>
                                    <p:animEffect transition="in" filter="blinds(horizontal)">
                                      <p:cBhvr>
                                        <p:cTn id="17" dur="500"/>
                                        <p:tgtEl>
                                          <p:spTgt spid="14745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47459">
                                            <p:txEl>
                                              <p:pRg st="4" end="4"/>
                                            </p:txEl>
                                          </p:spTgt>
                                        </p:tgtEl>
                                        <p:attrNameLst>
                                          <p:attrName>style.visibility</p:attrName>
                                        </p:attrNameLst>
                                      </p:cBhvr>
                                      <p:to>
                                        <p:strVal val="visible"/>
                                      </p:to>
                                    </p:set>
                                    <p:animEffect transition="in" filter="blinds(horizontal)">
                                      <p:cBhvr>
                                        <p:cTn id="22" dur="500"/>
                                        <p:tgtEl>
                                          <p:spTgt spid="1474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Text Box 3"/>
          <p:cNvSpPr txBox="1">
            <a:spLocks noChangeArrowheads="1"/>
          </p:cNvSpPr>
          <p:nvPr/>
        </p:nvSpPr>
        <p:spPr bwMode="auto">
          <a:xfrm>
            <a:off x="152400" y="0"/>
            <a:ext cx="8839200" cy="5093702"/>
          </a:xfrm>
          <a:prstGeom prst="rect">
            <a:avLst/>
          </a:prstGeom>
          <a:noFill/>
          <a:ln w="9525">
            <a:noFill/>
            <a:miter lim="800000"/>
            <a:headEnd/>
            <a:tailEnd/>
          </a:ln>
          <a:effectLst/>
        </p:spPr>
        <p:txBody>
          <a:bodyPr wrap="square">
            <a:spAutoFit/>
          </a:bodyPr>
          <a:lstStyle/>
          <a:p>
            <a:pPr algn="just">
              <a:spcBef>
                <a:spcPct val="50000"/>
              </a:spcBef>
            </a:pPr>
            <a:r>
              <a:rPr lang="en-US" sz="2600" b="1" dirty="0" smtClean="0">
                <a:solidFill>
                  <a:schemeClr val="bg1"/>
                </a:solidFill>
              </a:rPr>
              <a:t>V. Concluding thoughts: </a:t>
            </a:r>
          </a:p>
          <a:p>
            <a:pPr algn="just">
              <a:spcBef>
                <a:spcPct val="50000"/>
              </a:spcBef>
            </a:pPr>
            <a:r>
              <a:rPr lang="en-US" sz="2600" b="1" dirty="0" smtClean="0">
                <a:solidFill>
                  <a:schemeClr val="bg1"/>
                </a:solidFill>
              </a:rPr>
              <a:t>27 </a:t>
            </a:r>
            <a:r>
              <a:rPr lang="en-US" sz="2600" b="1" dirty="0" smtClean="0">
                <a:solidFill>
                  <a:schemeClr val="bg1"/>
                </a:solidFill>
              </a:rPr>
              <a:t>Only let your manner of life be worthy of the gospel of Christ, so that whether I come and see you or am absent, I may hear of you that you are standing firm in one spirit, with one mind striving side by side for the faith of the gospel, 28 and not frightened in anything by your opponents. This is a clear sign to them of their destruction, but of your salvation, and that from God. 29 For it has been granted to you that for the sake of Christ you should not only believe in him but also suffer for his sake, 30 engaged in the same conflict that you saw I had and now hear that I still have.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262979"/>
          </a:xfrm>
          <a:prstGeom prst="rect">
            <a:avLst/>
          </a:prstGeom>
          <a:noFill/>
          <a:ln w="9525">
            <a:noFill/>
            <a:miter lim="800000"/>
            <a:headEnd/>
            <a:tailEnd/>
          </a:ln>
        </p:spPr>
        <p:txBody>
          <a:bodyPr wrap="square">
            <a:spAutoFit/>
          </a:bodyPr>
          <a:lstStyle/>
          <a:p>
            <a:pPr algn="just" eaLnBrk="0" hangingPunct="0">
              <a:spcBef>
                <a:spcPct val="50000"/>
              </a:spcBef>
            </a:pPr>
            <a:r>
              <a:rPr lang="en-US" sz="2400" b="1" dirty="0" smtClean="0">
                <a:solidFill>
                  <a:schemeClr val="bg1"/>
                </a:solidFill>
              </a:rPr>
              <a:t>9  </a:t>
            </a:r>
            <a:r>
              <a:rPr lang="en-US" sz="2400" b="1" dirty="0" smtClean="0">
                <a:solidFill>
                  <a:schemeClr val="bg1"/>
                </a:solidFill>
              </a:rPr>
              <a:t>And it is my prayer that your love may abound more and more, with knowledge and all discernment, </a:t>
            </a:r>
            <a:r>
              <a:rPr lang="en-US" sz="2400" b="1" dirty="0" smtClean="0">
                <a:solidFill>
                  <a:schemeClr val="bg1"/>
                </a:solidFill>
              </a:rPr>
              <a:t>10  </a:t>
            </a:r>
            <a:r>
              <a:rPr lang="en-US" sz="2400" b="1" dirty="0" smtClean="0">
                <a:solidFill>
                  <a:schemeClr val="bg1"/>
                </a:solidFill>
              </a:rPr>
              <a:t>so that you may approve what is excellent, and so be pure and blameless for the day of Christ, </a:t>
            </a:r>
            <a:r>
              <a:rPr lang="en-US" sz="2400" b="1" dirty="0" smtClean="0">
                <a:solidFill>
                  <a:schemeClr val="bg1"/>
                </a:solidFill>
              </a:rPr>
              <a:t>11  </a:t>
            </a:r>
            <a:r>
              <a:rPr lang="en-US" sz="2400" b="1" dirty="0" smtClean="0">
                <a:solidFill>
                  <a:schemeClr val="bg1"/>
                </a:solidFill>
              </a:rPr>
              <a:t>filled with the fruit of righteousness that comes through Jesus Christ, to the glory and praise of God. </a:t>
            </a:r>
            <a:r>
              <a:rPr lang="en-US" sz="2400" b="1" dirty="0" smtClean="0">
                <a:solidFill>
                  <a:schemeClr val="bg1"/>
                </a:solidFill>
              </a:rPr>
              <a:t>12  </a:t>
            </a:r>
            <a:r>
              <a:rPr lang="en-US" sz="2400" b="1" dirty="0" smtClean="0">
                <a:solidFill>
                  <a:schemeClr val="bg1"/>
                </a:solidFill>
              </a:rPr>
              <a:t>I want you to know, brothers, that what has happened to me has really served to advance the gospel, </a:t>
            </a:r>
            <a:r>
              <a:rPr lang="en-US" sz="2400" b="1" dirty="0" smtClean="0">
                <a:solidFill>
                  <a:schemeClr val="bg1"/>
                </a:solidFill>
              </a:rPr>
              <a:t>13  </a:t>
            </a:r>
            <a:r>
              <a:rPr lang="en-US" sz="2400" b="1" dirty="0" smtClean="0">
                <a:solidFill>
                  <a:schemeClr val="bg1"/>
                </a:solidFill>
              </a:rPr>
              <a:t>so that it has become known throughout the whole imperial guard and to all the rest that my imprisonment is for Christ. </a:t>
            </a:r>
            <a:r>
              <a:rPr lang="en-US" sz="2400" b="1" dirty="0" smtClean="0">
                <a:solidFill>
                  <a:schemeClr val="bg1"/>
                </a:solidFill>
              </a:rPr>
              <a:t>14  </a:t>
            </a:r>
            <a:r>
              <a:rPr lang="en-US" sz="2400" b="1" dirty="0" smtClean="0">
                <a:solidFill>
                  <a:schemeClr val="bg1"/>
                </a:solidFill>
              </a:rPr>
              <a:t>And most of the brothers, having become confident in the Lord by my imprisonment, are much more bold to speak the word without fear. </a:t>
            </a:r>
            <a:r>
              <a:rPr lang="en-US" sz="2400" b="1" dirty="0" smtClean="0">
                <a:solidFill>
                  <a:schemeClr val="bg1"/>
                </a:solidFill>
              </a:rPr>
              <a:t>15  </a:t>
            </a:r>
            <a:r>
              <a:rPr lang="en-US" sz="2400" b="1" dirty="0" smtClean="0">
                <a:solidFill>
                  <a:schemeClr val="bg1"/>
                </a:solidFill>
              </a:rPr>
              <a:t>Some indeed preach Christ from envy and rivalry, but others from good will</a:t>
            </a:r>
            <a:r>
              <a:rPr lang="en-US" sz="2400" b="1" dirty="0" smtClean="0">
                <a:solidFill>
                  <a:schemeClr val="bg1"/>
                </a:solidFill>
              </a:rPr>
              <a:t>. </a:t>
            </a:r>
            <a:endParaRPr lang="en-US" sz="2400" b="1"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816977"/>
          </a:xfrm>
          <a:prstGeom prst="rect">
            <a:avLst/>
          </a:prstGeom>
          <a:noFill/>
          <a:ln w="9525">
            <a:noFill/>
            <a:miter lim="800000"/>
            <a:headEnd/>
            <a:tailEnd/>
          </a:ln>
        </p:spPr>
        <p:txBody>
          <a:bodyPr wrap="square">
            <a:spAutoFit/>
          </a:bodyPr>
          <a:lstStyle/>
          <a:p>
            <a:pPr algn="just" eaLnBrk="0" hangingPunct="0">
              <a:spcBef>
                <a:spcPct val="50000"/>
              </a:spcBef>
            </a:pPr>
            <a:r>
              <a:rPr lang="en-US" sz="2400" b="1" dirty="0" smtClean="0">
                <a:solidFill>
                  <a:schemeClr val="bg1"/>
                </a:solidFill>
              </a:rPr>
              <a:t>16  </a:t>
            </a:r>
            <a:r>
              <a:rPr lang="en-US" sz="2400" b="1" dirty="0" smtClean="0">
                <a:solidFill>
                  <a:schemeClr val="bg1"/>
                </a:solidFill>
              </a:rPr>
              <a:t>The latter do it out of love, knowing that I am put here for the defense of the gospel. </a:t>
            </a:r>
            <a:r>
              <a:rPr lang="en-US" sz="2400" b="1" dirty="0" smtClean="0">
                <a:solidFill>
                  <a:schemeClr val="bg1"/>
                </a:solidFill>
              </a:rPr>
              <a:t>17  </a:t>
            </a:r>
            <a:r>
              <a:rPr lang="en-US" sz="2400" b="1" dirty="0" smtClean="0">
                <a:solidFill>
                  <a:schemeClr val="bg1"/>
                </a:solidFill>
              </a:rPr>
              <a:t>The former proclaim Christ out of selfish ambition, not sincerely but thinking to afflict me in my imprisonment. </a:t>
            </a:r>
            <a:r>
              <a:rPr lang="en-US" sz="2400" b="1" dirty="0" smtClean="0">
                <a:solidFill>
                  <a:schemeClr val="bg1"/>
                </a:solidFill>
              </a:rPr>
              <a:t>18  </a:t>
            </a:r>
            <a:r>
              <a:rPr lang="en-US" sz="2400" b="1" dirty="0" smtClean="0">
                <a:solidFill>
                  <a:schemeClr val="bg1"/>
                </a:solidFill>
              </a:rPr>
              <a:t>What then? Only that in every way, whether in pretense or in truth, Christ is proclaimed, and in that I rejoice. Yes, and I will rejoice</a:t>
            </a:r>
            <a:r>
              <a:rPr lang="en-US" sz="2400" b="1" dirty="0" smtClean="0">
                <a:solidFill>
                  <a:schemeClr val="bg1"/>
                </a:solidFill>
              </a:rPr>
              <a:t>, 19  </a:t>
            </a:r>
            <a:r>
              <a:rPr lang="en-US" sz="2400" b="1" dirty="0" smtClean="0">
                <a:solidFill>
                  <a:schemeClr val="bg1"/>
                </a:solidFill>
              </a:rPr>
              <a:t>for I know that through your prayers and the help of the Spirit of Jesus Christ this will turn out for my deliverance, </a:t>
            </a:r>
            <a:r>
              <a:rPr lang="en-US" sz="2400" b="1" dirty="0" smtClean="0">
                <a:solidFill>
                  <a:schemeClr val="bg1"/>
                </a:solidFill>
              </a:rPr>
              <a:t>20  </a:t>
            </a:r>
            <a:r>
              <a:rPr lang="en-US" sz="2400" b="1" dirty="0" smtClean="0">
                <a:solidFill>
                  <a:schemeClr val="bg1"/>
                </a:solidFill>
              </a:rPr>
              <a:t>as it is my eager expectation and hope that I will not be at all ashamed, but that with full courage now as always Christ will be honored in my body, whether by life or by death. </a:t>
            </a:r>
            <a:r>
              <a:rPr lang="en-US" sz="2400" b="1" dirty="0" smtClean="0">
                <a:solidFill>
                  <a:schemeClr val="bg1"/>
                </a:solidFill>
              </a:rPr>
              <a:t>21  </a:t>
            </a:r>
            <a:r>
              <a:rPr lang="en-US" sz="2400" b="1" dirty="0" smtClean="0">
                <a:solidFill>
                  <a:schemeClr val="bg1"/>
                </a:solidFill>
              </a:rPr>
              <a:t>For to me to live is Christ, and to die is gain. </a:t>
            </a:r>
            <a:r>
              <a:rPr lang="en-US" sz="2400" b="1" dirty="0" smtClean="0">
                <a:solidFill>
                  <a:schemeClr val="bg1"/>
                </a:solidFill>
              </a:rPr>
              <a:t>22  </a:t>
            </a:r>
            <a:r>
              <a:rPr lang="en-US" sz="2400" b="1" dirty="0" smtClean="0">
                <a:solidFill>
                  <a:schemeClr val="bg1"/>
                </a:solidFill>
              </a:rPr>
              <a:t>If I am to live in the flesh, that means fruitful labor for me. Yet which I shall choose I cannot tell. </a:t>
            </a:r>
          </a:p>
          <a:p>
            <a:pPr algn="just" eaLnBrk="0" hangingPunct="0">
              <a:spcBef>
                <a:spcPct val="50000"/>
              </a:spcBef>
            </a:pPr>
            <a:r>
              <a:rPr lang="en-US" sz="2400" b="1" dirty="0" smtClean="0">
                <a:solidFill>
                  <a:schemeClr val="bg1"/>
                </a:solidFill>
              </a:rPr>
              <a:t> </a:t>
            </a:r>
            <a:endParaRPr lang="en-US" sz="2400" b="1"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5262979"/>
          </a:xfrm>
          <a:prstGeom prst="rect">
            <a:avLst/>
          </a:prstGeom>
          <a:noFill/>
          <a:ln w="9525">
            <a:noFill/>
            <a:miter lim="800000"/>
            <a:headEnd/>
            <a:tailEnd/>
          </a:ln>
        </p:spPr>
        <p:txBody>
          <a:bodyPr wrap="square">
            <a:spAutoFit/>
          </a:bodyPr>
          <a:lstStyle/>
          <a:p>
            <a:pPr algn="just" eaLnBrk="0" hangingPunct="0">
              <a:spcBef>
                <a:spcPct val="50000"/>
              </a:spcBef>
            </a:pPr>
            <a:r>
              <a:rPr lang="en-US" sz="2400" b="1" dirty="0" smtClean="0">
                <a:solidFill>
                  <a:schemeClr val="bg1"/>
                </a:solidFill>
              </a:rPr>
              <a:t>23  </a:t>
            </a:r>
            <a:r>
              <a:rPr lang="en-US" sz="2400" b="1" dirty="0" smtClean="0">
                <a:solidFill>
                  <a:schemeClr val="bg1"/>
                </a:solidFill>
              </a:rPr>
              <a:t>I am hard pressed between the two. My desire is to depart and be with Christ, for that is far better. </a:t>
            </a:r>
            <a:r>
              <a:rPr lang="en-US" sz="2400" b="1" dirty="0" smtClean="0">
                <a:solidFill>
                  <a:schemeClr val="bg1"/>
                </a:solidFill>
              </a:rPr>
              <a:t>24  </a:t>
            </a:r>
            <a:r>
              <a:rPr lang="en-US" sz="2400" b="1" dirty="0" smtClean="0">
                <a:solidFill>
                  <a:schemeClr val="bg1"/>
                </a:solidFill>
              </a:rPr>
              <a:t>But to remain in the flesh is more necessary on your </a:t>
            </a:r>
            <a:r>
              <a:rPr lang="en-US" sz="2400" b="1" dirty="0" smtClean="0">
                <a:solidFill>
                  <a:schemeClr val="bg1"/>
                </a:solidFill>
              </a:rPr>
              <a:t>account. 25  </a:t>
            </a:r>
            <a:r>
              <a:rPr lang="en-US" sz="2400" b="1" dirty="0" smtClean="0">
                <a:solidFill>
                  <a:schemeClr val="bg1"/>
                </a:solidFill>
              </a:rPr>
              <a:t>Convinced of this, I know that I will remain and continue with you all, for your progress and joy in the faith, </a:t>
            </a:r>
            <a:r>
              <a:rPr lang="en-US" sz="2400" b="1" dirty="0" smtClean="0">
                <a:solidFill>
                  <a:schemeClr val="bg1"/>
                </a:solidFill>
              </a:rPr>
              <a:t>26  </a:t>
            </a:r>
            <a:r>
              <a:rPr lang="en-US" sz="2400" b="1" dirty="0" smtClean="0">
                <a:solidFill>
                  <a:schemeClr val="bg1"/>
                </a:solidFill>
              </a:rPr>
              <a:t>so that in me you may have ample cause to glory in Christ Jesus, because of my coming to you again. </a:t>
            </a:r>
            <a:r>
              <a:rPr lang="en-US" sz="2400" b="1" dirty="0" smtClean="0">
                <a:solidFill>
                  <a:schemeClr val="bg1"/>
                </a:solidFill>
              </a:rPr>
              <a:t>27  </a:t>
            </a:r>
            <a:r>
              <a:rPr lang="en-US" sz="2400" b="1" dirty="0" smtClean="0">
                <a:solidFill>
                  <a:schemeClr val="bg1"/>
                </a:solidFill>
              </a:rPr>
              <a:t>Only let your manner of life be worthy of the gospel of Christ, so that whether I come and see you or am absent, I may hear of you that you are standing firm in one spirit, with one mind striving side by side for the faith of the </a:t>
            </a:r>
            <a:r>
              <a:rPr lang="en-US" sz="2400" b="1" dirty="0" smtClean="0">
                <a:solidFill>
                  <a:schemeClr val="bg1"/>
                </a:solidFill>
              </a:rPr>
              <a:t>gospel, 28  </a:t>
            </a:r>
            <a:r>
              <a:rPr lang="en-US" sz="2400" b="1" dirty="0" smtClean="0">
                <a:solidFill>
                  <a:schemeClr val="bg1"/>
                </a:solidFill>
              </a:rPr>
              <a:t>and not frightened in anything by your opponents. This is a clear sign to them of their destruction, but of your salvation, and that from God</a:t>
            </a:r>
            <a:r>
              <a:rPr lang="en-US" sz="2400" b="1" smtClean="0">
                <a:solidFill>
                  <a:schemeClr val="bg1"/>
                </a:solidFill>
              </a:rPr>
              <a:t>. </a:t>
            </a:r>
            <a:endParaRPr lang="en-US" sz="2400" b="1" dirty="0" smtClean="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3"/>
          <p:cNvSpPr txBox="1">
            <a:spLocks noChangeArrowheads="1"/>
          </p:cNvSpPr>
          <p:nvPr/>
        </p:nvSpPr>
        <p:spPr bwMode="auto">
          <a:xfrm>
            <a:off x="152400" y="0"/>
            <a:ext cx="8991600" cy="1569660"/>
          </a:xfrm>
          <a:prstGeom prst="rect">
            <a:avLst/>
          </a:prstGeom>
          <a:noFill/>
          <a:ln w="9525">
            <a:noFill/>
            <a:miter lim="800000"/>
            <a:headEnd/>
            <a:tailEnd/>
          </a:ln>
        </p:spPr>
        <p:txBody>
          <a:bodyPr wrap="square">
            <a:spAutoFit/>
          </a:bodyPr>
          <a:lstStyle/>
          <a:p>
            <a:pPr algn="just" eaLnBrk="0" hangingPunct="0">
              <a:spcBef>
                <a:spcPct val="50000"/>
              </a:spcBef>
            </a:pPr>
            <a:r>
              <a:rPr lang="en-US" sz="2400" b="1" dirty="0" smtClean="0">
                <a:solidFill>
                  <a:schemeClr val="bg1"/>
                </a:solidFill>
              </a:rPr>
              <a:t>29 </a:t>
            </a:r>
            <a:r>
              <a:rPr lang="en-US" sz="2400" b="1" dirty="0" smtClean="0">
                <a:solidFill>
                  <a:schemeClr val="bg1"/>
                </a:solidFill>
              </a:rPr>
              <a:t>For it has been granted to you that for the sake of Christ you should not only believe in him but also suffer for his sake, </a:t>
            </a:r>
            <a:r>
              <a:rPr lang="en-US" sz="2400" b="1" dirty="0" smtClean="0">
                <a:solidFill>
                  <a:schemeClr val="bg1"/>
                </a:solidFill>
              </a:rPr>
              <a:t>30  </a:t>
            </a:r>
            <a:r>
              <a:rPr lang="en-US" sz="2400" b="1" dirty="0" smtClean="0">
                <a:solidFill>
                  <a:schemeClr val="bg1"/>
                </a:solidFill>
              </a:rPr>
              <a:t>engaged in the same conflict that you saw I had and now hear that I still have.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152400" y="0"/>
            <a:ext cx="8991600" cy="3108543"/>
          </a:xfrm>
          <a:prstGeom prst="rect">
            <a:avLst/>
          </a:prstGeom>
          <a:noFill/>
          <a:ln w="9525">
            <a:noFill/>
            <a:miter lim="800000"/>
            <a:headEnd/>
            <a:tailEnd/>
          </a:ln>
        </p:spPr>
        <p:txBody>
          <a:bodyPr wrap="square">
            <a:spAutoFit/>
          </a:bodyPr>
          <a:lstStyle/>
          <a:p>
            <a:pPr algn="just" eaLnBrk="0" hangingPunct="0">
              <a:spcBef>
                <a:spcPts val="1200"/>
              </a:spcBef>
            </a:pPr>
            <a:r>
              <a:rPr lang="en-US" sz="2600" b="1" dirty="0" smtClean="0">
                <a:solidFill>
                  <a:schemeClr val="bg1"/>
                </a:solidFill>
              </a:rPr>
              <a:t>1. Author/date: Paul (&amp; Timothy). 62AD, Roman prison.</a:t>
            </a:r>
          </a:p>
          <a:p>
            <a:pPr algn="just" eaLnBrk="0" hangingPunct="0">
              <a:spcBef>
                <a:spcPts val="1200"/>
              </a:spcBef>
            </a:pPr>
            <a:r>
              <a:rPr lang="en-US" sz="2600" b="1" dirty="0" smtClean="0">
                <a:solidFill>
                  <a:schemeClr val="bg1"/>
                </a:solidFill>
              </a:rPr>
              <a:t>2. Recipients: Church at Philippi: 1</a:t>
            </a:r>
            <a:r>
              <a:rPr lang="en-US" sz="2600" b="1" baseline="30000" dirty="0" smtClean="0">
                <a:solidFill>
                  <a:schemeClr val="bg1"/>
                </a:solidFill>
              </a:rPr>
              <a:t>st</a:t>
            </a:r>
            <a:r>
              <a:rPr lang="en-US" sz="2600" b="1" dirty="0" smtClean="0">
                <a:solidFill>
                  <a:schemeClr val="bg1"/>
                </a:solidFill>
              </a:rPr>
              <a:t> church Paul plants in Europe (Acts 16:6-40), 2d missionary journey.</a:t>
            </a:r>
          </a:p>
          <a:p>
            <a:pPr algn="just" eaLnBrk="0" hangingPunct="0">
              <a:spcBef>
                <a:spcPts val="1200"/>
              </a:spcBef>
            </a:pPr>
            <a:endParaRPr lang="en-US" sz="2600" b="1" dirty="0" smtClean="0">
              <a:solidFill>
                <a:schemeClr val="bg1"/>
              </a:solidFill>
            </a:endParaRPr>
          </a:p>
          <a:p>
            <a:pPr algn="just" eaLnBrk="0" hangingPunct="0">
              <a:spcBef>
                <a:spcPts val="1200"/>
              </a:spcBef>
            </a:pPr>
            <a:r>
              <a:rPr lang="en-US" sz="2600" b="1" dirty="0" smtClean="0">
                <a:solidFill>
                  <a:schemeClr val="bg1"/>
                </a:solidFill>
              </a:rPr>
              <a:t>  </a:t>
            </a:r>
          </a:p>
          <a:p>
            <a:pPr algn="just" eaLnBrk="0" hangingPunct="0">
              <a:spcBef>
                <a:spcPts val="1200"/>
              </a:spcBef>
            </a:pPr>
            <a:r>
              <a:rPr lang="en-US" sz="2600" b="1" dirty="0" smtClean="0">
                <a:solidFill>
                  <a:schemeClr val="bg1"/>
                </a:solidFill>
              </a:rPr>
              <a:t>	</a:t>
            </a:r>
            <a:endParaRPr lang="en-US" sz="2600" b="1" dirty="0">
              <a:solidFill>
                <a:schemeClr val="bg1"/>
              </a:solidFill>
            </a:endParaRPr>
          </a:p>
        </p:txBody>
      </p:sp>
      <p:pic>
        <p:nvPicPr>
          <p:cNvPr id="41988" name="Picture 4" descr="https://bible.org/assets/netbible/jp2.jpg"/>
          <p:cNvPicPr>
            <a:picLocks noChangeAspect="1" noChangeArrowheads="1"/>
          </p:cNvPicPr>
          <p:nvPr/>
        </p:nvPicPr>
        <p:blipFill>
          <a:blip r:embed="rId3" cstate="print"/>
          <a:srcRect/>
          <a:stretch>
            <a:fillRect/>
          </a:stretch>
        </p:blipFill>
        <p:spPr bwMode="auto">
          <a:xfrm>
            <a:off x="1447800" y="1587576"/>
            <a:ext cx="6248400" cy="35559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animEffect transition="in" filter="blinds(horizontal)">
                                      <p:cBhvr>
                                        <p:cTn id="7" dur="500"/>
                                        <p:tgtEl>
                                          <p:spTgt spid="24578">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1988"/>
                                        </p:tgtEl>
                                        <p:attrNameLst>
                                          <p:attrName>style.visibility</p:attrName>
                                        </p:attrNameLst>
                                      </p:cBhvr>
                                      <p:to>
                                        <p:strVal val="visible"/>
                                      </p:to>
                                    </p:set>
                                    <p:animEffect transition="in" filter="blinds(horizontal)">
                                      <p:cBhvr>
                                        <p:cTn id="10" dur="5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152400" y="0"/>
            <a:ext cx="8763000" cy="1292662"/>
          </a:xfrm>
          <a:prstGeom prst="rect">
            <a:avLst/>
          </a:prstGeom>
          <a:noFill/>
          <a:ln w="9525">
            <a:noFill/>
            <a:miter lim="800000"/>
            <a:headEnd/>
            <a:tailEnd/>
          </a:ln>
        </p:spPr>
        <p:txBody>
          <a:bodyPr wrap="square">
            <a:spAutoFit/>
          </a:bodyPr>
          <a:lstStyle/>
          <a:p>
            <a:pPr algn="just" eaLnBrk="0" hangingPunct="0">
              <a:spcBef>
                <a:spcPts val="1200"/>
              </a:spcBef>
            </a:pPr>
            <a:r>
              <a:rPr lang="en-US" sz="2600" b="1" dirty="0" smtClean="0">
                <a:solidFill>
                  <a:schemeClr val="bg1"/>
                </a:solidFill>
              </a:rPr>
              <a:t>3. About Philippi: "Founded in the 4th c. B.C. and named after King Philip of Macedon, Philippi was an important outpost on the </a:t>
            </a:r>
            <a:r>
              <a:rPr lang="en-US" sz="2600" b="1" dirty="0" err="1" smtClean="0">
                <a:solidFill>
                  <a:schemeClr val="bg1"/>
                </a:solidFill>
              </a:rPr>
              <a:t>Egnation</a:t>
            </a:r>
            <a:r>
              <a:rPr lang="en-US" sz="2600" b="1" dirty="0" smtClean="0">
                <a:solidFill>
                  <a:schemeClr val="bg1"/>
                </a:solidFill>
              </a:rPr>
              <a:t> Way."*</a:t>
            </a:r>
          </a:p>
        </p:txBody>
      </p:sp>
      <p:pic>
        <p:nvPicPr>
          <p:cNvPr id="3" name="Picture 2" descr="http://upload.wikimedia.org/wikipedia/commons/thumb/5/5c/Philippi_city_center.jpg/800px-Philippi_city_center.jpg"/>
          <p:cNvPicPr>
            <a:picLocks noChangeAspect="1" noChangeArrowheads="1"/>
          </p:cNvPicPr>
          <p:nvPr/>
        </p:nvPicPr>
        <p:blipFill>
          <a:blip r:embed="rId3" cstate="print"/>
          <a:srcRect/>
          <a:stretch>
            <a:fillRect/>
          </a:stretch>
        </p:blipFill>
        <p:spPr bwMode="auto">
          <a:xfrm>
            <a:off x="381000" y="1352551"/>
            <a:ext cx="3276600" cy="2234424"/>
          </a:xfrm>
          <a:prstGeom prst="rect">
            <a:avLst/>
          </a:prstGeom>
          <a:noFill/>
        </p:spPr>
      </p:pic>
      <p:pic>
        <p:nvPicPr>
          <p:cNvPr id="4" name="Picture 2" descr="Philippi excavations from north"/>
          <p:cNvPicPr>
            <a:picLocks noChangeAspect="1" noChangeArrowheads="1"/>
          </p:cNvPicPr>
          <p:nvPr/>
        </p:nvPicPr>
        <p:blipFill>
          <a:blip r:embed="rId4" cstate="print"/>
          <a:srcRect/>
          <a:stretch>
            <a:fillRect/>
          </a:stretch>
        </p:blipFill>
        <p:spPr bwMode="auto">
          <a:xfrm>
            <a:off x="5410200" y="1352550"/>
            <a:ext cx="3352800" cy="2229612"/>
          </a:xfrm>
          <a:prstGeom prst="rect">
            <a:avLst/>
          </a:prstGeom>
          <a:noFill/>
        </p:spPr>
      </p:pic>
      <p:pic>
        <p:nvPicPr>
          <p:cNvPr id="5" name="Picture 4" descr="Via Egnatia next to Philippi forum from east"/>
          <p:cNvPicPr>
            <a:picLocks noChangeAspect="1" noChangeArrowheads="1"/>
          </p:cNvPicPr>
          <p:nvPr/>
        </p:nvPicPr>
        <p:blipFill>
          <a:blip r:embed="rId5" cstate="print"/>
          <a:srcRect/>
          <a:stretch>
            <a:fillRect/>
          </a:stretch>
        </p:blipFill>
        <p:spPr bwMode="auto">
          <a:xfrm>
            <a:off x="2971800" y="2876550"/>
            <a:ext cx="3408947" cy="2266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3"/>
          <p:cNvSpPr txBox="1">
            <a:spLocks noChangeArrowheads="1"/>
          </p:cNvSpPr>
          <p:nvPr/>
        </p:nvSpPr>
        <p:spPr bwMode="auto">
          <a:xfrm>
            <a:off x="152400" y="0"/>
            <a:ext cx="8763000" cy="5386090"/>
          </a:xfrm>
          <a:prstGeom prst="rect">
            <a:avLst/>
          </a:prstGeom>
          <a:noFill/>
          <a:ln w="9525">
            <a:noFill/>
            <a:miter lim="800000"/>
            <a:headEnd/>
            <a:tailEnd/>
          </a:ln>
        </p:spPr>
        <p:txBody>
          <a:bodyPr wrap="square">
            <a:spAutoFit/>
          </a:bodyPr>
          <a:lstStyle/>
          <a:p>
            <a:pPr algn="just" eaLnBrk="0" hangingPunct="0">
              <a:spcBef>
                <a:spcPts val="1200"/>
              </a:spcBef>
            </a:pPr>
            <a:r>
              <a:rPr lang="en-US" sz="2600" b="1" dirty="0" smtClean="0">
                <a:solidFill>
                  <a:schemeClr val="bg1"/>
                </a:solidFill>
              </a:rPr>
              <a:t>4. Purpose: To encourage them to stand firm in the power, joy, and their unity in the Gospel by looking to Christ who is the purpose (chap 1), pattern (chap 2), prize (chap 3) and power (chap 4) of our lives.</a:t>
            </a:r>
          </a:p>
          <a:p>
            <a:pPr algn="just" eaLnBrk="0" hangingPunct="0">
              <a:spcBef>
                <a:spcPts val="1200"/>
              </a:spcBef>
            </a:pPr>
            <a:r>
              <a:rPr lang="en-US" sz="2600" b="1" dirty="0" smtClean="0">
                <a:solidFill>
                  <a:schemeClr val="bg1"/>
                </a:solidFill>
              </a:rPr>
              <a:t>5. Main Idea: "Our union with and unity in Christ are the basis for joyful, humble, service—no matter what the circumstances."* </a:t>
            </a:r>
            <a:endParaRPr lang="en-US" sz="500" b="1" dirty="0" smtClean="0">
              <a:solidFill>
                <a:schemeClr val="bg1"/>
              </a:solidFill>
            </a:endParaRPr>
          </a:p>
          <a:p>
            <a:pPr algn="just" eaLnBrk="0" hangingPunct="0">
              <a:spcBef>
                <a:spcPts val="1200"/>
              </a:spcBef>
            </a:pPr>
            <a:endParaRPr lang="en-US" sz="500" b="1" dirty="0" smtClean="0">
              <a:solidFill>
                <a:schemeClr val="bg1"/>
              </a:solidFill>
            </a:endParaRPr>
          </a:p>
          <a:p>
            <a:pPr algn="just" eaLnBrk="0" hangingPunct="0">
              <a:spcBef>
                <a:spcPts val="0"/>
              </a:spcBef>
            </a:pPr>
            <a:r>
              <a:rPr lang="en-US" sz="2600" b="1" dirty="0" smtClean="0">
                <a:solidFill>
                  <a:schemeClr val="bg1"/>
                </a:solidFill>
              </a:rPr>
              <a:t>6.  Key Themes:  </a:t>
            </a:r>
          </a:p>
          <a:p>
            <a:pPr algn="just" eaLnBrk="0" hangingPunct="0">
              <a:spcBef>
                <a:spcPts val="0"/>
              </a:spcBef>
            </a:pPr>
            <a:r>
              <a:rPr lang="en-US" sz="2600" b="1" dirty="0" smtClean="0">
                <a:solidFill>
                  <a:schemeClr val="bg1"/>
                </a:solidFill>
              </a:rPr>
              <a:t>	- Joy (20 times)</a:t>
            </a:r>
          </a:p>
          <a:p>
            <a:pPr algn="just" eaLnBrk="0" hangingPunct="0">
              <a:spcBef>
                <a:spcPts val="0"/>
              </a:spcBef>
            </a:pPr>
            <a:r>
              <a:rPr lang="en-US" sz="2600" b="1" dirty="0" smtClean="0">
                <a:solidFill>
                  <a:schemeClr val="bg1"/>
                </a:solidFill>
              </a:rPr>
              <a:t>	- Fellowship (partnership/participation)</a:t>
            </a:r>
          </a:p>
          <a:p>
            <a:pPr algn="just" eaLnBrk="0" hangingPunct="0">
              <a:spcBef>
                <a:spcPts val="0"/>
              </a:spcBef>
            </a:pPr>
            <a:r>
              <a:rPr lang="en-US" sz="2600" b="1" dirty="0" smtClean="0">
                <a:solidFill>
                  <a:schemeClr val="bg1"/>
                </a:solidFill>
              </a:rPr>
              <a:t>	- In Christ (9 times)</a:t>
            </a:r>
          </a:p>
          <a:p>
            <a:pPr algn="just" eaLnBrk="0" hangingPunct="0">
              <a:spcBef>
                <a:spcPts val="0"/>
              </a:spcBef>
            </a:pPr>
            <a:r>
              <a:rPr lang="en-US" sz="2600" b="1" dirty="0" smtClean="0">
                <a:solidFill>
                  <a:schemeClr val="bg1"/>
                </a:solidFill>
              </a:rPr>
              <a:t>	- Citizenship (strategically placed: 1:27; 3:20)</a:t>
            </a:r>
            <a:endParaRPr lang="en-US" sz="2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78">
                                            <p:txEl>
                                              <p:pRg st="1" end="1"/>
                                            </p:txEl>
                                          </p:spTgt>
                                        </p:tgtEl>
                                        <p:attrNameLst>
                                          <p:attrName>style.visibility</p:attrName>
                                        </p:attrNameLst>
                                      </p:cBhvr>
                                      <p:to>
                                        <p:strVal val="visible"/>
                                      </p:to>
                                    </p:set>
                                    <p:animEffect transition="in" filter="blinds(horizontal)">
                                      <p:cBhvr>
                                        <p:cTn id="7" dur="500"/>
                                        <p:tgtEl>
                                          <p:spTgt spid="2457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578">
                                            <p:txEl>
                                              <p:pRg st="3" end="3"/>
                                            </p:txEl>
                                          </p:spTgt>
                                        </p:tgtEl>
                                        <p:attrNameLst>
                                          <p:attrName>style.visibility</p:attrName>
                                        </p:attrNameLst>
                                      </p:cBhvr>
                                      <p:to>
                                        <p:strVal val="visible"/>
                                      </p:to>
                                    </p:set>
                                    <p:animEffect transition="in" filter="blinds(horizontal)">
                                      <p:cBhvr>
                                        <p:cTn id="12" dur="500"/>
                                        <p:tgtEl>
                                          <p:spTgt spid="24578">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4578">
                                            <p:txEl>
                                              <p:pRg st="4" end="4"/>
                                            </p:txEl>
                                          </p:spTgt>
                                        </p:tgtEl>
                                        <p:attrNameLst>
                                          <p:attrName>style.visibility</p:attrName>
                                        </p:attrNameLst>
                                      </p:cBhvr>
                                      <p:to>
                                        <p:strVal val="visible"/>
                                      </p:to>
                                    </p:set>
                                    <p:animEffect transition="in" filter="blinds(horizontal)">
                                      <p:cBhvr>
                                        <p:cTn id="15" dur="500"/>
                                        <p:tgtEl>
                                          <p:spTgt spid="24578">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24578">
                                            <p:txEl>
                                              <p:pRg st="5" end="5"/>
                                            </p:txEl>
                                          </p:spTgt>
                                        </p:tgtEl>
                                        <p:attrNameLst>
                                          <p:attrName>style.visibility</p:attrName>
                                        </p:attrNameLst>
                                      </p:cBhvr>
                                      <p:to>
                                        <p:strVal val="visible"/>
                                      </p:to>
                                    </p:set>
                                    <p:animEffect transition="in" filter="blinds(horizontal)">
                                      <p:cBhvr>
                                        <p:cTn id="18" dur="500"/>
                                        <p:tgtEl>
                                          <p:spTgt spid="24578">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24578">
                                            <p:txEl>
                                              <p:pRg st="6" end="6"/>
                                            </p:txEl>
                                          </p:spTgt>
                                        </p:tgtEl>
                                        <p:attrNameLst>
                                          <p:attrName>style.visibility</p:attrName>
                                        </p:attrNameLst>
                                      </p:cBhvr>
                                      <p:to>
                                        <p:strVal val="visible"/>
                                      </p:to>
                                    </p:set>
                                    <p:animEffect transition="in" filter="blinds(horizontal)">
                                      <p:cBhvr>
                                        <p:cTn id="21" dur="500"/>
                                        <p:tgtEl>
                                          <p:spTgt spid="24578">
                                            <p:txEl>
                                              <p:pRg st="6" end="6"/>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4578">
                                            <p:txEl>
                                              <p:pRg st="7" end="7"/>
                                            </p:txEl>
                                          </p:spTgt>
                                        </p:tgtEl>
                                        <p:attrNameLst>
                                          <p:attrName>style.visibility</p:attrName>
                                        </p:attrNameLst>
                                      </p:cBhvr>
                                      <p:to>
                                        <p:strVal val="visible"/>
                                      </p:to>
                                    </p:set>
                                    <p:animEffect transition="in" filter="blinds(horizontal)">
                                      <p:cBhvr>
                                        <p:cTn id="24" dur="500"/>
                                        <p:tgtEl>
                                          <p:spTgt spid="2457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35189</TotalTime>
  <Words>2187</Words>
  <Application>Microsoft Office PowerPoint</Application>
  <PresentationFormat>On-screen Show (16:9)</PresentationFormat>
  <Paragraphs>136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John</cp:lastModifiedBy>
  <cp:revision>2332</cp:revision>
  <dcterms:created xsi:type="dcterms:W3CDTF">2009-12-20T12:58:34Z</dcterms:created>
  <dcterms:modified xsi:type="dcterms:W3CDTF">2015-05-31T11:57:57Z</dcterms:modified>
</cp:coreProperties>
</file>