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16"/>
  </p:notesMasterIdLst>
  <p:handoutMasterIdLst>
    <p:handoutMasterId r:id="rId17"/>
  </p:handoutMasterIdLst>
  <p:sldIdLst>
    <p:sldId id="774" r:id="rId2"/>
    <p:sldId id="819" r:id="rId3"/>
    <p:sldId id="830" r:id="rId4"/>
    <p:sldId id="783" r:id="rId5"/>
    <p:sldId id="831" r:id="rId6"/>
    <p:sldId id="832" r:id="rId7"/>
    <p:sldId id="823" r:id="rId8"/>
    <p:sldId id="833" r:id="rId9"/>
    <p:sldId id="825" r:id="rId10"/>
    <p:sldId id="826" r:id="rId11"/>
    <p:sldId id="827" r:id="rId12"/>
    <p:sldId id="834" r:id="rId13"/>
    <p:sldId id="829" r:id="rId14"/>
    <p:sldId id="835" r:id="rId15"/>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43" autoAdjust="0"/>
  </p:normalViewPr>
  <p:slideViewPr>
    <p:cSldViewPr>
      <p:cViewPr>
        <p:scale>
          <a:sx n="76" d="100"/>
          <a:sy n="76" d="100"/>
        </p:scale>
        <p:origin x="-342" y="-19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5/17/2015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5/17/2015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Eternal nature,</a:t>
            </a:r>
            <a:r>
              <a:rPr lang="en-US" baseline="0" dirty="0" smtClean="0"/>
              <a:t> distinction of persons in Godhead seen. </a:t>
            </a:r>
            <a:endParaRPr lang="en-US" baseline="0" dirty="0" smtClean="0"/>
          </a:p>
          <a:p>
            <a:pPr algn="just">
              <a:spcBef>
                <a:spcPct val="50000"/>
              </a:spcBef>
            </a:pPr>
            <a:endParaRPr lang="en-US" baseline="0" dirty="0" smtClean="0"/>
          </a:p>
          <a:p>
            <a:pPr algn="just">
              <a:spcBef>
                <a:spcPct val="50000"/>
              </a:spcBef>
            </a:pPr>
            <a:r>
              <a:rPr lang="en-US" baseline="0" dirty="0" smtClean="0"/>
              <a:t>"in the beginning" – deliberate connection to Gen 1. </a:t>
            </a:r>
          </a:p>
          <a:p>
            <a:pPr algn="just">
              <a:spcBef>
                <a:spcPct val="50000"/>
              </a:spcBef>
            </a:pPr>
            <a:r>
              <a:rPr lang="en-US" baseline="0" dirty="0" smtClean="0"/>
              <a:t>"with God" – closest possible relationships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dirty="0" smtClean="0"/>
              <a:t>Form (</a:t>
            </a:r>
            <a:r>
              <a:rPr lang="en-US" dirty="0" err="1" smtClean="0"/>
              <a:t>morphe</a:t>
            </a:r>
            <a:r>
              <a:rPr lang="en-US" dirty="0" smtClean="0"/>
              <a:t>) of God = </a:t>
            </a:r>
            <a:r>
              <a:rPr lang="en-US" sz="1200" kern="1200" dirty="0" smtClean="0">
                <a:solidFill>
                  <a:schemeClr val="tx1"/>
                </a:solidFill>
                <a:latin typeface="Calibri" pitchFamily="34" charset="0"/>
                <a:ea typeface="ＭＳ Ｐゴシック" charset="0"/>
                <a:cs typeface="Arial" charset="0"/>
              </a:rPr>
              <a:t>Greek, </a:t>
            </a:r>
            <a:r>
              <a:rPr lang="en-US" sz="1200" kern="1200" dirty="0" smtClean="0">
                <a:solidFill>
                  <a:schemeClr val="tx1"/>
                </a:solidFill>
                <a:latin typeface="Calibri" pitchFamily="34" charset="0"/>
                <a:ea typeface="ＭＳ Ｐゴシック" charset="0"/>
                <a:cs typeface="Arial" charset="0"/>
              </a:rPr>
              <a:t>not merely </a:t>
            </a:r>
            <a:r>
              <a:rPr lang="en-US" sz="1200" kern="1200" dirty="0" smtClean="0">
                <a:solidFill>
                  <a:schemeClr val="tx1"/>
                </a:solidFill>
                <a:latin typeface="Calibri" pitchFamily="34" charset="0"/>
                <a:ea typeface="ＭＳ Ｐゴシック" charset="0"/>
                <a:cs typeface="Arial" charset="0"/>
              </a:rPr>
              <a:t>outward </a:t>
            </a:r>
            <a:r>
              <a:rPr lang="en-US" sz="1200" kern="1200" dirty="0" smtClean="0">
                <a:solidFill>
                  <a:schemeClr val="tx1"/>
                </a:solidFill>
                <a:latin typeface="Calibri" pitchFamily="34" charset="0"/>
                <a:ea typeface="ＭＳ Ｐゴシック" charset="0"/>
                <a:cs typeface="Arial" charset="0"/>
              </a:rPr>
              <a:t>appearance, </a:t>
            </a:r>
            <a:r>
              <a:rPr lang="en-US" sz="1200" kern="1200" dirty="0" smtClean="0">
                <a:solidFill>
                  <a:schemeClr val="tx1"/>
                </a:solidFill>
                <a:latin typeface="Calibri" pitchFamily="34" charset="0"/>
                <a:ea typeface="ＭＳ Ｐゴシック" charset="0"/>
                <a:cs typeface="Arial" charset="0"/>
              </a:rPr>
              <a:t>but the underlying reality of something.  So Paul is saying that Jesus is God by nature—that’s the underlying reality of who He was before He became man.   </a:t>
            </a:r>
          </a:p>
          <a:p>
            <a:endParaRPr lang="en-US" sz="1200" kern="1200" dirty="0" smtClean="0">
              <a:solidFill>
                <a:schemeClr val="tx1"/>
              </a:solidFill>
              <a:latin typeface="Calibri" pitchFamily="34" charset="0"/>
              <a:ea typeface="ＭＳ Ｐゴシック" charset="0"/>
              <a:cs typeface="Arial" charset="0"/>
            </a:endParaRPr>
          </a:p>
          <a:p>
            <a:r>
              <a:rPr lang="en-US" sz="1200" kern="1200" dirty="0" smtClean="0">
                <a:solidFill>
                  <a:schemeClr val="tx1"/>
                </a:solidFill>
                <a:latin typeface="Calibri" pitchFamily="34" charset="0"/>
                <a:ea typeface="ＭＳ Ｐゴシック" charset="0"/>
                <a:cs typeface="Arial" charset="0"/>
              </a:rPr>
              <a:t>Did </a:t>
            </a:r>
            <a:r>
              <a:rPr lang="en-US" sz="1200" b="1" kern="1200" dirty="0" smtClean="0">
                <a:solidFill>
                  <a:schemeClr val="tx1"/>
                </a:solidFill>
                <a:latin typeface="Calibri" pitchFamily="34" charset="0"/>
                <a:ea typeface="ＭＳ Ｐゴシック" charset="0"/>
                <a:cs typeface="Arial" charset="0"/>
              </a:rPr>
              <a:t>not count equality with God a thing to be grasped</a:t>
            </a:r>
            <a:r>
              <a:rPr lang="en-US" sz="1200" kern="1200" dirty="0" smtClean="0">
                <a:solidFill>
                  <a:schemeClr val="tx1"/>
                </a:solidFill>
                <a:latin typeface="Calibri" pitchFamily="34" charset="0"/>
                <a:ea typeface="ＭＳ Ｐゴシック" charset="0"/>
                <a:cs typeface="Arial" charset="0"/>
              </a:rPr>
              <a:t>. </a:t>
            </a:r>
            <a:r>
              <a:rPr lang="en-US" sz="1200" kern="1200" dirty="0" smtClean="0">
                <a:solidFill>
                  <a:schemeClr val="tx1"/>
                </a:solidFill>
                <a:latin typeface="Calibri" pitchFamily="34" charset="0"/>
                <a:ea typeface="ＭＳ Ｐゴシック" charset="0"/>
                <a:cs typeface="Arial" charset="0"/>
              </a:rPr>
              <a:t>God </a:t>
            </a:r>
            <a:r>
              <a:rPr lang="en-US" sz="1200" kern="1200" dirty="0" smtClean="0">
                <a:solidFill>
                  <a:schemeClr val="tx1"/>
                </a:solidFill>
                <a:latin typeface="Calibri" pitchFamily="34" charset="0"/>
                <a:ea typeface="ＭＳ Ｐゴシック" charset="0"/>
                <a:cs typeface="Arial" charset="0"/>
              </a:rPr>
              <a:t>= God the Father.</a:t>
            </a:r>
            <a:r>
              <a:rPr lang="en-US" sz="1200" kern="1200" baseline="0" dirty="0" smtClean="0">
                <a:solidFill>
                  <a:schemeClr val="tx1"/>
                </a:solidFill>
                <a:latin typeface="Calibri" pitchFamily="34" charset="0"/>
                <a:ea typeface="ＭＳ Ｐゴシック" charset="0"/>
                <a:cs typeface="Arial" charset="0"/>
              </a:rPr>
              <a:t> </a:t>
            </a:r>
            <a:r>
              <a:rPr lang="en-US" sz="1200" kern="1200" baseline="0" dirty="0" smtClean="0">
                <a:solidFill>
                  <a:schemeClr val="tx1"/>
                </a:solidFill>
                <a:latin typeface="Calibri" pitchFamily="34" charset="0"/>
                <a:ea typeface="ＭＳ Ｐゴシック" charset="0"/>
                <a:cs typeface="Arial" charset="0"/>
              </a:rPr>
              <a:t>Equality = </a:t>
            </a:r>
            <a:r>
              <a:rPr lang="en-US" sz="1200" kern="1200" baseline="0" dirty="0" smtClean="0">
                <a:solidFill>
                  <a:schemeClr val="tx1"/>
                </a:solidFill>
                <a:latin typeface="Calibri" pitchFamily="34" charset="0"/>
                <a:ea typeface="ＭＳ Ｐゴシック" charset="0"/>
                <a:cs typeface="Arial" charset="0"/>
              </a:rPr>
              <a:t>Son is just as divine as the </a:t>
            </a:r>
            <a:r>
              <a:rPr lang="en-US" sz="1200" kern="1200" baseline="0" dirty="0" smtClean="0">
                <a:solidFill>
                  <a:schemeClr val="tx1"/>
                </a:solidFill>
                <a:latin typeface="Calibri" pitchFamily="34" charset="0"/>
                <a:ea typeface="ＭＳ Ｐゴシック" charset="0"/>
                <a:cs typeface="Arial" charset="0"/>
              </a:rPr>
              <a:t>Father. N</a:t>
            </a:r>
            <a:r>
              <a:rPr lang="en-US" sz="1200" kern="1200" dirty="0" smtClean="0">
                <a:solidFill>
                  <a:schemeClr val="tx1"/>
                </a:solidFill>
                <a:latin typeface="Calibri" pitchFamily="34" charset="0"/>
                <a:ea typeface="ＭＳ Ｐゴシック" charset="0"/>
                <a:cs typeface="Arial" charset="0"/>
              </a:rPr>
              <a:t>evertheless different roles, </a:t>
            </a:r>
            <a:r>
              <a:rPr lang="en-US" sz="1200" kern="1200" dirty="0" smtClean="0">
                <a:solidFill>
                  <a:schemeClr val="tx1"/>
                </a:solidFill>
                <a:latin typeface="Calibri" pitchFamily="34" charset="0"/>
                <a:ea typeface="ＭＳ Ｐゴシック" charset="0"/>
                <a:cs typeface="Arial" charset="0"/>
              </a:rPr>
              <a:t>yet there is no struggle for supremacy or disunity among the persons of the Trinity.  Thus, Jesus</a:t>
            </a:r>
            <a:r>
              <a:rPr lang="en-US" sz="1200" kern="1200" baseline="0" dirty="0" smtClean="0">
                <a:solidFill>
                  <a:schemeClr val="tx1"/>
                </a:solidFill>
                <a:latin typeface="Calibri" pitchFamily="34" charset="0"/>
                <a:ea typeface="ＭＳ Ｐゴシック" charset="0"/>
                <a:cs typeface="Arial" charset="0"/>
              </a:rPr>
              <a:t> doesn't cling to His rights and privileges as God and Creator, and king, but He was willing to submit to the Father and do all that was necessary to accomplish the redemption of His people. And the first thing that was needed was that He had to become our representative, and to do that, He had to add to Himself a human nature.</a:t>
            </a:r>
          </a:p>
          <a:p>
            <a:endParaRPr lang="en-US" sz="1200" kern="1200" baseline="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ＭＳ Ｐゴシック" charset="0"/>
                <a:cs typeface="Arial" charset="0"/>
              </a:rPr>
              <a:t>V. 7 emptied Himself (NIV: made Himself nothing): </a:t>
            </a:r>
            <a:r>
              <a:rPr lang="en-US" sz="1200" kern="1200" dirty="0" smtClean="0">
                <a:solidFill>
                  <a:schemeClr val="tx1"/>
                </a:solidFill>
                <a:latin typeface="Calibri" pitchFamily="34" charset="0"/>
                <a:ea typeface="ＭＳ Ｐゴシック" charset="0"/>
                <a:cs typeface="Arial" charset="0"/>
              </a:rPr>
              <a:t>the </a:t>
            </a:r>
            <a:r>
              <a:rPr lang="en-US" sz="1200" b="1" i="1" kern="1200" dirty="0" smtClean="0">
                <a:solidFill>
                  <a:schemeClr val="tx1"/>
                </a:solidFill>
                <a:latin typeface="Calibri" pitchFamily="34" charset="0"/>
                <a:ea typeface="ＭＳ Ｐゴシック" charset="0"/>
                <a:cs typeface="Arial" charset="0"/>
              </a:rPr>
              <a:t>way</a:t>
            </a:r>
            <a:r>
              <a:rPr lang="en-US" sz="1200" kern="1200" dirty="0" smtClean="0">
                <a:solidFill>
                  <a:schemeClr val="tx1"/>
                </a:solidFill>
                <a:latin typeface="Calibri" pitchFamily="34" charset="0"/>
                <a:ea typeface="ＭＳ Ｐゴシック" charset="0"/>
                <a:cs typeface="Arial" charset="0"/>
              </a:rPr>
              <a:t> Christ emptied Himself, was not by subtracting His divine nature or any of those attributes, but </a:t>
            </a:r>
            <a:r>
              <a:rPr lang="en-US" sz="1200" b="1" i="1" kern="1200" dirty="0" smtClean="0">
                <a:solidFill>
                  <a:schemeClr val="tx1"/>
                </a:solidFill>
                <a:latin typeface="Calibri" pitchFamily="34" charset="0"/>
                <a:ea typeface="ＭＳ Ｐゴシック" charset="0"/>
                <a:cs typeface="Arial" charset="0"/>
              </a:rPr>
              <a:t>adding</a:t>
            </a:r>
            <a:r>
              <a:rPr lang="en-US" sz="1200" kern="1200" dirty="0" smtClean="0">
                <a:solidFill>
                  <a:schemeClr val="tx1"/>
                </a:solidFill>
                <a:latin typeface="Calibri" pitchFamily="34" charset="0"/>
                <a:ea typeface="ＭＳ Ｐゴシック" charset="0"/>
                <a:cs typeface="Arial" charset="0"/>
              </a:rPr>
              <a:t> a human nature, all without ceasing to be fully God. He emptied Himself not of His Kingship, but of the </a:t>
            </a:r>
            <a:r>
              <a:rPr lang="en-US" sz="1200" b="1" i="1" kern="1200" dirty="0" smtClean="0">
                <a:solidFill>
                  <a:schemeClr val="tx1"/>
                </a:solidFill>
                <a:latin typeface="Calibri" pitchFamily="34" charset="0"/>
                <a:ea typeface="ＭＳ Ｐゴシック" charset="0"/>
                <a:cs typeface="Arial" charset="0"/>
              </a:rPr>
              <a:t>rights and privileges</a:t>
            </a:r>
            <a:r>
              <a:rPr lang="en-US" sz="1200" kern="1200" dirty="0" smtClean="0">
                <a:solidFill>
                  <a:schemeClr val="tx1"/>
                </a:solidFill>
                <a:latin typeface="Calibri" pitchFamily="34" charset="0"/>
                <a:ea typeface="ＭＳ Ｐゴシック" charset="0"/>
                <a:cs typeface="Arial" charset="0"/>
              </a:rPr>
              <a:t> associated with </a:t>
            </a:r>
            <a:r>
              <a:rPr lang="en-US" sz="1200" kern="1200" dirty="0" smtClean="0">
                <a:solidFill>
                  <a:schemeClr val="tx1"/>
                </a:solidFill>
                <a:latin typeface="Calibri" pitchFamily="34" charset="0"/>
                <a:ea typeface="ＭＳ Ｐゴシック" charset="0"/>
                <a:cs typeface="Arial" charset="0"/>
              </a:rPr>
              <a:t>His divine </a:t>
            </a:r>
            <a:r>
              <a:rPr lang="en-US" sz="1200" kern="1200" dirty="0" smtClean="0">
                <a:solidFill>
                  <a:schemeClr val="tx1"/>
                </a:solidFill>
                <a:latin typeface="Calibri" pitchFamily="34" charset="0"/>
                <a:ea typeface="ＭＳ Ｐゴシック" charset="0"/>
                <a:cs typeface="Arial" charset="0"/>
              </a:rPr>
              <a:t>Kingship.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ＭＳ Ｐゴシック" charset="0"/>
                <a:cs typeface="Arial" charset="0"/>
              </a:rPr>
              <a:t>Form</a:t>
            </a:r>
            <a:r>
              <a:rPr lang="en-US" sz="1200" kern="1200" baseline="0" dirty="0" smtClean="0">
                <a:solidFill>
                  <a:schemeClr val="tx1"/>
                </a:solidFill>
                <a:latin typeface="Calibri" pitchFamily="34" charset="0"/>
                <a:ea typeface="ＭＳ Ｐゴシック" charset="0"/>
                <a:cs typeface="Arial" charset="0"/>
              </a:rPr>
              <a:t> of a servant: slave – born. Primarily in view is just being born in likeness—the same nature except for sin—as man. But also His humble circumstances.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ＭＳ Ｐゴシック" charset="0"/>
                <a:cs typeface="Arial" charset="0"/>
              </a:rPr>
              <a:t>Vv. 9-11 – clear statement of Christ's divinity. The name above every name is the divine name: YHWH. This equals "Lord" in NT (if proper context, such as here). Humanity is to bow only before God, not a mere man. </a:t>
            </a:r>
            <a:endParaRPr lang="en-US" sz="1200" kern="1200" dirty="0" smtClean="0">
              <a:solidFill>
                <a:schemeClr val="tx1"/>
              </a:solidFill>
              <a:latin typeface="Calibri" pitchFamily="34" charset="0"/>
              <a:ea typeface="ＭＳ Ｐゴシック" charset="0"/>
              <a:cs typeface="Arial" charset="0"/>
            </a:endParaRPr>
          </a:p>
          <a:p>
            <a:endParaRPr lang="en-US" sz="1200" kern="1200" dirty="0" smtClean="0">
              <a:solidFill>
                <a:schemeClr val="tx1"/>
              </a:solidFill>
              <a:latin typeface="Calibri" pitchFamily="34" charset="0"/>
              <a:ea typeface="ＭＳ Ｐゴシック" charset="0"/>
              <a:cs typeface="Arial" charset="0"/>
            </a:endParaRPr>
          </a:p>
          <a:p>
            <a:r>
              <a:rPr lang="en-US" sz="1200" kern="1200" dirty="0" smtClean="0">
                <a:solidFill>
                  <a:schemeClr val="tx1"/>
                </a:solidFill>
                <a:latin typeface="Calibri" pitchFamily="34" charset="0"/>
                <a:ea typeface="ＭＳ Ｐゴシック" charset="0"/>
                <a:cs typeface="Arial" charset="0"/>
              </a:rPr>
              <a:t> </a:t>
            </a:r>
          </a:p>
          <a:p>
            <a:r>
              <a:rPr lang="en-US" sz="1200" kern="1200" dirty="0" smtClean="0">
                <a:solidFill>
                  <a:schemeClr val="tx1"/>
                </a:solidFill>
                <a:latin typeface="Calibri" pitchFamily="34" charset="0"/>
                <a:ea typeface="ＭＳ Ｐゴシック" charset="0"/>
                <a:cs typeface="Arial" charset="0"/>
              </a:rPr>
              <a:t> </a:t>
            </a:r>
          </a:p>
          <a:p>
            <a:r>
              <a:rPr lang="en-US" sz="1200" kern="1200" dirty="0" smtClean="0">
                <a:solidFill>
                  <a:schemeClr val="tx1"/>
                </a:solidFill>
                <a:latin typeface="Calibri" pitchFamily="34" charset="0"/>
                <a:ea typeface="ＭＳ Ｐゴシック" charset="0"/>
                <a:cs typeface="Arial" charset="0"/>
              </a:rPr>
              <a:t>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b="1" dirty="0" smtClean="0"/>
              <a:t>Image</a:t>
            </a:r>
            <a:r>
              <a:rPr lang="en-US" baseline="0" dirty="0" smtClean="0"/>
              <a:t> = exact </a:t>
            </a:r>
            <a:r>
              <a:rPr lang="en-US" baseline="0" dirty="0" smtClean="0"/>
              <a:t>likeness in essence/nature</a:t>
            </a:r>
            <a:r>
              <a:rPr lang="en-US" baseline="0" dirty="0" smtClean="0"/>
              <a:t>. When we see Christ, we see God, not in the way man reflects God in terms of personal characteristics (holiness, righteousness, rationality), but in the fullness of the divine nature.</a:t>
            </a:r>
            <a:endParaRPr lang="en-US" dirty="0" smtClean="0"/>
          </a:p>
          <a:p>
            <a:pPr algn="just">
              <a:spcBef>
                <a:spcPct val="50000"/>
              </a:spcBef>
            </a:pPr>
            <a:endParaRPr lang="en-US" b="1" dirty="0" smtClean="0"/>
          </a:p>
          <a:p>
            <a:pPr algn="just">
              <a:spcBef>
                <a:spcPct val="50000"/>
              </a:spcBef>
            </a:pPr>
            <a:r>
              <a:rPr lang="en-US" b="1" dirty="0" smtClean="0"/>
              <a:t>Firstborn</a:t>
            </a:r>
            <a:r>
              <a:rPr lang="en-US" b="1" baseline="0" dirty="0" smtClean="0"/>
              <a:t> </a:t>
            </a:r>
            <a:r>
              <a:rPr lang="en-US" b="1" baseline="0" dirty="0" smtClean="0"/>
              <a:t>of creation: </a:t>
            </a:r>
            <a:r>
              <a:rPr lang="en-US" baseline="0" dirty="0" smtClean="0"/>
              <a:t>Preeminent </a:t>
            </a:r>
            <a:r>
              <a:rPr lang="en-US" baseline="0" dirty="0" smtClean="0"/>
              <a:t>over </a:t>
            </a:r>
            <a:r>
              <a:rPr lang="en-US" baseline="0" dirty="0" smtClean="0"/>
              <a:t>all creation.  The supreme King and sovereign.  Why? FOR </a:t>
            </a:r>
            <a:r>
              <a:rPr lang="en-US" baseline="0" dirty="0" smtClean="0"/>
              <a:t>(the reason we know this is because) by </a:t>
            </a:r>
            <a:r>
              <a:rPr lang="en-US" baseline="0" dirty="0" smtClean="0"/>
              <a:t>Him all things were created…(note, even things in heaven—this includes angels, hence, Jesus is much more than a mere </a:t>
            </a:r>
            <a:r>
              <a:rPr lang="en-US" baseline="0" dirty="0" smtClean="0"/>
              <a:t>angel).</a:t>
            </a:r>
          </a:p>
          <a:p>
            <a:pPr algn="just">
              <a:spcBef>
                <a:spcPct val="50000"/>
              </a:spcBef>
            </a:pPr>
            <a:endParaRPr lang="en-US" baseline="0" dirty="0" smtClean="0"/>
          </a:p>
          <a:p>
            <a:pPr algn="just">
              <a:spcBef>
                <a:spcPct val="50000"/>
              </a:spcBef>
            </a:pPr>
            <a:r>
              <a:rPr lang="en-US" baseline="0" dirty="0" smtClean="0"/>
              <a:t>V. 17 – an emphatic statement of Christ's deity, for this can only refer to God.</a:t>
            </a:r>
          </a:p>
          <a:p>
            <a:pPr algn="just">
              <a:spcBef>
                <a:spcPct val="50000"/>
              </a:spcBef>
            </a:pPr>
            <a:endParaRPr lang="en-US" baseline="0" dirty="0" smtClean="0"/>
          </a:p>
          <a:p>
            <a:pPr algn="just">
              <a:spcBef>
                <a:spcPct val="50000"/>
              </a:spcBef>
            </a:pPr>
            <a:r>
              <a:rPr lang="en-US" baseline="0" dirty="0" smtClean="0"/>
              <a:t>Vv. 18ff – Christ is Lord of redemption. </a:t>
            </a:r>
          </a:p>
          <a:p>
            <a:pPr algn="just">
              <a:spcBef>
                <a:spcPct val="50000"/>
              </a:spcBef>
            </a:pPr>
            <a:r>
              <a:rPr lang="en-US" baseline="0" dirty="0" smtClean="0"/>
              <a:t>1</a:t>
            </a:r>
            <a:r>
              <a:rPr lang="en-US" baseline="30000" dirty="0" smtClean="0"/>
              <a:t>st</a:t>
            </a:r>
            <a:r>
              <a:rPr lang="en-US" baseline="0" dirty="0" smtClean="0"/>
              <a:t> born from dead: Jesus' resurrection marks beginning of a new creation; guarantees resurrection of all those in union with Him. </a:t>
            </a:r>
          </a:p>
          <a:p>
            <a:pPr algn="just">
              <a:spcBef>
                <a:spcPct val="50000"/>
              </a:spcBef>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Divine</a:t>
            </a:r>
            <a:r>
              <a:rPr lang="en-US" baseline="0" dirty="0" smtClean="0"/>
              <a:t> and human natures of Christ seen in this text.</a:t>
            </a:r>
          </a:p>
          <a:p>
            <a:pPr algn="just">
              <a:spcBef>
                <a:spcPct val="50000"/>
              </a:spcBef>
            </a:pPr>
            <a:endParaRPr lang="en-US" baseline="0" dirty="0" smtClean="0"/>
          </a:p>
          <a:p>
            <a:pPr algn="just">
              <a:spcBef>
                <a:spcPct val="50000"/>
              </a:spcBef>
            </a:pPr>
            <a:r>
              <a:rPr lang="en-US" baseline="0" dirty="0" smtClean="0"/>
              <a:t>Summary: Hypostatic union: Jesus not a mixture of human and divinity. Jesus' divine and human nature are distinct yet perfectly united in One Person.</a:t>
            </a:r>
          </a:p>
          <a:p>
            <a:pPr algn="just">
              <a:spcBef>
                <a:spcPct val="50000"/>
              </a:spcBef>
            </a:pPr>
            <a:endParaRPr lang="en-US" baseline="0" dirty="0" smtClean="0"/>
          </a:p>
          <a:p>
            <a:pPr algn="just">
              <a:spcBef>
                <a:spcPct val="50000"/>
              </a:spcBef>
            </a:pPr>
            <a:r>
              <a:rPr lang="en-US" baseline="0" dirty="0" smtClean="0"/>
              <a:t>This was formally summarized at Council of Chalcedon, 451AD.</a:t>
            </a:r>
            <a:endParaRPr lang="en-US" dirty="0" smtClean="0"/>
          </a:p>
          <a:p>
            <a:pPr algn="just">
              <a:spcBef>
                <a:spcPct val="50000"/>
              </a:spcBef>
            </a:pPr>
            <a:endParaRPr lang="en-US" dirty="0" smtClean="0"/>
          </a:p>
          <a:p>
            <a:pPr algn="just">
              <a:spcBef>
                <a:spcPct val="50000"/>
              </a:spcBef>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Matt 28:17 </a:t>
            </a:r>
            <a:r>
              <a:rPr lang="en-US" sz="1200" kern="1200" dirty="0" smtClean="0">
                <a:solidFill>
                  <a:schemeClr val="tx1"/>
                </a:solidFill>
                <a:latin typeface="Calibri" pitchFamily="34" charset="0"/>
                <a:ea typeface="ＭＳ Ｐゴシック" charset="0"/>
                <a:cs typeface="Arial" charset="0"/>
              </a:rPr>
              <a:t>And when they saw him they worshiped him, but some doubted.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err="1" smtClean="0">
                <a:solidFill>
                  <a:schemeClr val="tx1"/>
                </a:solidFill>
                <a:latin typeface="Calibri" pitchFamily="34" charset="0"/>
                <a:ea typeface="ＭＳ Ｐゴシック" charset="0"/>
                <a:cs typeface="Arial" charset="0"/>
              </a:rPr>
              <a:t>Joh</a:t>
            </a:r>
            <a:r>
              <a:rPr lang="en-US" sz="1200" kern="1200" dirty="0" smtClean="0">
                <a:solidFill>
                  <a:schemeClr val="tx1"/>
                </a:solidFill>
                <a:latin typeface="Calibri" pitchFamily="34" charset="0"/>
                <a:ea typeface="ＭＳ Ｐゴシック" charset="0"/>
                <a:cs typeface="Arial" charset="0"/>
              </a:rPr>
              <a:t> 20:28  Thomas answered him, "My Lord and my God!"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ＭＳ Ｐゴシック" charset="0"/>
                <a:cs typeface="Arial" charset="0"/>
              </a:rPr>
              <a:t>C. 1. Mat 18:20  For where two or three are gathered in my name, there am I among them." Mat 28:20 –</a:t>
            </a:r>
            <a:r>
              <a:rPr lang="en-US" sz="1200" kern="1200" baseline="0" dirty="0" smtClean="0">
                <a:solidFill>
                  <a:schemeClr val="tx1"/>
                </a:solidFill>
                <a:latin typeface="Calibri" pitchFamily="34" charset="0"/>
                <a:ea typeface="ＭＳ Ｐゴシック" charset="0"/>
                <a:cs typeface="Arial" charset="0"/>
              </a:rPr>
              <a:t> I am with you always.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ＭＳ Ｐゴシック" charset="0"/>
                <a:cs typeface="Arial" charset="0"/>
              </a:rPr>
              <a:t>C. 2. </a:t>
            </a:r>
            <a:r>
              <a:rPr lang="en-US" sz="1200" kern="1200" dirty="0" err="1" smtClean="0">
                <a:solidFill>
                  <a:schemeClr val="tx1"/>
                </a:solidFill>
                <a:latin typeface="Calibri" pitchFamily="34" charset="0"/>
                <a:ea typeface="ＭＳ Ｐゴシック" charset="0"/>
                <a:cs typeface="Arial" charset="0"/>
              </a:rPr>
              <a:t>Joh</a:t>
            </a:r>
            <a:r>
              <a:rPr lang="en-US" sz="1200" kern="1200" dirty="0" smtClean="0">
                <a:solidFill>
                  <a:schemeClr val="tx1"/>
                </a:solidFill>
                <a:latin typeface="Calibri" pitchFamily="34" charset="0"/>
                <a:ea typeface="ＭＳ Ｐゴシック" charset="0"/>
                <a:cs typeface="Arial" charset="0"/>
              </a:rPr>
              <a:t> 6:64  But there are some of you who do not believe." (For Jesus knew from the beginning who those were who did not believe, and who it was who would betray him.) Mat 9:4  But Jesus, knowing their thoughts, said, "Why do you think evil in your hearts?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ＭＳ Ｐゴシック" charset="0"/>
                <a:cs typeface="Arial" charset="0"/>
              </a:rPr>
              <a:t>Rom 9:5  To them belong the patriarchs, and from their race, according to the flesh, is the Christ, who is God over all, blessed forever. Amen.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Calibri" pitchFamily="34" charset="0"/>
                <a:ea typeface="ＭＳ Ｐゴシック" charset="0"/>
                <a:cs typeface="Arial" charset="0"/>
              </a:rPr>
              <a:t>2Pe 1:1  Simeon Peter, a servant and apostle of Jesus Christ, To those who have obtained a faith of equal standing with ours by the righteousness of our God and Savior Jesus Christ: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5/17/2015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5/17/2015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5/17/2015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5/17/2015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5/17/2015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5/17/2015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5/17/2015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5/17/2015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5/17/2015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5/17/2015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5/17/2015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5/17/2015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304800" y="1200150"/>
            <a:ext cx="8610600" cy="2031325"/>
          </a:xfrm>
          <a:prstGeom prst="rect">
            <a:avLst/>
          </a:prstGeom>
          <a:noFill/>
          <a:ln w="9525">
            <a:noFill/>
            <a:miter lim="800000"/>
            <a:headEnd/>
            <a:tailEnd/>
          </a:ln>
        </p:spPr>
        <p:txBody>
          <a:bodyPr>
            <a:spAutoFit/>
          </a:bodyPr>
          <a:lstStyle/>
          <a:p>
            <a:pPr eaLnBrk="0" hangingPunct="0">
              <a:spcBef>
                <a:spcPct val="50000"/>
              </a:spcBef>
            </a:pPr>
            <a:endParaRPr lang="en-US" sz="3000" b="1" dirty="0"/>
          </a:p>
          <a:p>
            <a:pPr algn="ctr" eaLnBrk="0" hangingPunct="0">
              <a:spcBef>
                <a:spcPct val="50000"/>
              </a:spcBef>
            </a:pPr>
            <a:r>
              <a:rPr lang="en-US" sz="3200" b="1" dirty="0" smtClean="0">
                <a:solidFill>
                  <a:schemeClr val="bg1"/>
                </a:solidFill>
              </a:rPr>
              <a:t>Who Is Jesus:</a:t>
            </a:r>
          </a:p>
          <a:p>
            <a:pPr algn="ctr" eaLnBrk="0" hangingPunct="0">
              <a:spcBef>
                <a:spcPct val="50000"/>
              </a:spcBef>
            </a:pPr>
            <a:r>
              <a:rPr lang="en-US" sz="3200" b="1" dirty="0" smtClean="0">
                <a:solidFill>
                  <a:schemeClr val="bg1"/>
                </a:solidFill>
              </a:rPr>
              <a:t>The Person of Christ </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0"/>
            <a:ext cx="8686800" cy="5293757"/>
          </a:xfrm>
          <a:prstGeom prst="rect">
            <a:avLst/>
          </a:prstGeom>
          <a:noFill/>
          <a:ln w="9525">
            <a:noFill/>
            <a:miter lim="800000"/>
            <a:headEnd/>
            <a:tailEnd/>
          </a:ln>
        </p:spPr>
        <p:txBody>
          <a:bodyPr>
            <a:spAutoFit/>
          </a:bodyPr>
          <a:lstStyle/>
          <a:p>
            <a:pPr algn="just"/>
            <a:r>
              <a:rPr lang="en-US" sz="2600" b="1" dirty="0" smtClean="0">
                <a:solidFill>
                  <a:schemeClr val="bg1"/>
                </a:solidFill>
              </a:rPr>
              <a:t>III. </a:t>
            </a:r>
            <a:r>
              <a:rPr lang="en-US" sz="2600" b="1" dirty="0">
                <a:solidFill>
                  <a:schemeClr val="bg1"/>
                </a:solidFill>
              </a:rPr>
              <a:t>Fully Man: Incarnation (</a:t>
            </a:r>
            <a:r>
              <a:rPr lang="en-US" sz="2600" b="1" dirty="0" err="1">
                <a:solidFill>
                  <a:schemeClr val="bg1"/>
                </a:solidFill>
              </a:rPr>
              <a:t>Jn</a:t>
            </a:r>
            <a:r>
              <a:rPr lang="en-US" sz="2600" b="1" dirty="0">
                <a:solidFill>
                  <a:schemeClr val="bg1"/>
                </a:solidFill>
              </a:rPr>
              <a:t> 1:14; Phil 2:6-9)</a:t>
            </a:r>
          </a:p>
          <a:p>
            <a:pPr algn="just"/>
            <a:r>
              <a:rPr lang="en-US" sz="2600" b="1" dirty="0" smtClean="0">
                <a:solidFill>
                  <a:schemeClr val="bg1"/>
                </a:solidFill>
              </a:rPr>
              <a:t>WSC 22 – Christ, the Son of God, became man, by taking to himself a true body and a reasonable soul, being conceived by the power of the Holy Ghost in the womb of the virgin Mary, and born of her, yet without sin.</a:t>
            </a:r>
            <a:endParaRPr lang="en-US" sz="2600" b="1" dirty="0">
              <a:solidFill>
                <a:schemeClr val="bg1"/>
              </a:solidFill>
            </a:endParaRPr>
          </a:p>
          <a:p>
            <a:pPr algn="just"/>
            <a:r>
              <a:rPr lang="en-US" sz="2600" b="1" dirty="0" smtClean="0">
                <a:solidFill>
                  <a:schemeClr val="bg1"/>
                </a:solidFill>
              </a:rPr>
              <a:t>	A. </a:t>
            </a:r>
            <a:r>
              <a:rPr lang="en-US" sz="2600" b="1" dirty="0">
                <a:solidFill>
                  <a:schemeClr val="bg1"/>
                </a:solidFill>
              </a:rPr>
              <a:t>Human Attributes</a:t>
            </a:r>
          </a:p>
          <a:p>
            <a:pPr algn="just"/>
            <a:r>
              <a:rPr lang="en-US" sz="2600" b="1" dirty="0">
                <a:solidFill>
                  <a:schemeClr val="bg1"/>
                </a:solidFill>
              </a:rPr>
              <a:t>	  </a:t>
            </a:r>
            <a:r>
              <a:rPr lang="en-US" sz="2600" b="1" dirty="0" smtClean="0">
                <a:solidFill>
                  <a:schemeClr val="bg1"/>
                </a:solidFill>
              </a:rPr>
              <a:t>1</a:t>
            </a:r>
            <a:r>
              <a:rPr lang="en-US" sz="2600" b="1" dirty="0">
                <a:solidFill>
                  <a:schemeClr val="bg1"/>
                </a:solidFill>
              </a:rPr>
              <a:t>. Human Body (born: </a:t>
            </a:r>
            <a:r>
              <a:rPr lang="en-US" sz="2600" b="1" dirty="0" err="1">
                <a:solidFill>
                  <a:schemeClr val="bg1"/>
                </a:solidFill>
              </a:rPr>
              <a:t>Lk</a:t>
            </a:r>
            <a:r>
              <a:rPr lang="en-US" sz="2600" b="1" dirty="0">
                <a:solidFill>
                  <a:schemeClr val="bg1"/>
                </a:solidFill>
              </a:rPr>
              <a:t> 2:7, grew: </a:t>
            </a:r>
            <a:r>
              <a:rPr lang="en-US" sz="2600" b="1" dirty="0" err="1">
                <a:solidFill>
                  <a:schemeClr val="bg1"/>
                </a:solidFill>
              </a:rPr>
              <a:t>Lk</a:t>
            </a:r>
            <a:r>
              <a:rPr lang="en-US" sz="2600" b="1" dirty="0">
                <a:solidFill>
                  <a:schemeClr val="bg1"/>
                </a:solidFill>
              </a:rPr>
              <a:t> 2:40; wearied: </a:t>
            </a:r>
            <a:r>
              <a:rPr lang="en-US" sz="2600" b="1" dirty="0" err="1">
                <a:solidFill>
                  <a:schemeClr val="bg1"/>
                </a:solidFill>
              </a:rPr>
              <a:t>Jn</a:t>
            </a:r>
            <a:r>
              <a:rPr lang="en-US" sz="2600" b="1" dirty="0">
                <a:solidFill>
                  <a:schemeClr val="bg1"/>
                </a:solidFill>
              </a:rPr>
              <a:t> 4:6; died: </a:t>
            </a:r>
            <a:r>
              <a:rPr lang="en-US" sz="2600" b="1" dirty="0" err="1">
                <a:solidFill>
                  <a:schemeClr val="bg1"/>
                </a:solidFill>
              </a:rPr>
              <a:t>Lk</a:t>
            </a:r>
            <a:r>
              <a:rPr lang="en-US" sz="2600" b="1" dirty="0">
                <a:solidFill>
                  <a:schemeClr val="bg1"/>
                </a:solidFill>
              </a:rPr>
              <a:t> 23:46)</a:t>
            </a:r>
          </a:p>
          <a:p>
            <a:pPr algn="just"/>
            <a:r>
              <a:rPr lang="en-US" sz="2600" b="1" dirty="0">
                <a:solidFill>
                  <a:schemeClr val="bg1"/>
                </a:solidFill>
              </a:rPr>
              <a:t>	  </a:t>
            </a:r>
            <a:r>
              <a:rPr lang="en-US" sz="2600" b="1" dirty="0" smtClean="0">
                <a:solidFill>
                  <a:schemeClr val="bg1"/>
                </a:solidFill>
              </a:rPr>
              <a:t>2</a:t>
            </a:r>
            <a:r>
              <a:rPr lang="en-US" sz="2600" b="1" dirty="0">
                <a:solidFill>
                  <a:schemeClr val="bg1"/>
                </a:solidFill>
              </a:rPr>
              <a:t>. Human Mind (increased in learning: </a:t>
            </a:r>
            <a:r>
              <a:rPr lang="en-US" sz="2600" b="1" dirty="0" err="1">
                <a:solidFill>
                  <a:schemeClr val="bg1"/>
                </a:solidFill>
              </a:rPr>
              <a:t>Lk</a:t>
            </a:r>
            <a:r>
              <a:rPr lang="en-US" sz="2600" b="1" dirty="0">
                <a:solidFill>
                  <a:schemeClr val="bg1"/>
                </a:solidFill>
              </a:rPr>
              <a:t> 2:52; limited knowledge: Mk 13:32)</a:t>
            </a:r>
          </a:p>
          <a:p>
            <a:pPr algn="just"/>
            <a:r>
              <a:rPr lang="en-US" sz="2600" b="1" dirty="0">
                <a:solidFill>
                  <a:schemeClr val="bg1"/>
                </a:solidFill>
              </a:rPr>
              <a:t>	  </a:t>
            </a:r>
            <a:r>
              <a:rPr lang="en-US" sz="2600" b="1" dirty="0" smtClean="0">
                <a:solidFill>
                  <a:schemeClr val="bg1"/>
                </a:solidFill>
              </a:rPr>
              <a:t>3</a:t>
            </a:r>
            <a:r>
              <a:rPr lang="en-US" sz="2600" b="1" dirty="0">
                <a:solidFill>
                  <a:schemeClr val="bg1"/>
                </a:solidFill>
              </a:rPr>
              <a:t>. Human Emotions (anger: Mt 21:12; wept: </a:t>
            </a:r>
            <a:r>
              <a:rPr lang="en-US" sz="2600" b="1" dirty="0" err="1">
                <a:solidFill>
                  <a:schemeClr val="bg1"/>
                </a:solidFill>
              </a:rPr>
              <a:t>Jn</a:t>
            </a:r>
            <a:r>
              <a:rPr lang="en-US" sz="2600" b="1" dirty="0">
                <a:solidFill>
                  <a:schemeClr val="bg1"/>
                </a:solidFill>
              </a:rPr>
              <a:t> 11:35; rejoiced: </a:t>
            </a:r>
            <a:r>
              <a:rPr lang="en-US" sz="2600" b="1" dirty="0" err="1">
                <a:solidFill>
                  <a:schemeClr val="bg1"/>
                </a:solidFill>
              </a:rPr>
              <a:t>Lk</a:t>
            </a:r>
            <a:r>
              <a:rPr lang="en-US" sz="2600" b="1" dirty="0">
                <a:solidFill>
                  <a:schemeClr val="bg1"/>
                </a:solidFill>
              </a:rPr>
              <a:t> 10:21</a:t>
            </a:r>
            <a:r>
              <a:rPr lang="en-US" sz="2600" b="1" dirty="0" smtClean="0">
                <a:solidFill>
                  <a:schemeClr val="bg1"/>
                </a:solidFill>
              </a:rPr>
              <a:t>)</a:t>
            </a:r>
            <a:endParaRPr 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7" dur="500"/>
                                        <p:tgtEl>
                                          <p:spTgt spid="153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3" end="3"/>
                                            </p:txEl>
                                          </p:spTgt>
                                        </p:tgtEl>
                                        <p:attrNameLst>
                                          <p:attrName>style.visibility</p:attrName>
                                        </p:attrNameLst>
                                      </p:cBhvr>
                                      <p:to>
                                        <p:strVal val="visible"/>
                                      </p:to>
                                    </p:set>
                                    <p:animEffect transition="in" filter="blinds(horizontal)">
                                      <p:cBhvr>
                                        <p:cTn id="12" dur="500"/>
                                        <p:tgtEl>
                                          <p:spTgt spid="1536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17" dur="500"/>
                                        <p:tgtEl>
                                          <p:spTgt spid="1536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362">
                                            <p:txEl>
                                              <p:pRg st="5" end="5"/>
                                            </p:txEl>
                                          </p:spTgt>
                                        </p:tgtEl>
                                        <p:attrNameLst>
                                          <p:attrName>style.visibility</p:attrName>
                                        </p:attrNameLst>
                                      </p:cBhvr>
                                      <p:to>
                                        <p:strVal val="visible"/>
                                      </p:to>
                                    </p:set>
                                    <p:animEffect transition="in" filter="blinds(horizontal)">
                                      <p:cBhvr>
                                        <p:cTn id="22" dur="500"/>
                                        <p:tgtEl>
                                          <p:spTgt spid="1536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0"/>
            <a:ext cx="8686800" cy="5878532"/>
          </a:xfrm>
          <a:prstGeom prst="rect">
            <a:avLst/>
          </a:prstGeom>
          <a:noFill/>
          <a:ln w="9525">
            <a:noFill/>
            <a:miter lim="800000"/>
            <a:headEnd/>
            <a:tailEnd/>
          </a:ln>
        </p:spPr>
        <p:txBody>
          <a:bodyPr>
            <a:spAutoFit/>
          </a:bodyPr>
          <a:lstStyle/>
          <a:p>
            <a:r>
              <a:rPr lang="en-US" sz="2600" b="1" dirty="0">
                <a:solidFill>
                  <a:schemeClr val="bg1"/>
                </a:solidFill>
              </a:rPr>
              <a:t>	</a:t>
            </a:r>
            <a:r>
              <a:rPr lang="en-US" sz="2600" b="1" dirty="0" smtClean="0">
                <a:solidFill>
                  <a:schemeClr val="bg1"/>
                </a:solidFill>
              </a:rPr>
              <a:t>B. </a:t>
            </a:r>
            <a:r>
              <a:rPr lang="en-US" sz="2600" b="1" dirty="0">
                <a:solidFill>
                  <a:schemeClr val="bg1"/>
                </a:solidFill>
              </a:rPr>
              <a:t>Why the God-Man</a:t>
            </a:r>
            <a:r>
              <a:rPr lang="en-US" sz="2600" b="1" dirty="0" smtClean="0">
                <a:solidFill>
                  <a:schemeClr val="bg1"/>
                </a:solidFill>
              </a:rPr>
              <a:t>?</a:t>
            </a:r>
          </a:p>
          <a:p>
            <a:endParaRPr lang="en-US" sz="2600" b="1" dirty="0">
              <a:solidFill>
                <a:schemeClr val="bg1"/>
              </a:solidFill>
            </a:endParaRPr>
          </a:p>
          <a:p>
            <a:pPr algn="just"/>
            <a:r>
              <a:rPr lang="en-US" sz="2600" b="1" dirty="0">
                <a:solidFill>
                  <a:schemeClr val="bg1"/>
                </a:solidFill>
              </a:rPr>
              <a:t>		</a:t>
            </a:r>
            <a:r>
              <a:rPr lang="en-US" sz="2600" b="1" dirty="0" smtClean="0">
                <a:solidFill>
                  <a:schemeClr val="bg1"/>
                </a:solidFill>
              </a:rPr>
              <a:t>1. </a:t>
            </a:r>
            <a:r>
              <a:rPr lang="en-US" sz="2600" b="1" dirty="0">
                <a:solidFill>
                  <a:schemeClr val="bg1"/>
                </a:solidFill>
              </a:rPr>
              <a:t>Fully </a:t>
            </a:r>
            <a:r>
              <a:rPr lang="en-US" sz="2600" b="1" dirty="0" smtClean="0">
                <a:solidFill>
                  <a:schemeClr val="bg1"/>
                </a:solidFill>
              </a:rPr>
              <a:t>God: </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		a) Sacrifice </a:t>
            </a:r>
            <a:r>
              <a:rPr lang="en-US" sz="2600" b="1" dirty="0">
                <a:solidFill>
                  <a:schemeClr val="bg1"/>
                </a:solidFill>
              </a:rPr>
              <a:t>had to be of infinite value/sufficient to cleanse from </a:t>
            </a:r>
            <a:r>
              <a:rPr lang="en-US" sz="2600" b="1" dirty="0" smtClean="0">
                <a:solidFill>
                  <a:schemeClr val="bg1"/>
                </a:solidFill>
              </a:rPr>
              <a:t>sin.</a:t>
            </a:r>
          </a:p>
          <a:p>
            <a:pPr algn="just"/>
            <a:endParaRPr lang="en-US" sz="2600" b="1" dirty="0" smtClean="0">
              <a:solidFill>
                <a:schemeClr val="bg1"/>
              </a:solidFill>
            </a:endParaRPr>
          </a:p>
          <a:p>
            <a:pPr algn="just"/>
            <a:r>
              <a:rPr lang="en-US" sz="2600" b="1" dirty="0" smtClean="0">
                <a:solidFill>
                  <a:schemeClr val="bg1"/>
                </a:solidFill>
              </a:rPr>
              <a:t>		b) </a:t>
            </a:r>
            <a:r>
              <a:rPr lang="en-US" sz="2600" b="1" dirty="0">
                <a:solidFill>
                  <a:schemeClr val="bg1"/>
                </a:solidFill>
              </a:rPr>
              <a:t>Only </a:t>
            </a:r>
            <a:r>
              <a:rPr lang="en-US" sz="2600" b="1" dirty="0" smtClean="0">
                <a:solidFill>
                  <a:schemeClr val="bg1"/>
                </a:solidFill>
              </a:rPr>
              <a:t>infinite </a:t>
            </a:r>
            <a:r>
              <a:rPr lang="en-US" sz="2600" b="1" dirty="0">
                <a:solidFill>
                  <a:schemeClr val="bg1"/>
                </a:solidFill>
              </a:rPr>
              <a:t>God </a:t>
            </a:r>
            <a:r>
              <a:rPr lang="en-US" sz="2600" b="1" dirty="0" smtClean="0">
                <a:solidFill>
                  <a:schemeClr val="bg1"/>
                </a:solidFill>
              </a:rPr>
              <a:t>could</a:t>
            </a:r>
          </a:p>
          <a:p>
            <a:pPr algn="just"/>
            <a:r>
              <a:rPr lang="en-US" sz="2600" b="1" dirty="0" smtClean="0">
                <a:solidFill>
                  <a:schemeClr val="bg1"/>
                </a:solidFill>
              </a:rPr>
              <a:t>bear </a:t>
            </a:r>
            <a:r>
              <a:rPr lang="en-US" sz="2600" b="1" dirty="0">
                <a:solidFill>
                  <a:schemeClr val="bg1"/>
                </a:solidFill>
              </a:rPr>
              <a:t>the </a:t>
            </a:r>
            <a:r>
              <a:rPr lang="en-US" sz="2600" b="1" dirty="0" smtClean="0">
                <a:solidFill>
                  <a:schemeClr val="bg1"/>
                </a:solidFill>
              </a:rPr>
              <a:t>infinite  </a:t>
            </a:r>
            <a:r>
              <a:rPr lang="en-US" sz="2600" b="1" dirty="0">
                <a:solidFill>
                  <a:schemeClr val="bg1"/>
                </a:solidFill>
              </a:rPr>
              <a:t>penalty for </a:t>
            </a:r>
            <a:r>
              <a:rPr lang="en-US" sz="2600" b="1" dirty="0" smtClean="0">
                <a:solidFill>
                  <a:schemeClr val="bg1"/>
                </a:solidFill>
              </a:rPr>
              <a:t>sins. </a:t>
            </a:r>
          </a:p>
          <a:p>
            <a:pPr algn="just"/>
            <a:endParaRPr lang="en-US" sz="2600" b="1" dirty="0" smtClean="0">
              <a:solidFill>
                <a:schemeClr val="bg1"/>
              </a:solidFill>
            </a:endParaRPr>
          </a:p>
          <a:p>
            <a:pPr algn="just"/>
            <a:r>
              <a:rPr lang="en-US" sz="2600" b="1" dirty="0" smtClean="0">
                <a:solidFill>
                  <a:schemeClr val="bg1"/>
                </a:solidFill>
              </a:rPr>
              <a:t>		c) </a:t>
            </a:r>
            <a:r>
              <a:rPr lang="en-US" sz="2600" b="1" dirty="0">
                <a:solidFill>
                  <a:schemeClr val="bg1"/>
                </a:solidFill>
              </a:rPr>
              <a:t>Only God can </a:t>
            </a:r>
            <a:r>
              <a:rPr lang="en-US" sz="2600" b="1" dirty="0" smtClean="0">
                <a:solidFill>
                  <a:schemeClr val="bg1"/>
                </a:solidFill>
              </a:rPr>
              <a:t>save.</a:t>
            </a:r>
          </a:p>
          <a:p>
            <a:pPr algn="just"/>
            <a:endParaRPr lang="en-US" sz="2600" b="1" dirty="0" smtClean="0">
              <a:solidFill>
                <a:schemeClr val="bg1"/>
              </a:solidFill>
            </a:endParaRPr>
          </a:p>
          <a:p>
            <a:pPr algn="just"/>
            <a:r>
              <a:rPr lang="en-US" sz="2600" b="1" dirty="0" smtClean="0">
                <a:solidFill>
                  <a:schemeClr val="bg1"/>
                </a:solidFill>
              </a:rPr>
              <a:t>		d) </a:t>
            </a:r>
            <a:r>
              <a:rPr lang="en-US" sz="2600" b="1" dirty="0">
                <a:solidFill>
                  <a:schemeClr val="bg1"/>
                </a:solidFill>
              </a:rPr>
              <a:t>To be </a:t>
            </a:r>
            <a:r>
              <a:rPr lang="en-US" sz="2600" b="1" dirty="0" smtClean="0">
                <a:solidFill>
                  <a:schemeClr val="bg1"/>
                </a:solidFill>
              </a:rPr>
              <a:t>mediator/reveal </a:t>
            </a:r>
            <a:r>
              <a:rPr lang="en-US" sz="2600" b="1" dirty="0">
                <a:solidFill>
                  <a:schemeClr val="bg1"/>
                </a:solidFill>
              </a:rPr>
              <a:t>God fully to us.</a:t>
            </a:r>
          </a:p>
          <a:p>
            <a:pPr algn="just"/>
            <a:endParaRPr lang="en-US" sz="2600" b="1" dirty="0">
              <a:solidFill>
                <a:schemeClr val="bg1"/>
              </a:solidFill>
            </a:endParaRPr>
          </a:p>
          <a:p>
            <a:pPr algn="just"/>
            <a:r>
              <a:rPr lang="en-US" sz="2600" b="1" dirty="0">
                <a:solidFill>
                  <a:schemeClr val="bg1"/>
                </a:solidFill>
              </a:rPr>
              <a:t>		</a:t>
            </a:r>
          </a:p>
        </p:txBody>
      </p:sp>
      <p:pic>
        <p:nvPicPr>
          <p:cNvPr id="10242" name="Picture 2" descr="foto of jesus sacrifice  - Crown of thorns with blood over textured background - JPG "/>
          <p:cNvPicPr>
            <a:picLocks noChangeAspect="1" noChangeArrowheads="1"/>
          </p:cNvPicPr>
          <p:nvPr/>
        </p:nvPicPr>
        <p:blipFill>
          <a:blip r:embed="rId3" cstate="print"/>
          <a:srcRect/>
          <a:stretch>
            <a:fillRect/>
          </a:stretch>
        </p:blipFill>
        <p:spPr bwMode="auto">
          <a:xfrm>
            <a:off x="6507345" y="1809750"/>
            <a:ext cx="2636655" cy="175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7" dur="500"/>
                                        <p:tgtEl>
                                          <p:spTgt spid="153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12" dur="500"/>
                                        <p:tgtEl>
                                          <p:spTgt spid="15362">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0242"/>
                                        </p:tgtEl>
                                        <p:attrNameLst>
                                          <p:attrName>style.visibility</p:attrName>
                                        </p:attrNameLst>
                                      </p:cBhvr>
                                      <p:to>
                                        <p:strVal val="visible"/>
                                      </p:to>
                                    </p:set>
                                    <p:animEffect transition="in" filter="blinds(horizontal)">
                                      <p:cBhvr>
                                        <p:cTn id="15" dur="500"/>
                                        <p:tgtEl>
                                          <p:spTgt spid="1024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5362">
                                            <p:txEl>
                                              <p:pRg st="6" end="6"/>
                                            </p:txEl>
                                          </p:spTgt>
                                        </p:tgtEl>
                                        <p:attrNameLst>
                                          <p:attrName>style.visibility</p:attrName>
                                        </p:attrNameLst>
                                      </p:cBhvr>
                                      <p:to>
                                        <p:strVal val="visible"/>
                                      </p:to>
                                    </p:set>
                                    <p:animEffect transition="in" filter="blinds(horizontal)">
                                      <p:cBhvr>
                                        <p:cTn id="20" dur="500"/>
                                        <p:tgtEl>
                                          <p:spTgt spid="1536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5362">
                                            <p:txEl>
                                              <p:pRg st="7" end="7"/>
                                            </p:txEl>
                                          </p:spTgt>
                                        </p:tgtEl>
                                        <p:attrNameLst>
                                          <p:attrName>style.visibility</p:attrName>
                                        </p:attrNameLst>
                                      </p:cBhvr>
                                      <p:to>
                                        <p:strVal val="visible"/>
                                      </p:to>
                                    </p:set>
                                    <p:animEffect transition="in" filter="blinds(horizontal)">
                                      <p:cBhvr>
                                        <p:cTn id="25" dur="500"/>
                                        <p:tgtEl>
                                          <p:spTgt spid="15362">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5362">
                                            <p:txEl>
                                              <p:pRg st="9" end="9"/>
                                            </p:txEl>
                                          </p:spTgt>
                                        </p:tgtEl>
                                        <p:attrNameLst>
                                          <p:attrName>style.visibility</p:attrName>
                                        </p:attrNameLst>
                                      </p:cBhvr>
                                      <p:to>
                                        <p:strVal val="visible"/>
                                      </p:to>
                                    </p:set>
                                    <p:animEffect transition="in" filter="blinds(horizontal)">
                                      <p:cBhvr>
                                        <p:cTn id="30" dur="500"/>
                                        <p:tgtEl>
                                          <p:spTgt spid="15362">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5362">
                                            <p:txEl>
                                              <p:pRg st="11" end="11"/>
                                            </p:txEl>
                                          </p:spTgt>
                                        </p:tgtEl>
                                        <p:attrNameLst>
                                          <p:attrName>style.visibility</p:attrName>
                                        </p:attrNameLst>
                                      </p:cBhvr>
                                      <p:to>
                                        <p:strVal val="visible"/>
                                      </p:to>
                                    </p:set>
                                    <p:animEffect transition="in" filter="blinds(horizontal)">
                                      <p:cBhvr>
                                        <p:cTn id="35" dur="500"/>
                                        <p:tgtEl>
                                          <p:spTgt spid="1536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0"/>
            <a:ext cx="8686800" cy="6093976"/>
          </a:xfrm>
          <a:prstGeom prst="rect">
            <a:avLst/>
          </a:prstGeom>
          <a:noFill/>
          <a:ln w="9525">
            <a:noFill/>
            <a:miter lim="800000"/>
            <a:headEnd/>
            <a:tailEnd/>
          </a:ln>
        </p:spPr>
        <p:txBody>
          <a:bodyPr>
            <a:spAutoFit/>
          </a:bodyPr>
          <a:lstStyle/>
          <a:p>
            <a:pPr algn="just"/>
            <a:r>
              <a:rPr lang="en-US" sz="2600" b="1" dirty="0">
                <a:solidFill>
                  <a:schemeClr val="bg1"/>
                </a:solidFill>
              </a:rPr>
              <a:t>	</a:t>
            </a:r>
            <a:r>
              <a:rPr lang="en-US" sz="2600" b="1" dirty="0" smtClean="0">
                <a:solidFill>
                  <a:schemeClr val="bg1"/>
                </a:solidFill>
              </a:rPr>
              <a:t>2. </a:t>
            </a:r>
            <a:r>
              <a:rPr lang="en-US" sz="2600" b="1" dirty="0">
                <a:solidFill>
                  <a:schemeClr val="bg1"/>
                </a:solidFill>
              </a:rPr>
              <a:t>Fully Man because we </a:t>
            </a:r>
            <a:r>
              <a:rPr lang="en-US" sz="2600" b="1" dirty="0" smtClean="0">
                <a:solidFill>
                  <a:schemeClr val="bg1"/>
                </a:solidFill>
              </a:rPr>
              <a:t>needed a:</a:t>
            </a:r>
          </a:p>
          <a:p>
            <a:pPr algn="just"/>
            <a:endParaRPr lang="en-US" sz="2600" b="1" dirty="0" smtClean="0">
              <a:solidFill>
                <a:schemeClr val="bg1"/>
              </a:solidFill>
            </a:endParaRPr>
          </a:p>
          <a:p>
            <a:pPr algn="just"/>
            <a:r>
              <a:rPr lang="en-US" sz="2600" b="1" dirty="0" smtClean="0">
                <a:solidFill>
                  <a:schemeClr val="bg1"/>
                </a:solidFill>
              </a:rPr>
              <a:t>	a) </a:t>
            </a:r>
            <a:r>
              <a:rPr lang="en-US" sz="2600" b="1" dirty="0">
                <a:solidFill>
                  <a:schemeClr val="bg1"/>
                </a:solidFill>
              </a:rPr>
              <a:t>Substitute for our </a:t>
            </a:r>
            <a:r>
              <a:rPr lang="en-US" sz="2600" b="1" dirty="0" smtClean="0">
                <a:solidFill>
                  <a:schemeClr val="bg1"/>
                </a:solidFill>
              </a:rPr>
              <a:t>obedience/sacrifice</a:t>
            </a:r>
          </a:p>
          <a:p>
            <a:pPr algn="just"/>
            <a:endParaRPr lang="en-US" sz="2600" b="1" dirty="0" smtClean="0">
              <a:solidFill>
                <a:schemeClr val="bg1"/>
              </a:solidFill>
            </a:endParaRPr>
          </a:p>
          <a:p>
            <a:pPr algn="just"/>
            <a:r>
              <a:rPr lang="en-US" sz="2600" b="1" dirty="0" smtClean="0">
                <a:solidFill>
                  <a:schemeClr val="bg1"/>
                </a:solidFill>
              </a:rPr>
              <a:t>	b) Perfect mediator to represent us before God</a:t>
            </a:r>
          </a:p>
          <a:p>
            <a:pPr algn="just"/>
            <a:endParaRPr lang="en-US" sz="2600" b="1" dirty="0" smtClean="0">
              <a:solidFill>
                <a:schemeClr val="bg1"/>
              </a:solidFill>
            </a:endParaRPr>
          </a:p>
          <a:p>
            <a:pPr algn="just"/>
            <a:r>
              <a:rPr lang="en-US" sz="2600" b="1" dirty="0" smtClean="0">
                <a:solidFill>
                  <a:schemeClr val="bg1"/>
                </a:solidFill>
              </a:rPr>
              <a:t>	c) </a:t>
            </a:r>
            <a:r>
              <a:rPr lang="en-US" sz="2600" b="1" dirty="0">
                <a:solidFill>
                  <a:schemeClr val="bg1"/>
                </a:solidFill>
              </a:rPr>
              <a:t>Example/Pattern for </a:t>
            </a:r>
            <a:r>
              <a:rPr lang="en-US" sz="2600" b="1" dirty="0" smtClean="0">
                <a:solidFill>
                  <a:schemeClr val="bg1"/>
                </a:solidFill>
              </a:rPr>
              <a:t>us to follow</a:t>
            </a:r>
          </a:p>
          <a:p>
            <a:pPr algn="just"/>
            <a:endParaRPr lang="en-US" sz="2600" b="1" dirty="0" smtClean="0">
              <a:solidFill>
                <a:schemeClr val="bg1"/>
              </a:solidFill>
            </a:endParaRPr>
          </a:p>
          <a:p>
            <a:pPr algn="just"/>
            <a:r>
              <a:rPr lang="en-US" sz="2600" b="1" dirty="0" smtClean="0">
                <a:solidFill>
                  <a:schemeClr val="bg1"/>
                </a:solidFill>
              </a:rPr>
              <a:t>	d) </a:t>
            </a:r>
            <a:r>
              <a:rPr lang="en-US" sz="2600" b="1" dirty="0">
                <a:solidFill>
                  <a:schemeClr val="bg1"/>
                </a:solidFill>
              </a:rPr>
              <a:t>Sympathetic High Priest</a:t>
            </a:r>
          </a:p>
          <a:p>
            <a:pPr algn="just"/>
            <a:endParaRPr lang="en-US" sz="2600" b="1" dirty="0" smtClean="0">
              <a:solidFill>
                <a:schemeClr val="bg1"/>
              </a:solidFill>
            </a:endParaRPr>
          </a:p>
          <a:p>
            <a:pPr algn="just"/>
            <a:r>
              <a:rPr lang="en-US" sz="2600" b="1" dirty="0" smtClean="0">
                <a:solidFill>
                  <a:schemeClr val="bg1"/>
                </a:solidFill>
              </a:rPr>
              <a:t>Note</a:t>
            </a:r>
            <a:r>
              <a:rPr lang="en-US" sz="2600" b="1" dirty="0">
                <a:solidFill>
                  <a:schemeClr val="bg1"/>
                </a:solidFill>
              </a:rPr>
              <a:t>: Forever God-Man - Jesus will forever retain His human nature and resurrected body (Rev 1:13)</a:t>
            </a:r>
          </a:p>
          <a:p>
            <a:pPr algn="just"/>
            <a:r>
              <a:rPr lang="en-US" sz="2600" b="1" dirty="0">
                <a:solidFill>
                  <a:schemeClr val="bg1"/>
                </a:solidFill>
              </a:rPr>
              <a:t> </a:t>
            </a:r>
          </a:p>
          <a:p>
            <a:pPr algn="just"/>
            <a:r>
              <a:rPr lang="en-US" sz="2600" b="1" dirty="0">
                <a:solidFill>
                  <a:schemeClr val="bg1"/>
                </a:solidFill>
              </a:rPr>
              <a:t>	</a:t>
            </a:r>
          </a:p>
          <a:p>
            <a:pPr algn="just"/>
            <a:r>
              <a:rPr lang="en-US" sz="2600" b="1" dirty="0">
                <a:solidFill>
                  <a:schemeClr val="bg1"/>
                </a:solidFill>
              </a:rPr>
              <a:t>	</a:t>
            </a:r>
          </a:p>
        </p:txBody>
      </p:sp>
      <p:pic>
        <p:nvPicPr>
          <p:cNvPr id="8194" name="Picture 2" descr="picture of jesus cross  - A stock photo of Jesus on the cross - JPG "/>
          <p:cNvPicPr>
            <a:picLocks noChangeAspect="1" noChangeArrowheads="1"/>
          </p:cNvPicPr>
          <p:nvPr/>
        </p:nvPicPr>
        <p:blipFill>
          <a:blip r:embed="rId3" cstate="print"/>
          <a:srcRect/>
          <a:stretch>
            <a:fillRect/>
          </a:stretch>
        </p:blipFill>
        <p:spPr bwMode="auto">
          <a:xfrm>
            <a:off x="0" y="742950"/>
            <a:ext cx="1143000" cy="20031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7" dur="500"/>
                                        <p:tgtEl>
                                          <p:spTgt spid="15362">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4"/>
                                        </p:tgtEl>
                                        <p:attrNameLst>
                                          <p:attrName>style.visibility</p:attrName>
                                        </p:attrNameLst>
                                      </p:cBhvr>
                                      <p:to>
                                        <p:strVal val="visible"/>
                                      </p:to>
                                    </p:set>
                                    <p:animEffect transition="in" filter="blinds(horizontal)">
                                      <p:cBhvr>
                                        <p:cTn id="10" dur="500"/>
                                        <p:tgtEl>
                                          <p:spTgt spid="819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15" dur="500"/>
                                        <p:tgtEl>
                                          <p:spTgt spid="1536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5362">
                                            <p:txEl>
                                              <p:pRg st="6" end="6"/>
                                            </p:txEl>
                                          </p:spTgt>
                                        </p:tgtEl>
                                        <p:attrNameLst>
                                          <p:attrName>style.visibility</p:attrName>
                                        </p:attrNameLst>
                                      </p:cBhvr>
                                      <p:to>
                                        <p:strVal val="visible"/>
                                      </p:to>
                                    </p:set>
                                    <p:animEffect transition="in" filter="blinds(horizontal)">
                                      <p:cBhvr>
                                        <p:cTn id="20" dur="500"/>
                                        <p:tgtEl>
                                          <p:spTgt spid="1536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5362">
                                            <p:txEl>
                                              <p:pRg st="8" end="8"/>
                                            </p:txEl>
                                          </p:spTgt>
                                        </p:tgtEl>
                                        <p:attrNameLst>
                                          <p:attrName>style.visibility</p:attrName>
                                        </p:attrNameLst>
                                      </p:cBhvr>
                                      <p:to>
                                        <p:strVal val="visible"/>
                                      </p:to>
                                    </p:set>
                                    <p:animEffect transition="in" filter="blinds(horizontal)">
                                      <p:cBhvr>
                                        <p:cTn id="25" dur="500"/>
                                        <p:tgtEl>
                                          <p:spTgt spid="15362">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5362">
                                            <p:txEl>
                                              <p:pRg st="10" end="10"/>
                                            </p:txEl>
                                          </p:spTgt>
                                        </p:tgtEl>
                                        <p:attrNameLst>
                                          <p:attrName>style.visibility</p:attrName>
                                        </p:attrNameLst>
                                      </p:cBhvr>
                                      <p:to>
                                        <p:strVal val="visible"/>
                                      </p:to>
                                    </p:set>
                                    <p:animEffect transition="in" filter="blinds(horizontal)">
                                      <p:cBhvr>
                                        <p:cTn id="30" dur="500"/>
                                        <p:tgtEl>
                                          <p:spTgt spid="1536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0"/>
            <a:ext cx="8915400" cy="5232202"/>
          </a:xfrm>
          <a:prstGeom prst="rect">
            <a:avLst/>
          </a:prstGeom>
          <a:noFill/>
          <a:ln w="9525">
            <a:noFill/>
            <a:miter lim="800000"/>
            <a:headEnd/>
            <a:tailEnd/>
          </a:ln>
        </p:spPr>
        <p:txBody>
          <a:bodyPr wrap="square">
            <a:spAutoFit/>
          </a:bodyPr>
          <a:lstStyle/>
          <a:p>
            <a:r>
              <a:rPr lang="en-US" sz="2600" b="1" dirty="0">
                <a:solidFill>
                  <a:schemeClr val="bg1"/>
                </a:solidFill>
              </a:rPr>
              <a:t>	</a:t>
            </a:r>
            <a:r>
              <a:rPr lang="en-US" sz="2600" b="1" dirty="0" smtClean="0">
                <a:solidFill>
                  <a:schemeClr val="bg1"/>
                </a:solidFill>
              </a:rPr>
              <a:t>C.  </a:t>
            </a:r>
            <a:r>
              <a:rPr lang="en-US" sz="2600" b="1" dirty="0">
                <a:solidFill>
                  <a:schemeClr val="bg1"/>
                </a:solidFill>
              </a:rPr>
              <a:t>Titles of Jesus:  </a:t>
            </a:r>
          </a:p>
          <a:p>
            <a:pPr algn="just"/>
            <a:r>
              <a:rPr lang="en-US" sz="2600" b="1" dirty="0">
                <a:solidFill>
                  <a:schemeClr val="bg1"/>
                </a:solidFill>
              </a:rPr>
              <a:t>	</a:t>
            </a:r>
            <a:r>
              <a:rPr lang="en-US" sz="2600" b="1" dirty="0" smtClean="0">
                <a:solidFill>
                  <a:schemeClr val="bg1"/>
                </a:solidFill>
              </a:rPr>
              <a:t>1. </a:t>
            </a:r>
            <a:r>
              <a:rPr lang="en-US" sz="2600" b="1" dirty="0">
                <a:solidFill>
                  <a:schemeClr val="bg1"/>
                </a:solidFill>
              </a:rPr>
              <a:t>Christ: Anointed One. Deliverer of </a:t>
            </a:r>
            <a:r>
              <a:rPr lang="en-US" sz="2600" b="1" i="1" u="sng" dirty="0">
                <a:solidFill>
                  <a:schemeClr val="bg1"/>
                </a:solidFill>
              </a:rPr>
              <a:t>heavenly</a:t>
            </a:r>
            <a:r>
              <a:rPr lang="en-US" sz="2600" b="1" dirty="0">
                <a:solidFill>
                  <a:schemeClr val="bg1"/>
                </a:solidFill>
              </a:rPr>
              <a:t> origin ushering in kingdom of </a:t>
            </a:r>
            <a:r>
              <a:rPr lang="en-US" sz="2600" b="1" dirty="0" smtClean="0">
                <a:solidFill>
                  <a:schemeClr val="bg1"/>
                </a:solidFill>
              </a:rPr>
              <a:t>God.</a:t>
            </a:r>
            <a:endParaRPr lang="en-US" sz="1200" b="1" dirty="0" smtClean="0">
              <a:solidFill>
                <a:schemeClr val="bg1"/>
              </a:solidFill>
            </a:endParaRPr>
          </a:p>
          <a:p>
            <a:pPr algn="just"/>
            <a:r>
              <a:rPr lang="en-US" sz="1200" b="1" dirty="0" smtClean="0">
                <a:solidFill>
                  <a:schemeClr val="bg1"/>
                </a:solidFill>
              </a:rPr>
              <a:t>    </a:t>
            </a:r>
            <a:endParaRPr lang="en-US" sz="1200" b="1" dirty="0">
              <a:solidFill>
                <a:schemeClr val="bg1"/>
              </a:solidFill>
            </a:endParaRPr>
          </a:p>
          <a:p>
            <a:pPr algn="just"/>
            <a:r>
              <a:rPr lang="en-US" sz="2600" b="1" dirty="0">
                <a:solidFill>
                  <a:schemeClr val="bg1"/>
                </a:solidFill>
              </a:rPr>
              <a:t>	</a:t>
            </a:r>
            <a:r>
              <a:rPr lang="en-US" sz="2600" b="1" dirty="0" smtClean="0">
                <a:solidFill>
                  <a:schemeClr val="bg1"/>
                </a:solidFill>
              </a:rPr>
              <a:t>2. </a:t>
            </a:r>
            <a:r>
              <a:rPr lang="en-US" sz="2600" b="1" dirty="0">
                <a:solidFill>
                  <a:schemeClr val="bg1"/>
                </a:solidFill>
              </a:rPr>
              <a:t>Son of God: </a:t>
            </a:r>
            <a:r>
              <a:rPr lang="en-US" sz="2600" b="1" dirty="0" smtClean="0">
                <a:solidFill>
                  <a:schemeClr val="bg1"/>
                </a:solidFill>
              </a:rPr>
              <a:t>equality/oneness w/God </a:t>
            </a:r>
            <a:r>
              <a:rPr lang="en-US" sz="2600" b="1" dirty="0">
                <a:solidFill>
                  <a:schemeClr val="bg1"/>
                </a:solidFill>
              </a:rPr>
              <a:t>(</a:t>
            </a:r>
            <a:r>
              <a:rPr lang="en-US" sz="2600" b="1" dirty="0" err="1">
                <a:solidFill>
                  <a:schemeClr val="bg1"/>
                </a:solidFill>
              </a:rPr>
              <a:t>Jn</a:t>
            </a:r>
            <a:r>
              <a:rPr lang="en-US" sz="2600" b="1" dirty="0">
                <a:solidFill>
                  <a:schemeClr val="bg1"/>
                </a:solidFill>
              </a:rPr>
              <a:t> 5:18</a:t>
            </a:r>
            <a:r>
              <a:rPr lang="en-US" sz="2600" b="1" dirty="0" smtClean="0">
                <a:solidFill>
                  <a:schemeClr val="bg1"/>
                </a:solidFill>
              </a:rPr>
              <a:t>)</a:t>
            </a:r>
            <a:endParaRPr lang="en-US" sz="1200" b="1" dirty="0" smtClean="0">
              <a:solidFill>
                <a:schemeClr val="bg1"/>
              </a:solidFill>
            </a:endParaRPr>
          </a:p>
          <a:p>
            <a:pPr algn="just"/>
            <a:endParaRPr lang="en-US" sz="1200" b="1" dirty="0">
              <a:solidFill>
                <a:schemeClr val="bg1"/>
              </a:solidFill>
            </a:endParaRPr>
          </a:p>
          <a:p>
            <a:pPr algn="just"/>
            <a:r>
              <a:rPr lang="en-US" sz="2600" b="1" dirty="0">
                <a:solidFill>
                  <a:schemeClr val="bg1"/>
                </a:solidFill>
              </a:rPr>
              <a:t>	</a:t>
            </a:r>
            <a:r>
              <a:rPr lang="en-US" sz="2600" b="1" dirty="0" smtClean="0">
                <a:solidFill>
                  <a:schemeClr val="bg1"/>
                </a:solidFill>
              </a:rPr>
              <a:t>3. </a:t>
            </a:r>
            <a:r>
              <a:rPr lang="en-US" sz="2600" b="1" dirty="0">
                <a:solidFill>
                  <a:schemeClr val="bg1"/>
                </a:solidFill>
              </a:rPr>
              <a:t>Son of Man: </a:t>
            </a:r>
            <a:r>
              <a:rPr lang="en-US" sz="2600" b="1" dirty="0" err="1">
                <a:solidFill>
                  <a:schemeClr val="bg1"/>
                </a:solidFill>
              </a:rPr>
              <a:t>Dn</a:t>
            </a:r>
            <a:r>
              <a:rPr lang="en-US" sz="2600" b="1" dirty="0">
                <a:solidFill>
                  <a:schemeClr val="bg1"/>
                </a:solidFill>
              </a:rPr>
              <a:t> 7:13-14. One of heavenly origin with eternal rule over the world</a:t>
            </a:r>
            <a:r>
              <a:rPr lang="en-US" sz="2600" b="1" dirty="0" smtClean="0">
                <a:solidFill>
                  <a:schemeClr val="bg1"/>
                </a:solidFill>
              </a:rPr>
              <a:t>.</a:t>
            </a:r>
            <a:endParaRPr lang="en-US" sz="1200" b="1" dirty="0" smtClean="0">
              <a:solidFill>
                <a:schemeClr val="bg1"/>
              </a:solidFill>
            </a:endParaRPr>
          </a:p>
          <a:p>
            <a:pPr algn="just"/>
            <a:endParaRPr lang="en-US" sz="1200" b="1" dirty="0">
              <a:solidFill>
                <a:schemeClr val="bg1"/>
              </a:solidFill>
            </a:endParaRPr>
          </a:p>
          <a:p>
            <a:pPr algn="just"/>
            <a:r>
              <a:rPr lang="en-US" sz="2600" b="1" dirty="0">
                <a:solidFill>
                  <a:schemeClr val="bg1"/>
                </a:solidFill>
              </a:rPr>
              <a:t>	</a:t>
            </a:r>
            <a:r>
              <a:rPr lang="en-US" sz="2600" b="1" dirty="0" smtClean="0">
                <a:solidFill>
                  <a:schemeClr val="bg1"/>
                </a:solidFill>
              </a:rPr>
              <a:t>4.  </a:t>
            </a:r>
            <a:r>
              <a:rPr lang="en-US" sz="2600" b="1" dirty="0">
                <a:solidFill>
                  <a:schemeClr val="bg1"/>
                </a:solidFill>
              </a:rPr>
              <a:t>Son of David: Jesus is a King and descendent of David and an heir to his throne</a:t>
            </a:r>
            <a:r>
              <a:rPr lang="en-US" sz="2600" b="1" dirty="0" smtClean="0">
                <a:solidFill>
                  <a:schemeClr val="bg1"/>
                </a:solidFill>
              </a:rPr>
              <a:t>.</a:t>
            </a:r>
            <a:endParaRPr lang="en-US" sz="1200" b="1" dirty="0" smtClean="0">
              <a:solidFill>
                <a:schemeClr val="bg1"/>
              </a:solidFill>
            </a:endParaRPr>
          </a:p>
          <a:p>
            <a:pPr algn="just"/>
            <a:endParaRPr lang="en-US" sz="1200" b="1" dirty="0">
              <a:solidFill>
                <a:schemeClr val="bg1"/>
              </a:solidFill>
            </a:endParaRPr>
          </a:p>
          <a:p>
            <a:pPr algn="just"/>
            <a:r>
              <a:rPr lang="en-US" sz="2600" b="1" dirty="0">
                <a:solidFill>
                  <a:schemeClr val="bg1"/>
                </a:solidFill>
              </a:rPr>
              <a:t>	</a:t>
            </a:r>
            <a:r>
              <a:rPr lang="en-US" sz="2600" b="1" dirty="0" smtClean="0">
                <a:solidFill>
                  <a:schemeClr val="bg1"/>
                </a:solidFill>
              </a:rPr>
              <a:t>5. </a:t>
            </a:r>
            <a:r>
              <a:rPr lang="en-US" sz="2600" b="1" dirty="0">
                <a:solidFill>
                  <a:schemeClr val="bg1"/>
                </a:solidFill>
              </a:rPr>
              <a:t>Lord: </a:t>
            </a:r>
            <a:r>
              <a:rPr lang="en-US" sz="2600" b="1" dirty="0" smtClean="0">
                <a:solidFill>
                  <a:schemeClr val="bg1"/>
                </a:solidFill>
              </a:rPr>
              <a:t>context </a:t>
            </a:r>
            <a:r>
              <a:rPr lang="en-US" sz="2600" b="1" dirty="0">
                <a:solidFill>
                  <a:schemeClr val="bg1"/>
                </a:solidFill>
              </a:rPr>
              <a:t>determines meaning/Septuagint uses </a:t>
            </a:r>
            <a:r>
              <a:rPr lang="en-US" sz="2600" b="1" dirty="0" err="1">
                <a:solidFill>
                  <a:schemeClr val="bg1"/>
                </a:solidFill>
              </a:rPr>
              <a:t>kurios</a:t>
            </a:r>
            <a:r>
              <a:rPr lang="en-US" sz="2600" b="1" dirty="0">
                <a:solidFill>
                  <a:schemeClr val="bg1"/>
                </a:solidFill>
              </a:rPr>
              <a:t> to translate YHWH; NT applies to </a:t>
            </a:r>
            <a:r>
              <a:rPr lang="en-US" sz="2600" b="1" dirty="0" smtClean="0">
                <a:solidFill>
                  <a:schemeClr val="bg1"/>
                </a:solidFill>
              </a:rPr>
              <a:t>Jesus.</a:t>
            </a:r>
            <a:endParaRPr lang="en-US" sz="2600" b="1" dirty="0">
              <a:solidFill>
                <a:schemeClr val="bg1"/>
              </a:solidFill>
            </a:endParaRPr>
          </a:p>
          <a:p>
            <a:pPr algn="just"/>
            <a:r>
              <a:rPr lang="en-US" sz="2600" b="1" dirty="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Effect transition="in" filter="blinds(horizontal)">
                                      <p:cBhvr>
                                        <p:cTn id="7" dur="500"/>
                                        <p:tgtEl>
                                          <p:spTgt spid="1536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5362">
                                            <p:txEl>
                                              <p:pRg st="3" end="3"/>
                                            </p:txEl>
                                          </p:spTgt>
                                        </p:tgtEl>
                                        <p:attrNameLst>
                                          <p:attrName>style.visibility</p:attrName>
                                        </p:attrNameLst>
                                      </p:cBhvr>
                                      <p:to>
                                        <p:strVal val="visible"/>
                                      </p:to>
                                    </p:set>
                                    <p:animEffect transition="in" filter="blinds(horizontal)">
                                      <p:cBhvr>
                                        <p:cTn id="10" dur="500"/>
                                        <p:tgtEl>
                                          <p:spTgt spid="15362">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5362">
                                            <p:txEl>
                                              <p:pRg st="5" end="5"/>
                                            </p:txEl>
                                          </p:spTgt>
                                        </p:tgtEl>
                                        <p:attrNameLst>
                                          <p:attrName>style.visibility</p:attrName>
                                        </p:attrNameLst>
                                      </p:cBhvr>
                                      <p:to>
                                        <p:strVal val="visible"/>
                                      </p:to>
                                    </p:set>
                                    <p:animEffect transition="in" filter="blinds(horizontal)">
                                      <p:cBhvr>
                                        <p:cTn id="13" dur="500"/>
                                        <p:tgtEl>
                                          <p:spTgt spid="15362">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5362">
                                            <p:txEl>
                                              <p:pRg st="7" end="7"/>
                                            </p:txEl>
                                          </p:spTgt>
                                        </p:tgtEl>
                                        <p:attrNameLst>
                                          <p:attrName>style.visibility</p:attrName>
                                        </p:attrNameLst>
                                      </p:cBhvr>
                                      <p:to>
                                        <p:strVal val="visible"/>
                                      </p:to>
                                    </p:set>
                                    <p:animEffect transition="in" filter="blinds(horizontal)">
                                      <p:cBhvr>
                                        <p:cTn id="16" dur="500"/>
                                        <p:tgtEl>
                                          <p:spTgt spid="15362">
                                            <p:txEl>
                                              <p:pRg st="7" end="7"/>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5362">
                                            <p:txEl>
                                              <p:pRg st="9" end="9"/>
                                            </p:txEl>
                                          </p:spTgt>
                                        </p:tgtEl>
                                        <p:attrNameLst>
                                          <p:attrName>style.visibility</p:attrName>
                                        </p:attrNameLst>
                                      </p:cBhvr>
                                      <p:to>
                                        <p:strVal val="visible"/>
                                      </p:to>
                                    </p:set>
                                    <p:animEffect transition="in" filter="blinds(horizontal)">
                                      <p:cBhvr>
                                        <p:cTn id="19" dur="500"/>
                                        <p:tgtEl>
                                          <p:spTgt spid="1536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0"/>
            <a:ext cx="8686800" cy="3077766"/>
          </a:xfrm>
          <a:prstGeom prst="rect">
            <a:avLst/>
          </a:prstGeom>
          <a:noFill/>
          <a:ln w="9525">
            <a:noFill/>
            <a:miter lim="800000"/>
            <a:headEnd/>
            <a:tailEnd/>
          </a:ln>
        </p:spPr>
        <p:txBody>
          <a:bodyPr>
            <a:spAutoFit/>
          </a:bodyPr>
          <a:lstStyle/>
          <a:p>
            <a:pPr algn="just"/>
            <a:r>
              <a:rPr lang="en-US" sz="2600" b="1" dirty="0" smtClean="0">
                <a:solidFill>
                  <a:schemeClr val="bg1"/>
                </a:solidFill>
              </a:rPr>
              <a:t>	6. </a:t>
            </a:r>
            <a:r>
              <a:rPr lang="en-US" sz="2600" b="1" dirty="0">
                <a:solidFill>
                  <a:schemeClr val="bg1"/>
                </a:solidFill>
              </a:rPr>
              <a:t>The Good Shepherd: Effectively calls, saves, and preserves His sheep (</a:t>
            </a:r>
            <a:r>
              <a:rPr lang="en-US" sz="2600" b="1" dirty="0" err="1">
                <a:solidFill>
                  <a:schemeClr val="bg1"/>
                </a:solidFill>
              </a:rPr>
              <a:t>Jn</a:t>
            </a:r>
            <a:r>
              <a:rPr lang="en-US" sz="2600" b="1" dirty="0">
                <a:solidFill>
                  <a:schemeClr val="bg1"/>
                </a:solidFill>
              </a:rPr>
              <a:t> 10:14-16,26-30</a:t>
            </a:r>
            <a:r>
              <a:rPr lang="en-US" sz="2600" b="1" dirty="0" smtClean="0">
                <a:solidFill>
                  <a:schemeClr val="bg1"/>
                </a:solidFill>
              </a:rPr>
              <a:t>)</a:t>
            </a:r>
            <a:endParaRPr lang="en-US" sz="1200" b="1" dirty="0" smtClean="0">
              <a:solidFill>
                <a:schemeClr val="bg1"/>
              </a:solidFill>
            </a:endParaRPr>
          </a:p>
          <a:p>
            <a:pPr algn="just"/>
            <a:endParaRPr lang="en-US" sz="1200" b="1" dirty="0">
              <a:solidFill>
                <a:schemeClr val="bg1"/>
              </a:solidFill>
            </a:endParaRPr>
          </a:p>
          <a:p>
            <a:pPr algn="just"/>
            <a:r>
              <a:rPr lang="en-US" sz="2600" b="1" dirty="0">
                <a:solidFill>
                  <a:schemeClr val="bg1"/>
                </a:solidFill>
              </a:rPr>
              <a:t>	</a:t>
            </a:r>
            <a:r>
              <a:rPr lang="en-US" sz="2600" b="1" dirty="0" smtClean="0">
                <a:solidFill>
                  <a:schemeClr val="bg1"/>
                </a:solidFill>
              </a:rPr>
              <a:t>7. </a:t>
            </a:r>
            <a:r>
              <a:rPr lang="en-US" sz="2600" b="1" dirty="0">
                <a:solidFill>
                  <a:schemeClr val="bg1"/>
                </a:solidFill>
              </a:rPr>
              <a:t>The Alpha &amp; Omega: Sovereign over all of history and creation (Rev 1:8; </a:t>
            </a:r>
            <a:r>
              <a:rPr lang="en-US" sz="2600" b="1" dirty="0" err="1">
                <a:solidFill>
                  <a:schemeClr val="bg1"/>
                </a:solidFill>
              </a:rPr>
              <a:t>Dn</a:t>
            </a:r>
            <a:r>
              <a:rPr lang="en-US" sz="2600" b="1" dirty="0">
                <a:solidFill>
                  <a:schemeClr val="bg1"/>
                </a:solidFill>
              </a:rPr>
              <a:t> 4:34-35)	</a:t>
            </a:r>
          </a:p>
          <a:p>
            <a:pPr algn="just"/>
            <a:endParaRPr lang="en-US" sz="2600" b="1" dirty="0">
              <a:solidFill>
                <a:schemeClr val="bg1"/>
              </a:solidFill>
            </a:endParaRPr>
          </a:p>
          <a:p>
            <a:pPr algn="just"/>
            <a:endParaRPr lang="en-US" sz="2600" b="1" dirty="0">
              <a:solidFill>
                <a:schemeClr val="bg1"/>
              </a:solidFill>
            </a:endParaRPr>
          </a:p>
          <a:p>
            <a:pPr algn="just"/>
            <a:r>
              <a:rPr lang="en-US" sz="2600" b="1" dirty="0">
                <a:solidFill>
                  <a:schemeClr val="bg1"/>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304800" y="0"/>
            <a:ext cx="8610600" cy="7078861"/>
          </a:xfrm>
          <a:prstGeom prst="rect">
            <a:avLst/>
          </a:prstGeom>
          <a:noFill/>
          <a:ln w="9525">
            <a:noFill/>
            <a:miter lim="800000"/>
            <a:headEnd/>
            <a:tailEnd/>
          </a:ln>
        </p:spPr>
        <p:txBody>
          <a:bodyPr>
            <a:spAutoFit/>
          </a:bodyPr>
          <a:lstStyle/>
          <a:p>
            <a:pPr algn="just" eaLnBrk="0" hangingPunct="0">
              <a:spcBef>
                <a:spcPts val="1200"/>
              </a:spcBef>
            </a:pPr>
            <a:r>
              <a:rPr lang="en-US" sz="2600" b="1" dirty="0" smtClean="0">
                <a:solidFill>
                  <a:schemeClr val="bg1"/>
                </a:solidFill>
              </a:rPr>
              <a:t>1. The Gospel: 2 key questions we want to answer: </a:t>
            </a:r>
            <a:endParaRPr lang="en-US" sz="2600" b="1" dirty="0">
              <a:solidFill>
                <a:schemeClr val="bg1"/>
              </a:solidFill>
            </a:endParaRPr>
          </a:p>
          <a:p>
            <a:pPr algn="just" eaLnBrk="0" hangingPunct="0">
              <a:spcBef>
                <a:spcPts val="1200"/>
              </a:spcBef>
            </a:pPr>
            <a:r>
              <a:rPr lang="en-US" sz="2600" b="1" dirty="0">
                <a:solidFill>
                  <a:schemeClr val="bg1"/>
                </a:solidFill>
              </a:rPr>
              <a:t>	A. Who is Jesus?</a:t>
            </a:r>
          </a:p>
          <a:p>
            <a:pPr algn="just" eaLnBrk="0" hangingPunct="0">
              <a:spcBef>
                <a:spcPts val="1200"/>
              </a:spcBef>
            </a:pPr>
            <a:r>
              <a:rPr lang="en-US" sz="2600" b="1" dirty="0">
                <a:solidFill>
                  <a:schemeClr val="bg1"/>
                </a:solidFill>
              </a:rPr>
              <a:t>	B. What did Jesus do? </a:t>
            </a:r>
            <a:endParaRPr lang="en-US" sz="2600" b="1" dirty="0" smtClean="0">
              <a:solidFill>
                <a:schemeClr val="bg1"/>
              </a:solidFill>
            </a:endParaRPr>
          </a:p>
          <a:p>
            <a:pPr algn="just" eaLnBrk="0" hangingPunct="0">
              <a:spcBef>
                <a:spcPts val="1200"/>
              </a:spcBef>
            </a:pPr>
            <a:r>
              <a:rPr lang="en-US" sz="2600" b="1" dirty="0" smtClean="0">
                <a:solidFill>
                  <a:schemeClr val="bg1"/>
                </a:solidFill>
              </a:rPr>
              <a:t>2. Answering these questions helps us form a crisp statement of the Gospel. </a:t>
            </a: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ct val="50000"/>
              </a:spcBef>
            </a:pPr>
            <a:endParaRPr lang="en-US" sz="2600" b="1" dirty="0">
              <a:solidFill>
                <a:schemeClr val="bg1"/>
              </a:solidFill>
            </a:endParaRPr>
          </a:p>
          <a:p>
            <a:pPr algn="just" eaLnBrk="0" hangingPunct="0">
              <a:spcBef>
                <a:spcPct val="50000"/>
              </a:spcBef>
            </a:pPr>
            <a:endParaRPr 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animEffect transition="in" filter="blinds(horizontal)">
                                      <p:cBhvr>
                                        <p:cTn id="7" dur="500"/>
                                        <p:tgtEl>
                                          <p:spTgt spid="24578">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10" dur="500"/>
                                        <p:tgtEl>
                                          <p:spTgt spid="24578">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4578">
                                            <p:txEl>
                                              <p:pRg st="3" end="3"/>
                                            </p:txEl>
                                          </p:spTgt>
                                        </p:tgtEl>
                                        <p:attrNameLst>
                                          <p:attrName>style.visibility</p:attrName>
                                        </p:attrNameLst>
                                      </p:cBhvr>
                                      <p:to>
                                        <p:strVal val="visible"/>
                                      </p:to>
                                    </p:set>
                                    <p:animEffect transition="in" filter="blinds(horizontal)">
                                      <p:cBhvr>
                                        <p:cTn id="13" dur="500"/>
                                        <p:tgtEl>
                                          <p:spTgt spid="245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7694414"/>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The Person of Christ</a:t>
            </a:r>
          </a:p>
          <a:p>
            <a:pPr algn="just">
              <a:spcBef>
                <a:spcPct val="50000"/>
              </a:spcBef>
            </a:pPr>
            <a:r>
              <a:rPr lang="en-US" sz="2600" b="1" dirty="0" smtClean="0">
                <a:solidFill>
                  <a:schemeClr val="bg1"/>
                </a:solidFill>
              </a:rPr>
              <a:t>WSC 21 – The only redeemer of God's elect is the Lord Jesus Christ, who, being the eternal Son of God, became man, and so was, and </a:t>
            </a:r>
            <a:r>
              <a:rPr lang="en-US" sz="2600" b="1" dirty="0" err="1" smtClean="0">
                <a:solidFill>
                  <a:schemeClr val="bg1"/>
                </a:solidFill>
              </a:rPr>
              <a:t>continueth</a:t>
            </a:r>
            <a:r>
              <a:rPr lang="en-US" sz="2600" b="1" dirty="0" smtClean="0">
                <a:solidFill>
                  <a:schemeClr val="bg1"/>
                </a:solidFill>
              </a:rPr>
              <a:t> to be, God and man in two distinct natures, and one person, forever.</a:t>
            </a:r>
          </a:p>
          <a:p>
            <a:pPr algn="just">
              <a:spcBef>
                <a:spcPct val="50000"/>
              </a:spcBef>
            </a:pPr>
            <a:r>
              <a:rPr lang="en-US" sz="2600" b="1" dirty="0" smtClean="0">
                <a:solidFill>
                  <a:schemeClr val="bg1"/>
                </a:solidFill>
              </a:rPr>
              <a:t>I. The Key Christological Passages:</a:t>
            </a:r>
          </a:p>
          <a:p>
            <a:pPr algn="just">
              <a:spcBef>
                <a:spcPct val="50000"/>
              </a:spcBef>
            </a:pPr>
            <a:r>
              <a:rPr lang="en-US" sz="2600" b="1" dirty="0" smtClean="0">
                <a:solidFill>
                  <a:schemeClr val="bg1"/>
                </a:solidFill>
              </a:rPr>
              <a:t>	A. John 1:1;14 In the beginning was the Word, and the Word was with God, and the Word was God…and the Word became flesh and dwelt among us </a:t>
            </a:r>
          </a:p>
          <a:p>
            <a:pPr algn="just">
              <a:spcBef>
                <a:spcPct val="50000"/>
              </a:spcBef>
            </a:pPr>
            <a:endParaRPr lang="en-US" sz="2600" b="1" dirty="0" smtClean="0">
              <a:solidFill>
                <a:schemeClr val="bg1"/>
              </a:solidFill>
            </a:endParaRPr>
          </a:p>
          <a:p>
            <a:pPr algn="just">
              <a:spcBef>
                <a:spcPct val="50000"/>
              </a:spcBef>
            </a:pPr>
            <a:r>
              <a:rPr lang="en-US" sz="2600" b="1" dirty="0" smtClean="0">
                <a:solidFill>
                  <a:schemeClr val="bg1"/>
                </a:solidFill>
              </a:rPr>
              <a:t>			</a:t>
            </a:r>
          </a:p>
          <a:p>
            <a:pPr algn="just">
              <a:spcBef>
                <a:spcPct val="50000"/>
              </a:spcBef>
            </a:pPr>
            <a:r>
              <a:rPr lang="en-US" sz="2600" b="1" dirty="0" smtClean="0">
                <a:solidFill>
                  <a:schemeClr val="bg1"/>
                </a:solidFill>
              </a:rPr>
              <a:t>		2. Fully Man</a:t>
            </a:r>
          </a:p>
          <a:p>
            <a:pPr algn="just">
              <a:spcBef>
                <a:spcPct val="50000"/>
              </a:spcBef>
            </a:pPr>
            <a:r>
              <a:rPr lang="en-US" sz="2600" b="1" dirty="0" smtClean="0">
                <a:solidFill>
                  <a:schemeClr val="bg1"/>
                </a:solidFill>
              </a:rPr>
              <a:t>		3. How? Hypostatic Union</a:t>
            </a:r>
          </a:p>
          <a:p>
            <a:pPr algn="just">
              <a:spcBef>
                <a:spcPct val="50000"/>
              </a:spcBef>
            </a:pPr>
            <a:r>
              <a:rPr lang="en-US" sz="2600" b="1" dirty="0" smtClean="0">
                <a:solidFill>
                  <a:schemeClr val="bg1"/>
                </a:solidFill>
              </a:rPr>
              <a:t>	B. Forever the God-Man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8894743"/>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B. </a:t>
            </a:r>
            <a:r>
              <a:rPr lang="en-US" sz="2600" b="1" dirty="0" err="1" smtClean="0">
                <a:solidFill>
                  <a:schemeClr val="bg1"/>
                </a:solidFill>
              </a:rPr>
              <a:t>Php</a:t>
            </a:r>
            <a:r>
              <a:rPr lang="en-US" sz="2600" b="1" dirty="0" smtClean="0">
                <a:solidFill>
                  <a:schemeClr val="bg1"/>
                </a:solidFill>
              </a:rPr>
              <a:t> 2:5-11  Have this mind among yourselves, which is yours in Christ Jesus, 6  who, though he was in the form of God, did not count equality with God a thing to be grasped, 7  but emptied himself, by taking the form of a servant, being born in the likeness of men. 8  And being found in human form, he humbled himself by becoming obedient to the point of death, even death on a cross. 9  Therefore God has highly exalted him and bestowed on him the name that is above every name, 10  so that at the name of Jesus every knee should bow, in heaven and on earth and under the earth, 11  and every tongue confess that Jesus Christ is Lord, to the glory of God the Father. </a:t>
            </a:r>
          </a:p>
          <a:p>
            <a:pPr algn="just">
              <a:spcBef>
                <a:spcPct val="50000"/>
              </a:spcBef>
            </a:pPr>
            <a:endParaRPr lang="en-US" sz="2600" b="1" dirty="0" smtClean="0">
              <a:solidFill>
                <a:schemeClr val="bg1"/>
              </a:solidFill>
            </a:endParaRPr>
          </a:p>
          <a:p>
            <a:pPr algn="just">
              <a:spcBef>
                <a:spcPct val="50000"/>
              </a:spcBef>
            </a:pPr>
            <a:endParaRPr lang="en-US" sz="2600" b="1" dirty="0" smtClean="0">
              <a:solidFill>
                <a:schemeClr val="bg1"/>
              </a:solidFill>
            </a:endParaRPr>
          </a:p>
          <a:p>
            <a:pPr algn="just">
              <a:spcBef>
                <a:spcPct val="50000"/>
              </a:spcBef>
            </a:pPr>
            <a:r>
              <a:rPr lang="en-US" sz="2600" b="1" dirty="0" smtClean="0">
                <a:solidFill>
                  <a:schemeClr val="bg1"/>
                </a:solidFill>
              </a:rPr>
              <a:t>			</a:t>
            </a:r>
          </a:p>
          <a:p>
            <a:pPr algn="just">
              <a:spcBef>
                <a:spcPct val="50000"/>
              </a:spcBef>
            </a:pPr>
            <a:r>
              <a:rPr lang="en-US" sz="2600" b="1" dirty="0" smtClean="0">
                <a:solidFill>
                  <a:schemeClr val="bg1"/>
                </a:solidFill>
              </a:rPr>
              <a:t>		2. Fully Man</a:t>
            </a:r>
          </a:p>
          <a:p>
            <a:pPr algn="just">
              <a:spcBef>
                <a:spcPct val="50000"/>
              </a:spcBef>
            </a:pPr>
            <a:r>
              <a:rPr lang="en-US" sz="2600" b="1" dirty="0" smtClean="0">
                <a:solidFill>
                  <a:schemeClr val="bg1"/>
                </a:solidFill>
              </a:rPr>
              <a:t>		3. How? Hypostatic Union</a:t>
            </a:r>
          </a:p>
          <a:p>
            <a:pPr algn="just">
              <a:spcBef>
                <a:spcPct val="50000"/>
              </a:spcBef>
            </a:pPr>
            <a:r>
              <a:rPr lang="en-US" sz="2600" b="1" dirty="0" smtClean="0">
                <a:solidFill>
                  <a:schemeClr val="bg1"/>
                </a:solidFill>
              </a:rPr>
              <a:t>	B. Forever the God-Man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9694962"/>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C. Col 1:13-18  He has delivered us from the domain of darkness and transferred us to the kingdom of his beloved Son, 14  in whom we have redemption, the forgiveness of sins. 15  He is the image of the invisible God, the firstborn of all creation. 16  For by him all things were created, in heaven and on earth, visible and invisible, whether thrones or dominions or rulers or authorities—all things were created through him and for him. 17  And he is before all things, and in him all things hold together. 18  And he is the head of the body, the church. He is the beginning, the firstborn from the dead, that in everything he might be preeminent. </a:t>
            </a:r>
          </a:p>
          <a:p>
            <a:pPr algn="just">
              <a:spcBef>
                <a:spcPct val="50000"/>
              </a:spcBef>
            </a:pPr>
            <a:endParaRPr lang="en-US" sz="2600" b="1" dirty="0" smtClean="0">
              <a:solidFill>
                <a:schemeClr val="bg1"/>
              </a:solidFill>
            </a:endParaRPr>
          </a:p>
          <a:p>
            <a:pPr algn="just">
              <a:spcBef>
                <a:spcPct val="50000"/>
              </a:spcBef>
            </a:pPr>
            <a:endParaRPr lang="en-US" sz="2600" b="1" dirty="0" smtClean="0">
              <a:solidFill>
                <a:schemeClr val="bg1"/>
              </a:solidFill>
            </a:endParaRPr>
          </a:p>
          <a:p>
            <a:pPr algn="just">
              <a:spcBef>
                <a:spcPct val="50000"/>
              </a:spcBef>
            </a:pPr>
            <a:endParaRPr lang="en-US" sz="2600" b="1" dirty="0" smtClean="0">
              <a:solidFill>
                <a:schemeClr val="bg1"/>
              </a:solidFill>
            </a:endParaRPr>
          </a:p>
          <a:p>
            <a:pPr algn="just">
              <a:spcBef>
                <a:spcPct val="50000"/>
              </a:spcBef>
            </a:pPr>
            <a:r>
              <a:rPr lang="en-US" sz="2600" b="1" dirty="0" smtClean="0">
                <a:solidFill>
                  <a:schemeClr val="bg1"/>
                </a:solidFill>
              </a:rPr>
              <a:t>			</a:t>
            </a:r>
          </a:p>
          <a:p>
            <a:pPr algn="just">
              <a:spcBef>
                <a:spcPct val="50000"/>
              </a:spcBef>
            </a:pPr>
            <a:r>
              <a:rPr lang="en-US" sz="2600" b="1" dirty="0" smtClean="0">
                <a:solidFill>
                  <a:schemeClr val="bg1"/>
                </a:solidFill>
              </a:rPr>
              <a:t>		2. Fully Man</a:t>
            </a:r>
          </a:p>
          <a:p>
            <a:pPr algn="just">
              <a:spcBef>
                <a:spcPct val="50000"/>
              </a:spcBef>
            </a:pPr>
            <a:r>
              <a:rPr lang="en-US" sz="2600" b="1" dirty="0" smtClean="0">
                <a:solidFill>
                  <a:schemeClr val="bg1"/>
                </a:solidFill>
              </a:rPr>
              <a:t>		3. How? Hypostatic Union</a:t>
            </a:r>
          </a:p>
          <a:p>
            <a:pPr algn="just">
              <a:spcBef>
                <a:spcPct val="50000"/>
              </a:spcBef>
            </a:pPr>
            <a:r>
              <a:rPr lang="en-US" sz="2600" b="1" dirty="0" smtClean="0">
                <a:solidFill>
                  <a:schemeClr val="bg1"/>
                </a:solidFill>
              </a:rPr>
              <a:t>	B. Forever the God-Man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4932119"/>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D. Heb 1:1-3ff  Long ago, at many times and in many ways, God spoke to our fathers by the prophets, 2  but in these last days he has spoken to us by his Son, whom he appointed the heir of all things, through whom also he created the world. 3  He is the radiance of the glory of God and the exact imprint of his nature, and he upholds the universe by the word of his power</a:t>
            </a:r>
            <a:r>
              <a:rPr lang="en-US" sz="2600" b="1" dirty="0" smtClean="0">
                <a:solidFill>
                  <a:schemeClr val="bg1"/>
                </a:solidFill>
              </a:rPr>
              <a:t>. After making purification for sins, he sat down at the right hand of the Majesty on </a:t>
            </a:r>
            <a:r>
              <a:rPr lang="en-US" sz="2600" b="1" dirty="0" smtClean="0">
                <a:solidFill>
                  <a:schemeClr val="bg1"/>
                </a:solidFill>
              </a:rPr>
              <a:t>high</a:t>
            </a:r>
            <a:r>
              <a:rPr lang="en-US" sz="1200" b="1" dirty="0" smtClean="0">
                <a:solidFill>
                  <a:schemeClr val="bg1"/>
                </a:solidFill>
              </a:rPr>
              <a:t>… </a:t>
            </a:r>
            <a:endParaRPr lang="en-US" sz="1200" b="1" dirty="0" smtClean="0">
              <a:solidFill>
                <a:schemeClr val="bg1"/>
              </a:solidFill>
            </a:endParaRPr>
          </a:p>
          <a:p>
            <a:pPr algn="just">
              <a:spcBef>
                <a:spcPct val="50000"/>
              </a:spcBef>
            </a:pPr>
            <a:r>
              <a:rPr lang="en-US" sz="1200" b="1" dirty="0" smtClean="0">
                <a:solidFill>
                  <a:schemeClr val="bg1"/>
                </a:solidFill>
              </a:rPr>
              <a:t> </a:t>
            </a:r>
          </a:p>
          <a:p>
            <a:pPr algn="just">
              <a:spcBef>
                <a:spcPct val="50000"/>
              </a:spcBef>
            </a:pPr>
            <a:r>
              <a:rPr lang="en-US" sz="2500" b="1" dirty="0" smtClean="0">
                <a:solidFill>
                  <a:schemeClr val="bg1"/>
                </a:solidFill>
              </a:rPr>
              <a:t>Summary</a:t>
            </a:r>
            <a:r>
              <a:rPr lang="en-US" sz="2500" b="1" dirty="0" smtClean="0">
                <a:solidFill>
                  <a:schemeClr val="bg1"/>
                </a:solidFill>
              </a:rPr>
              <a:t>: Jesus is 1 Person, 2 distinct </a:t>
            </a:r>
            <a:r>
              <a:rPr lang="en-US" sz="2500" b="1" dirty="0" smtClean="0">
                <a:solidFill>
                  <a:schemeClr val="bg1"/>
                </a:solidFill>
              </a:rPr>
              <a:t>natures: fully </a:t>
            </a:r>
            <a:r>
              <a:rPr lang="en-US" sz="2500" b="1" dirty="0" smtClean="0">
                <a:solidFill>
                  <a:schemeClr val="bg1"/>
                </a:solidFill>
              </a:rPr>
              <a:t>God/fully </a:t>
            </a:r>
            <a:r>
              <a:rPr lang="en-US" sz="2500" b="1" dirty="0" smtClean="0">
                <a:solidFill>
                  <a:schemeClr val="bg1"/>
                </a:solidFill>
              </a:rPr>
              <a:t>man.</a:t>
            </a:r>
            <a:endParaRPr lang="en-US" sz="25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52400" y="0"/>
            <a:ext cx="8839200" cy="5463034"/>
          </a:xfrm>
          <a:prstGeom prst="rect">
            <a:avLst/>
          </a:prstGeom>
          <a:noFill/>
          <a:ln w="9525">
            <a:noFill/>
            <a:miter lim="800000"/>
            <a:headEnd/>
            <a:tailEnd/>
          </a:ln>
        </p:spPr>
        <p:txBody>
          <a:bodyPr wrap="square">
            <a:spAutoFit/>
          </a:bodyPr>
          <a:lstStyle/>
          <a:p>
            <a:r>
              <a:rPr lang="en-US" sz="2500" b="1" dirty="0" smtClean="0">
                <a:solidFill>
                  <a:schemeClr val="bg1"/>
                </a:solidFill>
              </a:rPr>
              <a:t>III. </a:t>
            </a:r>
            <a:r>
              <a:rPr lang="en-US" sz="2500" b="1" dirty="0">
                <a:solidFill>
                  <a:schemeClr val="bg1"/>
                </a:solidFill>
              </a:rPr>
              <a:t>Fully God</a:t>
            </a:r>
            <a:r>
              <a:rPr lang="en-US" sz="2500" b="1" dirty="0" smtClean="0">
                <a:solidFill>
                  <a:schemeClr val="bg1"/>
                </a:solidFill>
              </a:rPr>
              <a:t>: How might you prove Jesus is divine</a:t>
            </a:r>
            <a:r>
              <a:rPr lang="en-US" sz="2500" b="1" dirty="0" smtClean="0">
                <a:solidFill>
                  <a:schemeClr val="bg1"/>
                </a:solidFill>
              </a:rPr>
              <a:t>?</a:t>
            </a:r>
            <a:endParaRPr lang="en-US" sz="1200" b="1" dirty="0" smtClean="0">
              <a:solidFill>
                <a:schemeClr val="bg1"/>
              </a:solidFill>
            </a:endParaRPr>
          </a:p>
          <a:p>
            <a:endParaRPr lang="en-US" sz="1200" b="1" dirty="0" smtClean="0">
              <a:solidFill>
                <a:schemeClr val="bg1"/>
              </a:solidFill>
            </a:endParaRPr>
          </a:p>
          <a:p>
            <a:r>
              <a:rPr lang="en-US" sz="2500" b="1" dirty="0" smtClean="0">
                <a:solidFill>
                  <a:schemeClr val="bg1"/>
                </a:solidFill>
              </a:rPr>
              <a:t>	A. Jesus' Testimony:  7 “I AM’s”: </a:t>
            </a:r>
            <a:r>
              <a:rPr lang="en-US" sz="2500" b="1" dirty="0" err="1" smtClean="0">
                <a:solidFill>
                  <a:schemeClr val="bg1"/>
                </a:solidFill>
              </a:rPr>
              <a:t>Jn</a:t>
            </a:r>
            <a:r>
              <a:rPr lang="en-US" sz="2500" b="1" dirty="0" smtClean="0">
                <a:solidFill>
                  <a:schemeClr val="bg1"/>
                </a:solidFill>
              </a:rPr>
              <a:t> 8:58; Ex 3:14</a:t>
            </a:r>
            <a:endParaRPr lang="en-US" sz="1200" b="1" dirty="0" smtClean="0">
              <a:solidFill>
                <a:schemeClr val="bg1"/>
              </a:solidFill>
            </a:endParaRPr>
          </a:p>
          <a:p>
            <a:endParaRPr lang="en-US" sz="1200" b="1" dirty="0" smtClean="0">
              <a:solidFill>
                <a:schemeClr val="bg1"/>
              </a:solidFill>
            </a:endParaRPr>
          </a:p>
          <a:p>
            <a:r>
              <a:rPr lang="en-US" sz="2500" b="1" dirty="0" smtClean="0">
                <a:solidFill>
                  <a:schemeClr val="bg1"/>
                </a:solidFill>
              </a:rPr>
              <a:t>Ex </a:t>
            </a:r>
            <a:r>
              <a:rPr lang="en-US" sz="2500" b="1" dirty="0" smtClean="0">
                <a:solidFill>
                  <a:schemeClr val="bg1"/>
                </a:solidFill>
              </a:rPr>
              <a:t>3:14  God said to Moses, "I AM WHO </a:t>
            </a:r>
            <a:endParaRPr lang="en-US" sz="2500" b="1" dirty="0" smtClean="0">
              <a:solidFill>
                <a:schemeClr val="bg1"/>
              </a:solidFill>
            </a:endParaRPr>
          </a:p>
          <a:p>
            <a:r>
              <a:rPr lang="en-US" sz="2500" b="1" dirty="0" smtClean="0">
                <a:solidFill>
                  <a:schemeClr val="bg1"/>
                </a:solidFill>
              </a:rPr>
              <a:t>I </a:t>
            </a:r>
            <a:r>
              <a:rPr lang="en-US" sz="2500" b="1" dirty="0" smtClean="0">
                <a:solidFill>
                  <a:schemeClr val="bg1"/>
                </a:solidFill>
              </a:rPr>
              <a:t>AM." And he said, "Say this to the people </a:t>
            </a:r>
            <a:endParaRPr lang="en-US" sz="2500" b="1" dirty="0" smtClean="0">
              <a:solidFill>
                <a:schemeClr val="bg1"/>
              </a:solidFill>
            </a:endParaRPr>
          </a:p>
          <a:p>
            <a:r>
              <a:rPr lang="en-US" sz="2500" b="1" dirty="0" smtClean="0">
                <a:solidFill>
                  <a:schemeClr val="bg1"/>
                </a:solidFill>
              </a:rPr>
              <a:t>of </a:t>
            </a:r>
            <a:r>
              <a:rPr lang="en-US" sz="2500" b="1" dirty="0" smtClean="0">
                <a:solidFill>
                  <a:schemeClr val="bg1"/>
                </a:solidFill>
              </a:rPr>
              <a:t>Israel, 'I AM has sent me to you.'" </a:t>
            </a:r>
            <a:endParaRPr lang="en-US" sz="1200" b="1" dirty="0" smtClean="0">
              <a:solidFill>
                <a:schemeClr val="bg1"/>
              </a:solidFill>
            </a:endParaRPr>
          </a:p>
          <a:p>
            <a:endParaRPr lang="en-US" sz="1200" b="1" dirty="0" smtClean="0">
              <a:solidFill>
                <a:schemeClr val="bg1"/>
              </a:solidFill>
            </a:endParaRPr>
          </a:p>
          <a:p>
            <a:r>
              <a:rPr lang="en-US" sz="2500" dirty="0" smtClean="0">
                <a:solidFill>
                  <a:schemeClr val="bg1"/>
                </a:solidFill>
              </a:rPr>
              <a:t>	</a:t>
            </a:r>
            <a:r>
              <a:rPr lang="en-US" sz="2500" b="1" dirty="0" smtClean="0">
                <a:solidFill>
                  <a:schemeClr val="bg1"/>
                </a:solidFill>
              </a:rPr>
              <a:t>1. John 6:35 – The Bread of Life</a:t>
            </a:r>
          </a:p>
          <a:p>
            <a:r>
              <a:rPr lang="en-US" sz="2500" b="1" dirty="0" smtClean="0">
                <a:solidFill>
                  <a:schemeClr val="bg1"/>
                </a:solidFill>
              </a:rPr>
              <a:t>	2. John 8:12 – The Light of the </a:t>
            </a:r>
            <a:r>
              <a:rPr lang="en-US" sz="2500" b="1" dirty="0" smtClean="0">
                <a:solidFill>
                  <a:schemeClr val="bg1"/>
                </a:solidFill>
              </a:rPr>
              <a:t>World  </a:t>
            </a:r>
            <a:endParaRPr lang="en-US" sz="2500" b="1" dirty="0" smtClean="0">
              <a:solidFill>
                <a:schemeClr val="bg1"/>
              </a:solidFill>
            </a:endParaRPr>
          </a:p>
          <a:p>
            <a:r>
              <a:rPr lang="en-US" sz="2500" b="1" dirty="0" smtClean="0">
                <a:solidFill>
                  <a:schemeClr val="bg1"/>
                </a:solidFill>
              </a:rPr>
              <a:t>	3. John 10:9 – The Gate</a:t>
            </a:r>
          </a:p>
          <a:p>
            <a:r>
              <a:rPr lang="en-US" sz="2500" b="1" dirty="0" smtClean="0">
                <a:solidFill>
                  <a:schemeClr val="bg1"/>
                </a:solidFill>
              </a:rPr>
              <a:t>	4. John 10:11 – The Good Shepherd </a:t>
            </a:r>
          </a:p>
          <a:p>
            <a:r>
              <a:rPr lang="en-US" sz="2500" b="1" dirty="0" smtClean="0">
                <a:solidFill>
                  <a:schemeClr val="bg1"/>
                </a:solidFill>
              </a:rPr>
              <a:t>	5. John 11:25ff – The Resurrection and Life</a:t>
            </a:r>
          </a:p>
          <a:p>
            <a:r>
              <a:rPr lang="en-US" sz="2500" b="1" dirty="0" smtClean="0">
                <a:solidFill>
                  <a:schemeClr val="bg1"/>
                </a:solidFill>
              </a:rPr>
              <a:t>	6. John 14:6 – The Way, the Truth, the Life </a:t>
            </a:r>
          </a:p>
          <a:p>
            <a:r>
              <a:rPr lang="en-US" sz="2500" b="1" dirty="0" smtClean="0">
                <a:solidFill>
                  <a:schemeClr val="bg1"/>
                </a:solidFill>
              </a:rPr>
              <a:t>	7. John 15:7 – The Vine</a:t>
            </a:r>
            <a:r>
              <a:rPr lang="en-US" sz="2500" b="1" dirty="0">
                <a:solidFill>
                  <a:schemeClr val="bg1"/>
                </a:solidFill>
              </a:rPr>
              <a:t>		</a:t>
            </a:r>
          </a:p>
        </p:txBody>
      </p:sp>
      <p:pic>
        <p:nvPicPr>
          <p:cNvPr id="1026" name="Picture 2" descr="C:\Users\John\Desktop\moses-and-the-burning-bush-the-bible-27076046-400-300.jpg"/>
          <p:cNvPicPr>
            <a:picLocks noChangeAspect="1" noChangeArrowheads="1"/>
          </p:cNvPicPr>
          <p:nvPr/>
        </p:nvPicPr>
        <p:blipFill>
          <a:blip r:embed="rId3" cstate="print"/>
          <a:srcRect/>
          <a:stretch>
            <a:fillRect/>
          </a:stretch>
        </p:blipFill>
        <p:spPr bwMode="auto">
          <a:xfrm>
            <a:off x="6858000" y="1047750"/>
            <a:ext cx="2286000" cy="1714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7" dur="500"/>
                                        <p:tgtEl>
                                          <p:spTgt spid="153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12" dur="500"/>
                                        <p:tgtEl>
                                          <p:spTgt spid="15362">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5362">
                                            <p:txEl>
                                              <p:pRg st="5" end="5"/>
                                            </p:txEl>
                                          </p:spTgt>
                                        </p:tgtEl>
                                        <p:attrNameLst>
                                          <p:attrName>style.visibility</p:attrName>
                                        </p:attrNameLst>
                                      </p:cBhvr>
                                      <p:to>
                                        <p:strVal val="visible"/>
                                      </p:to>
                                    </p:set>
                                    <p:animEffect transition="in" filter="blinds(horizontal)">
                                      <p:cBhvr>
                                        <p:cTn id="15" dur="500"/>
                                        <p:tgtEl>
                                          <p:spTgt spid="15362">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5362">
                                            <p:txEl>
                                              <p:pRg st="6" end="6"/>
                                            </p:txEl>
                                          </p:spTgt>
                                        </p:tgtEl>
                                        <p:attrNameLst>
                                          <p:attrName>style.visibility</p:attrName>
                                        </p:attrNameLst>
                                      </p:cBhvr>
                                      <p:to>
                                        <p:strVal val="visible"/>
                                      </p:to>
                                    </p:set>
                                    <p:animEffect transition="in" filter="blinds(horizontal)">
                                      <p:cBhvr>
                                        <p:cTn id="18" dur="500"/>
                                        <p:tgtEl>
                                          <p:spTgt spid="15362">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blinds(horizontal)">
                                      <p:cBhvr>
                                        <p:cTn id="21" dur="500"/>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5362">
                                            <p:txEl>
                                              <p:pRg st="8" end="8"/>
                                            </p:txEl>
                                          </p:spTgt>
                                        </p:tgtEl>
                                        <p:attrNameLst>
                                          <p:attrName>style.visibility</p:attrName>
                                        </p:attrNameLst>
                                      </p:cBhvr>
                                      <p:to>
                                        <p:strVal val="visible"/>
                                      </p:to>
                                    </p:set>
                                    <p:animEffect transition="in" filter="blinds(horizontal)">
                                      <p:cBhvr>
                                        <p:cTn id="26" dur="500"/>
                                        <p:tgtEl>
                                          <p:spTgt spid="15362">
                                            <p:txEl>
                                              <p:pRg st="8" end="8"/>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15362">
                                            <p:txEl>
                                              <p:pRg st="9" end="9"/>
                                            </p:txEl>
                                          </p:spTgt>
                                        </p:tgtEl>
                                        <p:attrNameLst>
                                          <p:attrName>style.visibility</p:attrName>
                                        </p:attrNameLst>
                                      </p:cBhvr>
                                      <p:to>
                                        <p:strVal val="visible"/>
                                      </p:to>
                                    </p:set>
                                    <p:animEffect transition="in" filter="blinds(horizontal)">
                                      <p:cBhvr>
                                        <p:cTn id="29" dur="500"/>
                                        <p:tgtEl>
                                          <p:spTgt spid="15362">
                                            <p:txEl>
                                              <p:pRg st="9" end="9"/>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15362">
                                            <p:txEl>
                                              <p:pRg st="10" end="10"/>
                                            </p:txEl>
                                          </p:spTgt>
                                        </p:tgtEl>
                                        <p:attrNameLst>
                                          <p:attrName>style.visibility</p:attrName>
                                        </p:attrNameLst>
                                      </p:cBhvr>
                                      <p:to>
                                        <p:strVal val="visible"/>
                                      </p:to>
                                    </p:set>
                                    <p:animEffect transition="in" filter="blinds(horizontal)">
                                      <p:cBhvr>
                                        <p:cTn id="32" dur="500"/>
                                        <p:tgtEl>
                                          <p:spTgt spid="15362">
                                            <p:txEl>
                                              <p:pRg st="10" end="10"/>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15362">
                                            <p:txEl>
                                              <p:pRg st="11" end="11"/>
                                            </p:txEl>
                                          </p:spTgt>
                                        </p:tgtEl>
                                        <p:attrNameLst>
                                          <p:attrName>style.visibility</p:attrName>
                                        </p:attrNameLst>
                                      </p:cBhvr>
                                      <p:to>
                                        <p:strVal val="visible"/>
                                      </p:to>
                                    </p:set>
                                    <p:animEffect transition="in" filter="blinds(horizontal)">
                                      <p:cBhvr>
                                        <p:cTn id="35" dur="500"/>
                                        <p:tgtEl>
                                          <p:spTgt spid="15362">
                                            <p:txEl>
                                              <p:pRg st="11" end="11"/>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15362">
                                            <p:txEl>
                                              <p:pRg st="12" end="12"/>
                                            </p:txEl>
                                          </p:spTgt>
                                        </p:tgtEl>
                                        <p:attrNameLst>
                                          <p:attrName>style.visibility</p:attrName>
                                        </p:attrNameLst>
                                      </p:cBhvr>
                                      <p:to>
                                        <p:strVal val="visible"/>
                                      </p:to>
                                    </p:set>
                                    <p:animEffect transition="in" filter="blinds(horizontal)">
                                      <p:cBhvr>
                                        <p:cTn id="38" dur="500"/>
                                        <p:tgtEl>
                                          <p:spTgt spid="15362">
                                            <p:txEl>
                                              <p:pRg st="12" end="12"/>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15362">
                                            <p:txEl>
                                              <p:pRg st="13" end="13"/>
                                            </p:txEl>
                                          </p:spTgt>
                                        </p:tgtEl>
                                        <p:attrNameLst>
                                          <p:attrName>style.visibility</p:attrName>
                                        </p:attrNameLst>
                                      </p:cBhvr>
                                      <p:to>
                                        <p:strVal val="visible"/>
                                      </p:to>
                                    </p:set>
                                    <p:animEffect transition="in" filter="blinds(horizontal)">
                                      <p:cBhvr>
                                        <p:cTn id="41" dur="500"/>
                                        <p:tgtEl>
                                          <p:spTgt spid="15362">
                                            <p:txEl>
                                              <p:pRg st="13" end="13"/>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15362">
                                            <p:txEl>
                                              <p:pRg st="14" end="14"/>
                                            </p:txEl>
                                          </p:spTgt>
                                        </p:tgtEl>
                                        <p:attrNameLst>
                                          <p:attrName>style.visibility</p:attrName>
                                        </p:attrNameLst>
                                      </p:cBhvr>
                                      <p:to>
                                        <p:strVal val="visible"/>
                                      </p:to>
                                    </p:set>
                                    <p:animEffect transition="in" filter="blinds(horizontal)">
                                      <p:cBhvr>
                                        <p:cTn id="44" dur="500"/>
                                        <p:tgtEl>
                                          <p:spTgt spid="1536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0"/>
            <a:ext cx="8686800" cy="6063198"/>
          </a:xfrm>
          <a:prstGeom prst="rect">
            <a:avLst/>
          </a:prstGeom>
          <a:noFill/>
          <a:ln w="9525">
            <a:noFill/>
            <a:miter lim="800000"/>
            <a:headEnd/>
            <a:tailEnd/>
          </a:ln>
        </p:spPr>
        <p:txBody>
          <a:bodyPr>
            <a:spAutoFit/>
          </a:bodyPr>
          <a:lstStyle/>
          <a:p>
            <a:r>
              <a:rPr lang="en-US" sz="2600" dirty="0" smtClean="0">
                <a:solidFill>
                  <a:schemeClr val="bg1"/>
                </a:solidFill>
              </a:rPr>
              <a:t>	</a:t>
            </a:r>
            <a:r>
              <a:rPr lang="en-US" sz="2600" b="1" dirty="0" smtClean="0">
                <a:solidFill>
                  <a:schemeClr val="bg1"/>
                </a:solidFill>
              </a:rPr>
              <a:t>B. Jesus exercised divine prerogatives (rights):</a:t>
            </a:r>
            <a:endParaRPr lang="en-US" sz="1200" b="1" dirty="0" smtClean="0">
              <a:solidFill>
                <a:schemeClr val="bg1"/>
              </a:solidFill>
            </a:endParaRPr>
          </a:p>
          <a:p>
            <a:endParaRPr lang="en-US" sz="1200" dirty="0" smtClean="0">
              <a:solidFill>
                <a:schemeClr val="bg1"/>
              </a:solidFill>
            </a:endParaRPr>
          </a:p>
          <a:p>
            <a:r>
              <a:rPr lang="en-US" sz="2600" dirty="0" smtClean="0">
                <a:solidFill>
                  <a:schemeClr val="bg1"/>
                </a:solidFill>
              </a:rPr>
              <a:t>	</a:t>
            </a:r>
            <a:r>
              <a:rPr lang="en-US" sz="2600" b="1" dirty="0" smtClean="0">
                <a:solidFill>
                  <a:schemeClr val="bg1"/>
                </a:solidFill>
              </a:rPr>
              <a:t>1. Forgave sins - Mk. 2:5-12 </a:t>
            </a:r>
          </a:p>
          <a:p>
            <a:r>
              <a:rPr lang="en-US" sz="2600" b="1" dirty="0" smtClean="0">
                <a:solidFill>
                  <a:schemeClr val="bg1"/>
                </a:solidFill>
              </a:rPr>
              <a:t>	2. Received Worship - Mt 28:17; </a:t>
            </a:r>
            <a:r>
              <a:rPr lang="en-US" sz="2600" b="1" u="sng" dirty="0" err="1" smtClean="0">
                <a:solidFill>
                  <a:schemeClr val="bg1"/>
                </a:solidFill>
              </a:rPr>
              <a:t>Jn</a:t>
            </a:r>
            <a:r>
              <a:rPr lang="en-US" sz="2600" b="1" u="sng" dirty="0" smtClean="0">
                <a:solidFill>
                  <a:schemeClr val="bg1"/>
                </a:solidFill>
              </a:rPr>
              <a:t> 20:28</a:t>
            </a:r>
          </a:p>
          <a:p>
            <a:r>
              <a:rPr lang="en-US" sz="2600" dirty="0" smtClean="0">
                <a:solidFill>
                  <a:schemeClr val="bg1"/>
                </a:solidFill>
              </a:rPr>
              <a:t> </a:t>
            </a:r>
            <a:endParaRPr lang="en-US" sz="2600" b="1" dirty="0" smtClean="0">
              <a:solidFill>
                <a:schemeClr val="bg1"/>
              </a:solidFill>
            </a:endParaRPr>
          </a:p>
          <a:p>
            <a:r>
              <a:rPr lang="en-US" sz="2600" b="1" dirty="0" smtClean="0">
                <a:solidFill>
                  <a:schemeClr val="bg1"/>
                </a:solidFill>
              </a:rPr>
              <a:t>	C. Jesus displayed divine attributes: </a:t>
            </a:r>
          </a:p>
          <a:p>
            <a:endParaRPr lang="en-US" sz="1200" b="1" dirty="0" smtClean="0">
              <a:solidFill>
                <a:schemeClr val="bg1"/>
              </a:solidFill>
            </a:endParaRPr>
          </a:p>
          <a:p>
            <a:r>
              <a:rPr lang="en-US" sz="2600" dirty="0" smtClean="0">
                <a:solidFill>
                  <a:schemeClr val="bg1"/>
                </a:solidFill>
              </a:rPr>
              <a:t>	</a:t>
            </a:r>
            <a:r>
              <a:rPr lang="en-US" sz="2600" b="1" dirty="0" smtClean="0">
                <a:solidFill>
                  <a:schemeClr val="bg1"/>
                </a:solidFill>
              </a:rPr>
              <a:t>1. Omnipresent (Mt 18:20; 28:20)</a:t>
            </a:r>
          </a:p>
          <a:p>
            <a:r>
              <a:rPr lang="en-US" sz="2600" b="1" dirty="0" smtClean="0">
                <a:solidFill>
                  <a:schemeClr val="bg1"/>
                </a:solidFill>
              </a:rPr>
              <a:t>	2. Omniscient (</a:t>
            </a:r>
            <a:r>
              <a:rPr lang="en-US" sz="2600" b="1" dirty="0" err="1" smtClean="0">
                <a:solidFill>
                  <a:schemeClr val="bg1"/>
                </a:solidFill>
              </a:rPr>
              <a:t>Jn</a:t>
            </a:r>
            <a:r>
              <a:rPr lang="en-US" sz="2600" b="1" dirty="0" smtClean="0">
                <a:solidFill>
                  <a:schemeClr val="bg1"/>
                </a:solidFill>
              </a:rPr>
              <a:t> 6:64; </a:t>
            </a:r>
            <a:r>
              <a:rPr lang="en-US" sz="2600" b="1" dirty="0" smtClean="0">
                <a:solidFill>
                  <a:schemeClr val="bg1"/>
                </a:solidFill>
              </a:rPr>
              <a:t>Mt </a:t>
            </a:r>
            <a:r>
              <a:rPr lang="en-US" sz="2600" b="1" dirty="0" smtClean="0">
                <a:solidFill>
                  <a:schemeClr val="bg1"/>
                </a:solidFill>
              </a:rPr>
              <a:t>9:4) </a:t>
            </a:r>
          </a:p>
          <a:p>
            <a:r>
              <a:rPr lang="en-US" sz="2600" b="1" dirty="0" smtClean="0">
                <a:solidFill>
                  <a:schemeClr val="bg1"/>
                </a:solidFill>
              </a:rPr>
              <a:t>	3. Omnipotent </a:t>
            </a:r>
            <a:endParaRPr lang="en-US" sz="2600" b="1" dirty="0" smtClean="0">
              <a:solidFill>
                <a:schemeClr val="bg1"/>
              </a:solidFill>
            </a:endParaRPr>
          </a:p>
          <a:p>
            <a:r>
              <a:rPr lang="en-US" sz="2600" b="1" dirty="0" smtClean="0">
                <a:solidFill>
                  <a:schemeClr val="bg1"/>
                </a:solidFill>
              </a:rPr>
              <a:t>	</a:t>
            </a:r>
            <a:r>
              <a:rPr lang="en-US" sz="2600" b="1" dirty="0" smtClean="0">
                <a:solidFill>
                  <a:schemeClr val="bg1"/>
                </a:solidFill>
              </a:rPr>
              <a:t>	a. </a:t>
            </a:r>
            <a:r>
              <a:rPr lang="en-US" sz="2600" b="1" dirty="0" smtClean="0">
                <a:solidFill>
                  <a:schemeClr val="bg1"/>
                </a:solidFill>
              </a:rPr>
              <a:t>Matt 8:26-27 </a:t>
            </a:r>
            <a:r>
              <a:rPr lang="en-US" sz="2600" b="1" dirty="0" smtClean="0">
                <a:solidFill>
                  <a:schemeClr val="bg1"/>
                </a:solidFill>
              </a:rPr>
              <a:t>– </a:t>
            </a:r>
            <a:r>
              <a:rPr lang="en-US" sz="2600" b="1" dirty="0" smtClean="0">
                <a:solidFill>
                  <a:schemeClr val="bg1"/>
                </a:solidFill>
              </a:rPr>
              <a:t>calmed storm </a:t>
            </a:r>
          </a:p>
          <a:p>
            <a:r>
              <a:rPr lang="en-US" sz="2600" b="1" dirty="0" smtClean="0">
                <a:solidFill>
                  <a:schemeClr val="bg1"/>
                </a:solidFill>
              </a:rPr>
              <a:t>		b. John </a:t>
            </a:r>
            <a:r>
              <a:rPr lang="en-US" sz="2600" b="1" dirty="0" smtClean="0">
                <a:solidFill>
                  <a:schemeClr val="bg1"/>
                </a:solidFill>
              </a:rPr>
              <a:t>11:43-44 – raised </a:t>
            </a:r>
            <a:r>
              <a:rPr lang="en-US" sz="2600" b="1" dirty="0" smtClean="0">
                <a:solidFill>
                  <a:schemeClr val="bg1"/>
                </a:solidFill>
              </a:rPr>
              <a:t>dead</a:t>
            </a:r>
            <a:endParaRPr lang="en-US" sz="2600" b="1" dirty="0" smtClean="0">
              <a:solidFill>
                <a:schemeClr val="bg1"/>
              </a:solidFill>
            </a:endParaRPr>
          </a:p>
          <a:p>
            <a:pPr algn="just"/>
            <a:r>
              <a:rPr lang="en-US" sz="2600" b="1" dirty="0">
                <a:solidFill>
                  <a:schemeClr val="bg1"/>
                </a:solidFill>
              </a:rPr>
              <a:t>	</a:t>
            </a:r>
            <a:endParaRPr lang="en-US" sz="2600" b="1" dirty="0" smtClean="0">
              <a:solidFill>
                <a:schemeClr val="bg1"/>
              </a:solidFill>
            </a:endParaRPr>
          </a:p>
          <a:p>
            <a:pPr algn="just"/>
            <a:endParaRPr lang="en-US" sz="2600" b="1" dirty="0" smtClean="0">
              <a:solidFill>
                <a:schemeClr val="bg1"/>
              </a:solidFill>
            </a:endParaRPr>
          </a:p>
          <a:p>
            <a:pPr algn="just"/>
            <a:endParaRPr lang="en-US" sz="2600" b="1" dirty="0">
              <a:solidFill>
                <a:schemeClr val="bg1"/>
              </a:solidFill>
            </a:endParaRPr>
          </a:p>
          <a:p>
            <a:r>
              <a:rPr lang="en-US" sz="2600" b="1" dirty="0">
                <a:solidFill>
                  <a:schemeClr val="bg1"/>
                </a:solidFill>
              </a:rPr>
              <a:t>		</a:t>
            </a:r>
          </a:p>
        </p:txBody>
      </p:sp>
      <p:pic>
        <p:nvPicPr>
          <p:cNvPr id="16388" name="Picture 4" descr="picture of jesus calms storm  - Jesus Calms a Storm on the Sea - JPG "/>
          <p:cNvPicPr>
            <a:picLocks noChangeAspect="1" noChangeArrowheads="1"/>
          </p:cNvPicPr>
          <p:nvPr/>
        </p:nvPicPr>
        <p:blipFill>
          <a:blip r:embed="rId3" cstate="print"/>
          <a:srcRect/>
          <a:stretch>
            <a:fillRect/>
          </a:stretch>
        </p:blipFill>
        <p:spPr bwMode="auto">
          <a:xfrm>
            <a:off x="7086600" y="2571750"/>
            <a:ext cx="1828800" cy="21740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7" dur="500"/>
                                        <p:tgtEl>
                                          <p:spTgt spid="153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3" end="3"/>
                                            </p:txEl>
                                          </p:spTgt>
                                        </p:tgtEl>
                                        <p:attrNameLst>
                                          <p:attrName>style.visibility</p:attrName>
                                        </p:attrNameLst>
                                      </p:cBhvr>
                                      <p:to>
                                        <p:strVal val="visible"/>
                                      </p:to>
                                    </p:set>
                                    <p:animEffect transition="in" filter="blinds(horizontal)">
                                      <p:cBhvr>
                                        <p:cTn id="12" dur="500"/>
                                        <p:tgtEl>
                                          <p:spTgt spid="1536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2">
                                            <p:txEl>
                                              <p:pRg st="5" end="5"/>
                                            </p:txEl>
                                          </p:spTgt>
                                        </p:tgtEl>
                                        <p:attrNameLst>
                                          <p:attrName>style.visibility</p:attrName>
                                        </p:attrNameLst>
                                      </p:cBhvr>
                                      <p:to>
                                        <p:strVal val="visible"/>
                                      </p:to>
                                    </p:set>
                                    <p:animEffect transition="in" filter="blinds(horizontal)">
                                      <p:cBhvr>
                                        <p:cTn id="17" dur="500"/>
                                        <p:tgtEl>
                                          <p:spTgt spid="1536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362">
                                            <p:txEl>
                                              <p:pRg st="7" end="7"/>
                                            </p:txEl>
                                          </p:spTgt>
                                        </p:tgtEl>
                                        <p:attrNameLst>
                                          <p:attrName>style.visibility</p:attrName>
                                        </p:attrNameLst>
                                      </p:cBhvr>
                                      <p:to>
                                        <p:strVal val="visible"/>
                                      </p:to>
                                    </p:set>
                                    <p:animEffect transition="in" filter="blinds(horizontal)">
                                      <p:cBhvr>
                                        <p:cTn id="22" dur="500"/>
                                        <p:tgtEl>
                                          <p:spTgt spid="1536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362">
                                            <p:txEl>
                                              <p:pRg st="8" end="8"/>
                                            </p:txEl>
                                          </p:spTgt>
                                        </p:tgtEl>
                                        <p:attrNameLst>
                                          <p:attrName>style.visibility</p:attrName>
                                        </p:attrNameLst>
                                      </p:cBhvr>
                                      <p:to>
                                        <p:strVal val="visible"/>
                                      </p:to>
                                    </p:set>
                                    <p:animEffect transition="in" filter="blinds(horizontal)">
                                      <p:cBhvr>
                                        <p:cTn id="27" dur="500"/>
                                        <p:tgtEl>
                                          <p:spTgt spid="1536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5362">
                                            <p:txEl>
                                              <p:pRg st="9" end="9"/>
                                            </p:txEl>
                                          </p:spTgt>
                                        </p:tgtEl>
                                        <p:attrNameLst>
                                          <p:attrName>style.visibility</p:attrName>
                                        </p:attrNameLst>
                                      </p:cBhvr>
                                      <p:to>
                                        <p:strVal val="visible"/>
                                      </p:to>
                                    </p:set>
                                    <p:animEffect transition="in" filter="blinds(horizontal)">
                                      <p:cBhvr>
                                        <p:cTn id="32" dur="500"/>
                                        <p:tgtEl>
                                          <p:spTgt spid="1536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5362">
                                            <p:txEl>
                                              <p:pRg st="10" end="10"/>
                                            </p:txEl>
                                          </p:spTgt>
                                        </p:tgtEl>
                                        <p:attrNameLst>
                                          <p:attrName>style.visibility</p:attrName>
                                        </p:attrNameLst>
                                      </p:cBhvr>
                                      <p:to>
                                        <p:strVal val="visible"/>
                                      </p:to>
                                    </p:set>
                                    <p:animEffect transition="in" filter="blinds(horizontal)">
                                      <p:cBhvr>
                                        <p:cTn id="37" dur="500"/>
                                        <p:tgtEl>
                                          <p:spTgt spid="15362">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16388"/>
                                        </p:tgtEl>
                                        <p:attrNameLst>
                                          <p:attrName>style.visibility</p:attrName>
                                        </p:attrNameLst>
                                      </p:cBhvr>
                                      <p:to>
                                        <p:strVal val="visible"/>
                                      </p:to>
                                    </p:set>
                                    <p:animEffect transition="in" filter="blinds(horizontal)">
                                      <p:cBhvr>
                                        <p:cTn id="40" dur="500"/>
                                        <p:tgtEl>
                                          <p:spTgt spid="1638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5362">
                                            <p:txEl>
                                              <p:pRg st="11" end="11"/>
                                            </p:txEl>
                                          </p:spTgt>
                                        </p:tgtEl>
                                        <p:attrNameLst>
                                          <p:attrName>style.visibility</p:attrName>
                                        </p:attrNameLst>
                                      </p:cBhvr>
                                      <p:to>
                                        <p:strVal val="visible"/>
                                      </p:to>
                                    </p:set>
                                    <p:animEffect transition="in" filter="blinds(horizontal)">
                                      <p:cBhvr>
                                        <p:cTn id="45" dur="500"/>
                                        <p:tgtEl>
                                          <p:spTgt spid="1536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304800" y="0"/>
            <a:ext cx="8686800" cy="6063198"/>
          </a:xfrm>
          <a:prstGeom prst="rect">
            <a:avLst/>
          </a:prstGeom>
          <a:noFill/>
          <a:ln w="9525">
            <a:noFill/>
            <a:miter lim="800000"/>
            <a:headEnd/>
            <a:tailEnd/>
          </a:ln>
        </p:spPr>
        <p:txBody>
          <a:bodyPr>
            <a:spAutoFit/>
          </a:bodyPr>
          <a:lstStyle/>
          <a:p>
            <a:pPr algn="just"/>
            <a:r>
              <a:rPr lang="en-US" sz="2600" b="1" dirty="0" smtClean="0">
                <a:solidFill>
                  <a:schemeClr val="bg1"/>
                </a:solidFill>
              </a:rPr>
              <a:t>	D. Others key texts: Acts 4:10-12; Rom 9:5; Titus </a:t>
            </a:r>
            <a:r>
              <a:rPr lang="en-US" sz="2600" b="1" dirty="0" smtClean="0">
                <a:solidFill>
                  <a:schemeClr val="bg1"/>
                </a:solidFill>
              </a:rPr>
              <a:t>2:13</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“And there is salvation in no one else, for there is no other name under heaven given among men by which we must be saved.” – Acts 4:12 (cf. Joel 2:32</a:t>
            </a:r>
            <a:r>
              <a:rPr lang="en-US" sz="2600" b="1" dirty="0" smtClean="0">
                <a:solidFill>
                  <a:schemeClr val="bg1"/>
                </a:solidFill>
              </a:rPr>
              <a:t>)</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Rom 9:5  To them belong the patriarchs, and from their race, according to the flesh, is the Christ, who is God over all, blessed forever. Amen. </a:t>
            </a:r>
            <a:endParaRPr lang="en-US" sz="2600" b="1" dirty="0" smtClean="0">
              <a:solidFill>
                <a:schemeClr val="bg1"/>
              </a:solidFill>
            </a:endParaRPr>
          </a:p>
          <a:p>
            <a:pPr algn="just"/>
            <a:endParaRPr lang="en-US" sz="2600" b="1" dirty="0" smtClean="0">
              <a:solidFill>
                <a:schemeClr val="bg1"/>
              </a:solidFill>
            </a:endParaRPr>
          </a:p>
          <a:p>
            <a:pPr algn="just"/>
            <a:r>
              <a:rPr lang="en-US" sz="2600" b="1" dirty="0" smtClean="0">
                <a:solidFill>
                  <a:schemeClr val="bg1"/>
                </a:solidFill>
              </a:rPr>
              <a:t>Titus </a:t>
            </a:r>
            <a:r>
              <a:rPr lang="en-US" sz="2600" b="1" dirty="0" smtClean="0">
                <a:solidFill>
                  <a:schemeClr val="bg1"/>
                </a:solidFill>
              </a:rPr>
              <a:t>2:13  waiting for our blessed hope, the appearing of the glory of our great God and Savior Jesus </a:t>
            </a:r>
            <a:r>
              <a:rPr lang="en-US" sz="2600" b="1" dirty="0" smtClean="0">
                <a:solidFill>
                  <a:schemeClr val="bg1"/>
                </a:solidFill>
              </a:rPr>
              <a:t>Christ… </a:t>
            </a:r>
            <a:endParaRPr lang="en-US" sz="2600" b="1" dirty="0" smtClean="0">
              <a:solidFill>
                <a:schemeClr val="bg1"/>
              </a:solidFill>
            </a:endParaRPr>
          </a:p>
          <a:p>
            <a:pPr algn="just"/>
            <a:endParaRPr lang="en-US" sz="2600" b="1" dirty="0" smtClean="0">
              <a:solidFill>
                <a:schemeClr val="bg1"/>
              </a:solidFill>
            </a:endParaRPr>
          </a:p>
          <a:p>
            <a:pPr algn="just"/>
            <a:endParaRPr 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7" dur="500"/>
                                        <p:tgtEl>
                                          <p:spTgt spid="153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12" dur="500"/>
                                        <p:tgtEl>
                                          <p:spTgt spid="1536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2">
                                            <p:txEl>
                                              <p:pRg st="6" end="6"/>
                                            </p:txEl>
                                          </p:spTgt>
                                        </p:tgtEl>
                                        <p:attrNameLst>
                                          <p:attrName>style.visibility</p:attrName>
                                        </p:attrNameLst>
                                      </p:cBhvr>
                                      <p:to>
                                        <p:strVal val="visible"/>
                                      </p:to>
                                    </p:set>
                                    <p:animEffect transition="in" filter="blinds(horizontal)">
                                      <p:cBhvr>
                                        <p:cTn id="17" dur="500"/>
                                        <p:tgtEl>
                                          <p:spTgt spid="1536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33399</TotalTime>
  <Words>833</Words>
  <Application>Microsoft Office PowerPoint</Application>
  <PresentationFormat>On-screen Show (16:9)</PresentationFormat>
  <Paragraphs>174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2260</cp:revision>
  <dcterms:created xsi:type="dcterms:W3CDTF">2009-12-20T12:58:34Z</dcterms:created>
  <dcterms:modified xsi:type="dcterms:W3CDTF">2015-05-17T11:33:53Z</dcterms:modified>
</cp:coreProperties>
</file>