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1"/>
  </p:notesMasterIdLst>
  <p:handoutMasterIdLst>
    <p:handoutMasterId r:id="rId22"/>
  </p:handoutMasterIdLst>
  <p:sldIdLst>
    <p:sldId id="774" r:id="rId2"/>
    <p:sldId id="783" r:id="rId3"/>
    <p:sldId id="798" r:id="rId4"/>
    <p:sldId id="811" r:id="rId5"/>
    <p:sldId id="803" r:id="rId6"/>
    <p:sldId id="810" r:id="rId7"/>
    <p:sldId id="808" r:id="rId8"/>
    <p:sldId id="802" r:id="rId9"/>
    <p:sldId id="801" r:id="rId10"/>
    <p:sldId id="805" r:id="rId11"/>
    <p:sldId id="806" r:id="rId12"/>
    <p:sldId id="804" r:id="rId13"/>
    <p:sldId id="813" r:id="rId14"/>
    <p:sldId id="816" r:id="rId15"/>
    <p:sldId id="812" r:id="rId16"/>
    <p:sldId id="814" r:id="rId17"/>
    <p:sldId id="818" r:id="rId18"/>
    <p:sldId id="799" r:id="rId19"/>
    <p:sldId id="817" r:id="rId20"/>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75" autoAdjust="0"/>
  </p:normalViewPr>
  <p:slideViewPr>
    <p:cSldViewPr>
      <p:cViewPr>
        <p:scale>
          <a:sx n="76" d="100"/>
          <a:sy n="76" d="100"/>
        </p:scale>
        <p:origin x="-342" y="-6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5/10/2015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5/10/2015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b="1" dirty="0" smtClean="0">
                <a:solidFill>
                  <a:schemeClr val="bg1"/>
                </a:solidFill>
              </a:rPr>
              <a:t>A. Prophet:</a:t>
            </a:r>
            <a:r>
              <a:rPr lang="en-US" sz="1200" b="1" baseline="0" dirty="0" smtClean="0">
                <a:solidFill>
                  <a:schemeClr val="bg1"/>
                </a:solidFill>
              </a:rPr>
              <a:t> Notice the confusion over the Word of God between Eve and the Serpent. Adam was rebuked by God for listening to Eve—He failed in his role as a prophet—a guardian and </a:t>
            </a:r>
            <a:r>
              <a:rPr lang="en-US" sz="1200" b="1" baseline="0" dirty="0" err="1" smtClean="0">
                <a:solidFill>
                  <a:schemeClr val="bg1"/>
                </a:solidFill>
              </a:rPr>
              <a:t>proclaimer</a:t>
            </a:r>
            <a:r>
              <a:rPr lang="en-US" sz="1200" b="1" baseline="0" dirty="0" smtClean="0">
                <a:solidFill>
                  <a:schemeClr val="bg1"/>
                </a:solidFill>
              </a:rPr>
              <a:t> of God's Word.</a:t>
            </a:r>
          </a:p>
          <a:p>
            <a:pPr algn="just">
              <a:spcBef>
                <a:spcPct val="50000"/>
              </a:spcBef>
            </a:pPr>
            <a:endParaRPr lang="en-US" sz="1200" b="1" baseline="0" dirty="0" smtClean="0">
              <a:solidFill>
                <a:schemeClr val="bg1"/>
              </a:solidFill>
            </a:endParaRPr>
          </a:p>
          <a:p>
            <a:pPr algn="just">
              <a:spcBef>
                <a:spcPct val="50000"/>
              </a:spcBef>
            </a:pPr>
            <a:r>
              <a:rPr lang="en-US" sz="1200" b="1" baseline="0" dirty="0" smtClean="0">
                <a:solidFill>
                  <a:schemeClr val="bg1"/>
                </a:solidFill>
              </a:rPr>
              <a:t>B.2.a) Priestly function of guarding Garden "temple": </a:t>
            </a:r>
            <a:r>
              <a:rPr lang="en-US" b="1" baseline="0" dirty="0" smtClean="0"/>
              <a:t>: same role as Levites. </a:t>
            </a:r>
            <a:r>
              <a:rPr lang="en-US" sz="1200" b="1" dirty="0" smtClean="0">
                <a:solidFill>
                  <a:schemeClr val="bg1"/>
                </a:solidFill>
              </a:rPr>
              <a:t>keep unclean out of temple, etc.—Adam must guard against any intruder and get rid of it—crush serpents head; and cultivate (priestly task). </a:t>
            </a:r>
            <a:endParaRPr lang="en-US" sz="1200" b="1" baseline="0" dirty="0" smtClean="0">
              <a:solidFill>
                <a:schemeClr val="bg1"/>
              </a:solidFill>
            </a:endParaRPr>
          </a:p>
          <a:p>
            <a:pPr algn="just">
              <a:spcBef>
                <a:spcPct val="50000"/>
              </a:spcBef>
            </a:pPr>
            <a:endParaRPr lang="en-US" sz="1200" b="1" baseline="0" dirty="0" smtClean="0">
              <a:solidFill>
                <a:schemeClr val="bg1"/>
              </a:solidFill>
            </a:endParaRPr>
          </a:p>
          <a:p>
            <a:pPr algn="just">
              <a:spcBef>
                <a:spcPct val="50000"/>
              </a:spcBef>
            </a:pPr>
            <a:r>
              <a:rPr lang="en-US" sz="1200" b="1" baseline="0" dirty="0" smtClean="0">
                <a:solidFill>
                  <a:schemeClr val="bg1"/>
                </a:solidFill>
              </a:rPr>
              <a:t>B.2.b) Dominion: cultural mandate, kingly function.</a:t>
            </a:r>
            <a:endParaRPr lang="en-US" sz="1200" b="1" dirty="0" smtClean="0">
              <a:solidFill>
                <a:schemeClr val="bg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400" b="1" dirty="0" smtClean="0">
                <a:solidFill>
                  <a:schemeClr val="bg1"/>
                </a:solidFill>
                <a:latin typeface="Times New Roman" pitchFamily="18" charset="0"/>
                <a:cs typeface="Times New Roman" pitchFamily="18" charset="0"/>
              </a:rPr>
              <a:t>3.a) Tree of life:</a:t>
            </a:r>
            <a:r>
              <a:rPr lang="en-US" sz="1400" b="1" baseline="0" dirty="0" smtClean="0">
                <a:solidFill>
                  <a:schemeClr val="bg1"/>
                </a:solidFill>
                <a:latin typeface="Times New Roman" pitchFamily="18" charset="0"/>
                <a:cs typeface="Times New Roman" pitchFamily="18" charset="0"/>
              </a:rPr>
              <a:t> </a:t>
            </a:r>
            <a:r>
              <a:rPr lang="en-US" sz="1400" b="1" dirty="0" smtClean="0">
                <a:solidFill>
                  <a:schemeClr val="bg1"/>
                </a:solidFill>
                <a:latin typeface="Times New Roman" pitchFamily="18" charset="0"/>
                <a:cs typeface="Times New Roman" pitchFamily="18" charset="0"/>
              </a:rPr>
              <a:t>does not symbolize mere life,</a:t>
            </a:r>
            <a:r>
              <a:rPr lang="en-US" sz="1400" b="1" baseline="0" dirty="0" smtClean="0">
                <a:solidFill>
                  <a:schemeClr val="bg1"/>
                </a:solidFill>
                <a:latin typeface="Times New Roman" pitchFamily="18" charset="0"/>
                <a:cs typeface="Times New Roman" pitchFamily="18" charset="0"/>
              </a:rPr>
              <a:t> but</a:t>
            </a:r>
            <a:r>
              <a:rPr lang="en-US" sz="1400" b="1" dirty="0" smtClean="0">
                <a:solidFill>
                  <a:schemeClr val="bg1"/>
                </a:solidFill>
                <a:latin typeface="Times New Roman" pitchFamily="18" charset="0"/>
                <a:cs typeface="Times New Roman" pitchFamily="18" charset="0"/>
              </a:rPr>
              <a:t> glorified life:</a:t>
            </a:r>
            <a:r>
              <a:rPr lang="en-US" sz="1400" b="1" baseline="0" dirty="0" smtClean="0">
                <a:solidFill>
                  <a:schemeClr val="bg1"/>
                </a:solidFill>
                <a:latin typeface="Times New Roman" pitchFamily="18" charset="0"/>
                <a:cs typeface="Times New Roman" pitchFamily="18" charset="0"/>
              </a:rPr>
              <a:t> the inability to sin, etc. </a:t>
            </a:r>
            <a:r>
              <a:rPr lang="en-US" sz="1400" b="1" dirty="0" smtClean="0">
                <a:solidFill>
                  <a:schemeClr val="bg1"/>
                </a:solidFill>
                <a:latin typeface="Times New Roman" pitchFamily="18" charset="0"/>
                <a:cs typeface="Times New Roman" pitchFamily="18" charset="0"/>
              </a:rPr>
              <a:t>(Rev 2:7; 22:14) </a:t>
            </a:r>
          </a:p>
          <a:p>
            <a:pPr algn="just">
              <a:spcBef>
                <a:spcPct val="50000"/>
              </a:spcBef>
            </a:pPr>
            <a:endParaRPr lang="en-US" sz="1400" b="1" dirty="0" smtClean="0">
              <a:solidFill>
                <a:schemeClr val="bg1"/>
              </a:solidFill>
              <a:latin typeface="Times New Roman" pitchFamily="18" charset="0"/>
              <a:cs typeface="Times New Roman" pitchFamily="18" charset="0"/>
            </a:endParaRPr>
          </a:p>
          <a:p>
            <a:pPr algn="just">
              <a:spcBef>
                <a:spcPct val="50000"/>
              </a:spcBef>
            </a:pPr>
            <a:r>
              <a:rPr lang="en-US" sz="1400" b="1" dirty="0" smtClean="0">
                <a:solidFill>
                  <a:schemeClr val="bg1"/>
                </a:solidFill>
                <a:latin typeface="Times New Roman" pitchFamily="18" charset="0"/>
                <a:cs typeface="Times New Roman" pitchFamily="18" charset="0"/>
              </a:rPr>
              <a:t>3.c) Probation: The testing would come through Satan. If Adam passes test, at that point inherits eschatological life (Rev 22), confirmed in righteousness, but not glorified until dominion mandate fulfilled. Christ succeeds where Adam failed. Dominion mandate is being accomplished through Christ—those confirmed in righteousness but not glorified. When completed, brought into glory. </a:t>
            </a:r>
          </a:p>
          <a:p>
            <a:pPr algn="just">
              <a:spcBef>
                <a:spcPct val="50000"/>
              </a:spcBef>
            </a:pPr>
            <a:endParaRPr lang="en-US" sz="1400" b="1" dirty="0" smtClean="0">
              <a:solidFill>
                <a:schemeClr val="bg1"/>
              </a:solidFill>
              <a:latin typeface="Times New Roman" pitchFamily="18" charset="0"/>
              <a:cs typeface="Times New Roman" pitchFamily="18" charset="0"/>
            </a:endParaRPr>
          </a:p>
          <a:p>
            <a:r>
              <a:rPr lang="en-US" sz="1400" b="1" kern="1200" dirty="0" smtClean="0">
                <a:solidFill>
                  <a:schemeClr val="tx1"/>
                </a:solidFill>
                <a:latin typeface="Times New Roman" pitchFamily="18" charset="0"/>
                <a:ea typeface="ＭＳ Ｐゴシック" charset="0"/>
                <a:cs typeface="Times New Roman" pitchFamily="18" charset="0"/>
              </a:rPr>
              <a:t>Isaiah 24:5</a:t>
            </a:r>
            <a:r>
              <a:rPr lang="en-US" sz="1400" kern="1200" dirty="0" smtClean="0">
                <a:solidFill>
                  <a:schemeClr val="tx1"/>
                </a:solidFill>
                <a:latin typeface="Times New Roman" pitchFamily="18" charset="0"/>
                <a:ea typeface="ＭＳ Ｐゴシック" charset="0"/>
                <a:cs typeface="Times New Roman" pitchFamily="18" charset="0"/>
              </a:rPr>
              <a:t> </a:t>
            </a:r>
            <a:r>
              <a:rPr lang="en-US" sz="1400" b="1" kern="1200" dirty="0" smtClean="0">
                <a:solidFill>
                  <a:schemeClr val="tx1"/>
                </a:solidFill>
                <a:latin typeface="Times New Roman" pitchFamily="18" charset="0"/>
                <a:ea typeface="ＭＳ Ｐゴシック" charset="0"/>
                <a:cs typeface="Times New Roman" pitchFamily="18" charset="0"/>
              </a:rPr>
              <a:t>“The earth lies defiled under its inhabitants; for they have transgressed the laws, violated the statutes, broken the everlasting covenant.”</a:t>
            </a:r>
            <a:r>
              <a:rPr lang="en-US" sz="1400" kern="1200" dirty="0" smtClean="0">
                <a:solidFill>
                  <a:schemeClr val="tx1"/>
                </a:solidFill>
                <a:latin typeface="Times New Roman" pitchFamily="18" charset="0"/>
                <a:ea typeface="ＭＳ Ｐゴシック" charset="0"/>
                <a:cs typeface="Times New Roman" pitchFamily="18" charset="0"/>
              </a:rPr>
              <a:t> – Isaiah refers to humanity. Didn’t have law of Moses or the covenants of Israel. They were in, in Adam and stand under </a:t>
            </a:r>
            <a:r>
              <a:rPr lang="en-US" sz="1400" kern="1200" dirty="0" err="1" smtClean="0">
                <a:solidFill>
                  <a:schemeClr val="tx1"/>
                </a:solidFill>
                <a:latin typeface="Times New Roman" pitchFamily="18" charset="0"/>
                <a:ea typeface="ＭＳ Ｐゴシック" charset="0"/>
                <a:cs typeface="Times New Roman" pitchFamily="18" charset="0"/>
              </a:rPr>
              <a:t>CoW</a:t>
            </a:r>
            <a:r>
              <a:rPr lang="en-US" sz="1400" kern="1200" dirty="0" smtClean="0">
                <a:solidFill>
                  <a:schemeClr val="tx1"/>
                </a:solidFill>
                <a:latin typeface="Times New Roman" pitchFamily="18" charset="0"/>
                <a:ea typeface="ＭＳ Ｐゴシック" charset="0"/>
                <a:cs typeface="Times New Roman" pitchFamily="18" charset="0"/>
              </a:rPr>
              <a:t>.</a:t>
            </a:r>
          </a:p>
          <a:p>
            <a:endParaRPr lang="en-US" sz="1400" kern="1200" dirty="0" smtClean="0">
              <a:solidFill>
                <a:schemeClr val="tx1"/>
              </a:solidFill>
              <a:latin typeface="Times New Roman" pitchFamily="18" charset="0"/>
              <a:ea typeface="ＭＳ Ｐゴシック" charset="0"/>
              <a:cs typeface="Times New Roman" pitchFamily="18" charset="0"/>
            </a:endParaRPr>
          </a:p>
          <a:p>
            <a:r>
              <a:rPr lang="en-US" sz="1400" b="1" kern="1200" dirty="0" smtClean="0">
                <a:solidFill>
                  <a:schemeClr val="tx1"/>
                </a:solidFill>
                <a:latin typeface="Times New Roman" pitchFamily="18" charset="0"/>
                <a:ea typeface="ＭＳ Ｐゴシック" charset="0"/>
                <a:cs typeface="Times New Roman" pitchFamily="18" charset="0"/>
              </a:rPr>
              <a:t>Hosea 6:7 “ But like Adam they transgressed the covenant; there they dealt faithlessly with me.”</a:t>
            </a:r>
            <a:r>
              <a:rPr lang="en-US" sz="1400" kern="1200" dirty="0" smtClean="0">
                <a:solidFill>
                  <a:schemeClr val="tx1"/>
                </a:solidFill>
                <a:latin typeface="Times New Roman" pitchFamily="18" charset="0"/>
                <a:ea typeface="ＭＳ Ｐゴシック" charset="0"/>
                <a:cs typeface="Times New Roman" pitchFamily="18" charset="0"/>
              </a:rPr>
              <a:t> Brown and </a:t>
            </a:r>
            <a:r>
              <a:rPr lang="en-US" sz="1400" kern="1200" dirty="0" err="1" smtClean="0">
                <a:solidFill>
                  <a:schemeClr val="tx1"/>
                </a:solidFill>
                <a:latin typeface="Times New Roman" pitchFamily="18" charset="0"/>
                <a:ea typeface="ＭＳ Ｐゴシック" charset="0"/>
                <a:cs typeface="Times New Roman" pitchFamily="18" charset="0"/>
              </a:rPr>
              <a:t>Keele</a:t>
            </a:r>
            <a:r>
              <a:rPr lang="en-US" sz="1400" kern="1200" dirty="0" smtClean="0">
                <a:solidFill>
                  <a:schemeClr val="tx1"/>
                </a:solidFill>
                <a:latin typeface="Times New Roman" pitchFamily="18" charset="0"/>
                <a:ea typeface="ＭＳ Ｐゴシック" charset="0"/>
                <a:cs typeface="Times New Roman" pitchFamily="18" charset="0"/>
              </a:rPr>
              <a:t> “The prophet here is actually making a play off of Adam. He is pointing to two entities name Adam: the man Adam, and a town named Adam. </a:t>
            </a:r>
          </a:p>
          <a:p>
            <a:endParaRPr lang="en-US" sz="1400" kern="1200" dirty="0" smtClean="0">
              <a:solidFill>
                <a:schemeClr val="tx1"/>
              </a:solidFill>
              <a:latin typeface="Times New Roman" pitchFamily="18" charset="0"/>
              <a:ea typeface="ＭＳ Ｐゴシック" charset="0"/>
              <a:cs typeface="Times New Roman" pitchFamily="18" charset="0"/>
            </a:endParaRPr>
          </a:p>
          <a:p>
            <a:r>
              <a:rPr lang="en-US" sz="1400" b="1" kern="1200" dirty="0" smtClean="0">
                <a:solidFill>
                  <a:schemeClr val="tx1"/>
                </a:solidFill>
                <a:latin typeface="Times New Roman" pitchFamily="18" charset="0"/>
                <a:ea typeface="ＭＳ Ｐゴシック" charset="0"/>
                <a:cs typeface="Times New Roman" pitchFamily="18" charset="0"/>
              </a:rPr>
              <a:t>Rom 5:12-19</a:t>
            </a:r>
            <a:r>
              <a:rPr lang="en-US" sz="1400" b="1" kern="1200" baseline="0" dirty="0" smtClean="0">
                <a:solidFill>
                  <a:schemeClr val="tx1"/>
                </a:solidFill>
                <a:latin typeface="Times New Roman" pitchFamily="18" charset="0"/>
                <a:ea typeface="ＭＳ Ｐゴシック" charset="0"/>
                <a:cs typeface="Times New Roman" pitchFamily="18" charset="0"/>
              </a:rPr>
              <a:t> </a:t>
            </a:r>
            <a:r>
              <a:rPr lang="en-US" sz="1400" b="1" kern="1200" dirty="0" smtClean="0">
                <a:solidFill>
                  <a:schemeClr val="tx1"/>
                </a:solidFill>
                <a:latin typeface="Times New Roman" pitchFamily="18" charset="0"/>
                <a:ea typeface="ＭＳ Ｐゴシック" charset="0"/>
                <a:cs typeface="Times New Roman" pitchFamily="18" charset="0"/>
              </a:rPr>
              <a:t>Two Adams. Federal heads. Christ is covenant head of His people. If true of Him, true of Adam. V. 13 - v. 13, </a:t>
            </a:r>
            <a:r>
              <a:rPr lang="en-US" sz="1400" b="1" kern="1200" dirty="0" err="1" smtClean="0">
                <a:solidFill>
                  <a:schemeClr val="tx1"/>
                </a:solidFill>
                <a:latin typeface="Times New Roman" pitchFamily="18" charset="0"/>
                <a:ea typeface="ＭＳ Ｐゴシック" charset="0"/>
                <a:cs typeface="Times New Roman" pitchFamily="18" charset="0"/>
              </a:rPr>
              <a:t>Lig</a:t>
            </a:r>
            <a:r>
              <a:rPr lang="en-US" sz="1400" b="1" kern="1200" dirty="0" smtClean="0">
                <a:solidFill>
                  <a:schemeClr val="tx1"/>
                </a:solidFill>
                <a:latin typeface="Times New Roman" pitchFamily="18" charset="0"/>
                <a:ea typeface="ＭＳ Ｐゴシック" charset="0"/>
                <a:cs typeface="Times New Roman" pitchFamily="18" charset="0"/>
              </a:rPr>
              <a:t> Duncan: “…Paul says universal sin demonstrates universal guilt. Universal sin demonstrates universal law. Paul says here that there was sin in the world before the giving of Moses’ law. And so there must have been a law to break. You can’t sin, you can’t transgress unless there is something to transgress.</a:t>
            </a:r>
          </a:p>
          <a:p>
            <a:pPr algn="just">
              <a:spcBef>
                <a:spcPct val="50000"/>
              </a:spcBef>
            </a:pPr>
            <a:endParaRPr lang="en-US" sz="1200" b="1" dirty="0" smtClean="0">
              <a:solidFill>
                <a:schemeClr val="bg1"/>
              </a:solidFill>
            </a:endParaRPr>
          </a:p>
          <a:p>
            <a:pPr algn="just">
              <a:spcBef>
                <a:spcPct val="50000"/>
              </a:spcBef>
            </a:pPr>
            <a:r>
              <a:rPr lang="en-US" sz="1200" b="1" dirty="0" smtClean="0">
                <a:solidFill>
                  <a:schemeClr val="bg1"/>
                </a:solidFill>
              </a:rPr>
              <a:t>				</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kern="1200" dirty="0" smtClean="0">
                <a:solidFill>
                  <a:schemeClr val="tx1"/>
                </a:solidFill>
                <a:latin typeface="Times New Roman" pitchFamily="18" charset="0"/>
                <a:ea typeface="ＭＳ Ｐゴシック" charset="0"/>
                <a:cs typeface="Times New Roman" pitchFamily="18" charset="0"/>
              </a:rPr>
              <a:t>Covenant of grace filled up in Abraham, God’s primary revelation of </a:t>
            </a:r>
            <a:r>
              <a:rPr lang="en-US" sz="1400" b="1" kern="1200" dirty="0" err="1" smtClean="0">
                <a:solidFill>
                  <a:schemeClr val="tx1"/>
                </a:solidFill>
                <a:latin typeface="Times New Roman" pitchFamily="18" charset="0"/>
                <a:ea typeface="ＭＳ Ｐゴシック" charset="0"/>
                <a:cs typeface="Times New Roman" pitchFamily="18" charset="0"/>
              </a:rPr>
              <a:t>CoG</a:t>
            </a:r>
            <a:r>
              <a:rPr lang="en-US" sz="1400" b="1" kern="1200" dirty="0" smtClean="0">
                <a:solidFill>
                  <a:schemeClr val="tx1"/>
                </a:solidFill>
                <a:latin typeface="Times New Roman" pitchFamily="18" charset="0"/>
                <a:ea typeface="ＭＳ Ｐゴシック" charset="0"/>
                <a:cs typeface="Times New Roman" pitchFamily="18" charset="0"/>
              </a:rPr>
              <a:t>: Land, seed, great nation. Two stage/level fulfillment: Israel – offspring = numerous descendants; land = </a:t>
            </a:r>
            <a:r>
              <a:rPr lang="en-US" sz="1400" b="1" kern="1200" dirty="0" err="1" smtClean="0">
                <a:solidFill>
                  <a:schemeClr val="tx1"/>
                </a:solidFill>
                <a:latin typeface="Times New Roman" pitchFamily="18" charset="0"/>
                <a:ea typeface="ＭＳ Ｐゴシック" charset="0"/>
                <a:cs typeface="Times New Roman" pitchFamily="18" charset="0"/>
              </a:rPr>
              <a:t>Canann</a:t>
            </a:r>
            <a:r>
              <a:rPr lang="en-US" sz="1400" b="1" kern="1200" dirty="0" smtClean="0">
                <a:solidFill>
                  <a:schemeClr val="tx1"/>
                </a:solidFill>
                <a:latin typeface="Times New Roman" pitchFamily="18" charset="0"/>
                <a:ea typeface="ＭＳ Ｐゴシック" charset="0"/>
                <a:cs typeface="Times New Roman" pitchFamily="18" charset="0"/>
              </a:rPr>
              <a:t> during old (Mosaic Covenant), Christ – offspring = church; land = new heavens and new earth during new covenant.</a:t>
            </a:r>
          </a:p>
          <a:p>
            <a:pPr algn="just">
              <a:spcBef>
                <a:spcPct val="50000"/>
              </a:spcBef>
            </a:pP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smtClean="0"/>
              <a:t>Gen 12:2-3 - </a:t>
            </a:r>
            <a:r>
              <a:rPr lang="en-US" sz="1200" kern="1200" dirty="0" smtClean="0">
                <a:solidFill>
                  <a:schemeClr val="tx1"/>
                </a:solidFill>
                <a:latin typeface="Calibri" pitchFamily="34" charset="0"/>
                <a:ea typeface="ＭＳ Ｐゴシック" charset="0"/>
                <a:cs typeface="Arial" charset="0"/>
              </a:rPr>
              <a:t> I will make of you a great nation, and I will bless you and make your name great, so that you will be a blessing. Gen 12:3  I will bless those who bless you, and him who dishonors you I will curse, and in you all the families of the earth shall be blessed." </a:t>
            </a:r>
          </a:p>
          <a:p>
            <a:endParaRPr lang="en-US" sz="1200" kern="1200" dirty="0" smtClean="0">
              <a:solidFill>
                <a:schemeClr val="tx1"/>
              </a:solidFill>
              <a:latin typeface="Calibri" pitchFamily="34" charset="0"/>
              <a:ea typeface="ＭＳ Ｐゴシック" charset="0"/>
              <a:cs typeface="Arial" charset="0"/>
            </a:endParaRPr>
          </a:p>
          <a:p>
            <a:r>
              <a:rPr lang="en-US" sz="1200" kern="1200" dirty="0" smtClean="0">
                <a:solidFill>
                  <a:schemeClr val="tx1"/>
                </a:solidFill>
                <a:latin typeface="Calibri" pitchFamily="34" charset="0"/>
                <a:ea typeface="ＭＳ Ｐゴシック" charset="0"/>
                <a:cs typeface="Arial" charset="0"/>
              </a:rPr>
              <a:t>Gen 15:5  And he brought him outside and said, "Look toward heaven, and number the stars, if you are able to number them." Then he said to him, "So shall your offspring be." Gen 15:6  And he believed the LORD, and he counted it to him as righteousness. </a:t>
            </a:r>
          </a:p>
          <a:p>
            <a:endParaRPr lang="en-US" sz="1200" kern="1200" dirty="0" smtClean="0">
              <a:solidFill>
                <a:schemeClr val="tx1"/>
              </a:solidFill>
              <a:latin typeface="Calibri" pitchFamily="34" charset="0"/>
              <a:ea typeface="ＭＳ Ｐゴシック" charset="0"/>
              <a:cs typeface="Arial" charset="0"/>
            </a:endParaRPr>
          </a:p>
          <a:p>
            <a:r>
              <a:rPr lang="en-US" sz="1200" kern="1200" dirty="0" smtClean="0">
                <a:solidFill>
                  <a:schemeClr val="tx1"/>
                </a:solidFill>
                <a:latin typeface="Calibri" pitchFamily="34" charset="0"/>
                <a:ea typeface="ＭＳ Ｐゴシック" charset="0"/>
                <a:cs typeface="Arial" charset="0"/>
              </a:rPr>
              <a:t>Gen 17:4  "Behold, my covenant is with you, and you shall be the father of a multitude of nations. Gen 17:5  No longer shall your name be called Abram, but your name shall be Abraham, for I have made you the father of a multitude of nations. Gen 17:6  I will make you exceedingly fruitful, and I will make you into nations, and kings shall come from you. </a:t>
            </a:r>
          </a:p>
          <a:p>
            <a:r>
              <a:rPr lang="en-US" sz="1200" kern="1200" dirty="0" smtClean="0">
                <a:solidFill>
                  <a:schemeClr val="tx1"/>
                </a:solidFill>
                <a:latin typeface="Calibri" pitchFamily="34" charset="0"/>
                <a:ea typeface="ＭＳ Ｐゴシック" charset="0"/>
                <a:cs typeface="Arial" charset="0"/>
              </a:rPr>
              <a:t>Gen 17:7  And I will establish my covenant between me and you and your offspring after you throughout their generations for an everlasting covenant, to be God to you and to your offspring after you. </a:t>
            </a:r>
            <a:r>
              <a:rPr lang="en-US" sz="1200" b="1" kern="1200" dirty="0" smtClean="0">
                <a:solidFill>
                  <a:schemeClr val="tx1"/>
                </a:solidFill>
                <a:latin typeface="Calibri" pitchFamily="34" charset="0"/>
                <a:ea typeface="ＭＳ Ｐゴシック" charset="0"/>
                <a:cs typeface="Arial" charset="0"/>
              </a:rPr>
              <a:t>Gen 17:8  And I will give to you and to your offspring after you the land of your </a:t>
            </a:r>
            <a:r>
              <a:rPr lang="en-US" sz="1200" b="1" kern="1200" dirty="0" err="1" smtClean="0">
                <a:solidFill>
                  <a:schemeClr val="tx1"/>
                </a:solidFill>
                <a:latin typeface="Calibri" pitchFamily="34" charset="0"/>
                <a:ea typeface="ＭＳ Ｐゴシック" charset="0"/>
                <a:cs typeface="Arial" charset="0"/>
              </a:rPr>
              <a:t>sojournings</a:t>
            </a:r>
            <a:r>
              <a:rPr lang="en-US" sz="1200" b="1" kern="1200" dirty="0" smtClean="0">
                <a:solidFill>
                  <a:schemeClr val="tx1"/>
                </a:solidFill>
                <a:latin typeface="Calibri" pitchFamily="34" charset="0"/>
                <a:ea typeface="ＭＳ Ｐゴシック" charset="0"/>
                <a:cs typeface="Arial" charset="0"/>
              </a:rPr>
              <a:t>, all the land of Canaan, for an everlasting possession, and I will be their God." </a:t>
            </a:r>
            <a:endParaRPr lang="en-US" sz="1200" kern="1200" dirty="0" smtClean="0">
              <a:solidFill>
                <a:schemeClr val="tx1"/>
              </a:solidFill>
              <a:latin typeface="Calibri" pitchFamily="34" charset="0"/>
              <a:ea typeface="ＭＳ Ｐゴシック" charset="0"/>
              <a:cs typeface="Arial" charset="0"/>
            </a:endParaRPr>
          </a:p>
          <a:p>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marL="0" marR="0" indent="0" algn="just" defTabSz="914400" rtl="0" eaLnBrk="0" fontAlgn="base" latinLnBrk="0" hangingPunct="0">
              <a:lnSpc>
                <a:spcPct val="100000"/>
              </a:lnSpc>
              <a:spcBef>
                <a:spcPct val="50000"/>
              </a:spcBef>
              <a:spcAft>
                <a:spcPct val="0"/>
              </a:spcAft>
              <a:buClrTx/>
              <a:buSzTx/>
              <a:buFontTx/>
              <a:buNone/>
              <a:tabLst/>
              <a:defRPr/>
            </a:pPr>
            <a:r>
              <a:rPr lang="en-US" sz="1200" b="1" dirty="0" smtClean="0">
                <a:solidFill>
                  <a:schemeClr val="bg1"/>
                </a:solidFill>
              </a:rPr>
              <a:t>Unlike Adam’s disobedience in Eden that led to exile from God’s presence, Israel must obey in their ‘Eden’ to fulfill their renewed commission as a corporate Adam. However Israel sinned like Adam and was exiled from God’s presence and out of the land, and god withdrew his presence from their temple. As a result, the prophecies and promises for God’s people to be fruitful and multiply and fill the earth, </a:t>
            </a:r>
            <a:r>
              <a:rPr lang="en-US" sz="1200" b="1" dirty="0" err="1" smtClean="0">
                <a:solidFill>
                  <a:schemeClr val="bg1"/>
                </a:solidFill>
              </a:rPr>
              <a:t>exanpding</a:t>
            </a:r>
            <a:r>
              <a:rPr lang="en-US" sz="1200" b="1" dirty="0" smtClean="0">
                <a:solidFill>
                  <a:schemeClr val="bg1"/>
                </a:solidFill>
              </a:rPr>
              <a:t> the sanctuary of Eden, are neither fulfilled in the line of Abraham in the Old Testament nor in Israel’s temple. How will these promises be realized and our mission fulfilled? We must turn to the work of Jesus, the second Adam and new Israel, to answer this question.” -- Beale and Kim, God Dwells Among Us: Expanding Eden to the Ends of the Earth</a:t>
            </a:r>
          </a:p>
          <a:p>
            <a:pPr algn="just">
              <a:spcBef>
                <a:spcPct val="50000"/>
              </a:spcBef>
            </a:pP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10000"/>
              </a:spcBef>
            </a:pPr>
            <a:endParaRPr lang="en-US" sz="800" b="1" dirty="0" smtClean="0">
              <a:solidFill>
                <a:schemeClr val="bg1"/>
              </a:solidFill>
            </a:endParaRPr>
          </a:p>
          <a:p>
            <a:pPr algn="just">
              <a:spcBef>
                <a:spcPct val="10000"/>
              </a:spcBef>
            </a:pPr>
            <a:r>
              <a:rPr lang="en-US" sz="1200" b="1" dirty="0" smtClean="0">
                <a:solidFill>
                  <a:schemeClr val="bg1"/>
                </a:solidFill>
              </a:rPr>
              <a:t>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10000"/>
              </a:spcBef>
            </a:pPr>
            <a:r>
              <a:rPr lang="en-US" sz="800" b="1" dirty="0" smtClean="0">
                <a:solidFill>
                  <a:schemeClr val="bg1"/>
                </a:solidFill>
              </a:rPr>
              <a:t>New Covenant:</a:t>
            </a:r>
            <a:r>
              <a:rPr lang="en-US" sz="800" b="1" baseline="0" dirty="0" smtClean="0">
                <a:solidFill>
                  <a:schemeClr val="bg1"/>
                </a:solidFill>
              </a:rPr>
              <a:t> </a:t>
            </a:r>
            <a:r>
              <a:rPr lang="en-US" sz="1200" kern="1200" dirty="0" smtClean="0">
                <a:solidFill>
                  <a:schemeClr val="tx1"/>
                </a:solidFill>
                <a:latin typeface="Calibri" pitchFamily="34" charset="0"/>
                <a:ea typeface="ＭＳ Ｐゴシック" charset="0"/>
                <a:cs typeface="Arial" charset="0"/>
              </a:rPr>
              <a:t>New in relation to Mosaic covenant, not Abrahamic.  Believers called offspring of Abraham.</a:t>
            </a:r>
            <a:endParaRPr lang="en-US" sz="800" b="1" dirty="0" smtClean="0">
              <a:solidFill>
                <a:schemeClr val="bg1"/>
              </a:solidFill>
            </a:endParaRPr>
          </a:p>
          <a:p>
            <a:pPr algn="just">
              <a:spcBef>
                <a:spcPct val="10000"/>
              </a:spcBef>
            </a:pPr>
            <a:r>
              <a:rPr lang="en-US" sz="1200" b="1" dirty="0" smtClean="0">
                <a:solidFill>
                  <a:schemeClr val="bg1"/>
                </a:solidFill>
              </a:rPr>
              <a:t>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b="1" dirty="0" smtClean="0">
                <a:solidFill>
                  <a:schemeClr val="bg1"/>
                </a:solidFill>
              </a:rPr>
              <a:t>WSC 13 - Our first parents, being left to the freedom of their own will, fell from the estate wherein they were created, by sinning against God.. WSC 14: Sin is any want of conformity unto, or transgression of the law of God. </a:t>
            </a:r>
            <a:endParaRPr lang="en-US" sz="800" b="1" dirty="0" smtClean="0">
              <a:solidFill>
                <a:schemeClr val="bg1"/>
              </a:solidFill>
            </a:endParaRPr>
          </a:p>
          <a:p>
            <a:pPr algn="just">
              <a:spcBef>
                <a:spcPct val="10000"/>
              </a:spcBef>
            </a:pPr>
            <a:endParaRPr lang="en-US" sz="800" b="1" dirty="0" smtClean="0">
              <a:solidFill>
                <a:schemeClr val="bg1"/>
              </a:solidFill>
            </a:endParaRPr>
          </a:p>
          <a:p>
            <a:pPr algn="just">
              <a:spcBef>
                <a:spcPct val="10000"/>
              </a:spcBef>
            </a:pPr>
            <a:r>
              <a:rPr lang="en-US" sz="1200" b="1" dirty="0" smtClean="0">
                <a:solidFill>
                  <a:schemeClr val="bg1"/>
                </a:solidFill>
              </a:rPr>
              <a:t>	2. Sin is “…the rejection of God–a repudiation of God’s rule, God’s care, God’s authority, and God’s right to command...It is the rebellion of the creature against his Creator.” – Greg Gilbert</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400" b="1" kern="1200" dirty="0" smtClean="0">
                <a:solidFill>
                  <a:schemeClr val="tx1"/>
                </a:solidFill>
                <a:latin typeface="Times New Roman" pitchFamily="18" charset="0"/>
                <a:ea typeface="ＭＳ Ｐゴシック" charset="0"/>
                <a:cs typeface="Times New Roman" pitchFamily="18" charset="0"/>
              </a:rPr>
              <a:t>I.A.</a:t>
            </a:r>
            <a:r>
              <a:rPr lang="en-US" sz="1400" b="1" kern="1200" baseline="0" dirty="0" smtClean="0">
                <a:solidFill>
                  <a:schemeClr val="tx1"/>
                </a:solidFill>
                <a:latin typeface="Times New Roman" pitchFamily="18" charset="0"/>
                <a:ea typeface="ＭＳ Ｐゴシック" charset="0"/>
                <a:cs typeface="Times New Roman" pitchFamily="18" charset="0"/>
              </a:rPr>
              <a:t> </a:t>
            </a:r>
            <a:r>
              <a:rPr lang="en-US" sz="1400" b="1" kern="1200" dirty="0" smtClean="0">
                <a:solidFill>
                  <a:schemeClr val="tx1"/>
                </a:solidFill>
                <a:latin typeface="Times New Roman" pitchFamily="18" charset="0"/>
                <a:ea typeface="ＭＳ Ｐゴシック" charset="0"/>
                <a:cs typeface="Times New Roman" pitchFamily="18" charset="0"/>
              </a:rPr>
              <a:t>Refined</a:t>
            </a:r>
            <a:r>
              <a:rPr lang="en-US" sz="1400" b="1" kern="1200" baseline="0" dirty="0" smtClean="0">
                <a:solidFill>
                  <a:schemeClr val="tx1"/>
                </a:solidFill>
                <a:latin typeface="Times New Roman" pitchFamily="18" charset="0"/>
                <a:ea typeface="ＭＳ Ｐゴシック" charset="0"/>
                <a:cs typeface="Times New Roman" pitchFamily="18" charset="0"/>
              </a:rPr>
              <a:t> </a:t>
            </a:r>
            <a:r>
              <a:rPr lang="en-US" sz="1400" b="1" kern="1200" baseline="0" dirty="0" smtClean="0">
                <a:solidFill>
                  <a:schemeClr val="tx1"/>
                </a:solidFill>
                <a:latin typeface="Times New Roman" pitchFamily="18" charset="0"/>
                <a:ea typeface="ＭＳ Ｐゴシック" charset="0"/>
                <a:cs typeface="Times New Roman" pitchFamily="18" charset="0"/>
              </a:rPr>
              <a:t>definition of biblical covenants (borrowing/mixing from Packer and </a:t>
            </a:r>
            <a:r>
              <a:rPr lang="en-US" sz="1400" b="1" kern="1200" baseline="0" dirty="0" err="1" smtClean="0">
                <a:solidFill>
                  <a:schemeClr val="tx1"/>
                </a:solidFill>
                <a:latin typeface="Times New Roman" pitchFamily="18" charset="0"/>
                <a:ea typeface="ＭＳ Ｐゴシック" charset="0"/>
                <a:cs typeface="Times New Roman" pitchFamily="18" charset="0"/>
              </a:rPr>
              <a:t>Grudem</a:t>
            </a:r>
            <a:r>
              <a:rPr lang="en-US" sz="1400" b="1" kern="1200" baseline="0" dirty="0" smtClean="0">
                <a:solidFill>
                  <a:schemeClr val="tx1"/>
                </a:solidFill>
                <a:latin typeface="Times New Roman" pitchFamily="18" charset="0"/>
                <a:ea typeface="ＭＳ Ｐゴシック" charset="0"/>
                <a:cs typeface="Times New Roman" pitchFamily="18" charset="0"/>
              </a:rPr>
              <a:t>): </a:t>
            </a:r>
            <a:r>
              <a:rPr lang="en-US" sz="1400" b="1" kern="1200" dirty="0" smtClean="0">
                <a:solidFill>
                  <a:schemeClr val="tx1"/>
                </a:solidFill>
                <a:latin typeface="Times New Roman" pitchFamily="18" charset="0"/>
                <a:ea typeface="ＭＳ Ｐゴシック" charset="0"/>
                <a:cs typeface="Times New Roman" pitchFamily="18" charset="0"/>
              </a:rPr>
              <a:t>Divinely</a:t>
            </a:r>
            <a:r>
              <a:rPr lang="en-US" sz="1400" b="1" kern="1200" baseline="0" dirty="0" smtClean="0">
                <a:solidFill>
                  <a:schemeClr val="tx1"/>
                </a:solidFill>
                <a:latin typeface="Times New Roman" pitchFamily="18" charset="0"/>
                <a:ea typeface="ＭＳ Ｐゴシック" charset="0"/>
                <a:cs typeface="Times New Roman" pitchFamily="18" charset="0"/>
              </a:rPr>
              <a:t> imposed legal agreement that binds God and man in a permanent relationship with specific promises and obligations on both sides. "</a:t>
            </a:r>
            <a:r>
              <a:rPr lang="en-US" sz="1400" b="1" dirty="0" smtClean="0">
                <a:latin typeface="Times New Roman" pitchFamily="18" charset="0"/>
                <a:cs typeface="Times New Roman" pitchFamily="18" charset="0"/>
              </a:rPr>
              <a:t>It is always made clear that the initiative is God's - that He makes covenants with his people and not vice versa. God initiates, confirms and even fulfills (ultimately in Christ, both sides of) the covenant</a:t>
            </a:r>
            <a:r>
              <a:rPr lang="en-US" sz="1400" b="1" dirty="0" smtClean="0">
                <a:latin typeface="Times New Roman" pitchFamily="18" charset="0"/>
                <a:cs typeface="Times New Roman" pitchFamily="18" charset="0"/>
              </a:rPr>
              <a:t>."</a:t>
            </a:r>
          </a:p>
          <a:p>
            <a:pPr algn="just">
              <a:spcBef>
                <a:spcPct val="50000"/>
              </a:spcBef>
            </a:pPr>
            <a:r>
              <a:rPr lang="en-US" sz="1400" b="1" dirty="0" smtClean="0">
                <a:latin typeface="Times New Roman" pitchFamily="18" charset="0"/>
                <a:cs typeface="Times New Roman" pitchFamily="18" charset="0"/>
              </a:rPr>
              <a:t>I.A.</a:t>
            </a:r>
            <a:r>
              <a:rPr lang="en-US" sz="1400" b="1" baseline="0" dirty="0" smtClean="0">
                <a:latin typeface="Times New Roman" pitchFamily="18" charset="0"/>
                <a:cs typeface="Times New Roman" pitchFamily="18" charset="0"/>
              </a:rPr>
              <a:t> </a:t>
            </a:r>
            <a:r>
              <a:rPr lang="en-US" sz="1400" b="1" kern="1200" dirty="0" smtClean="0">
                <a:solidFill>
                  <a:schemeClr val="tx1"/>
                </a:solidFill>
                <a:latin typeface="Times New Roman" pitchFamily="18" charset="0"/>
                <a:ea typeface="ＭＳ Ｐゴシック" charset="0"/>
                <a:cs typeface="Times New Roman" pitchFamily="18" charset="0"/>
              </a:rPr>
              <a:t>Examples:</a:t>
            </a:r>
            <a:r>
              <a:rPr lang="en-US" sz="1400" b="1" kern="1200" baseline="0" dirty="0" smtClean="0">
                <a:solidFill>
                  <a:schemeClr val="tx1"/>
                </a:solidFill>
                <a:latin typeface="Times New Roman" pitchFamily="18" charset="0"/>
                <a:ea typeface="ＭＳ Ｐゴシック" charset="0"/>
                <a:cs typeface="Times New Roman" pitchFamily="18" charset="0"/>
              </a:rPr>
              <a:t> Marriage, adoption, treaties, loans, etc.</a:t>
            </a:r>
            <a:r>
              <a:rPr lang="en-US" sz="1200" kern="1200" baseline="0" dirty="0" smtClean="0">
                <a:solidFill>
                  <a:schemeClr val="tx1"/>
                </a:solidFill>
                <a:latin typeface="Calibri" pitchFamily="34" charset="0"/>
                <a:ea typeface="ＭＳ Ｐゴシック" charset="0"/>
                <a:cs typeface="Arial" charset="0"/>
              </a:rPr>
              <a:t> </a:t>
            </a:r>
            <a:endParaRPr lang="en-US" dirty="0" smtClean="0"/>
          </a:p>
          <a:p>
            <a:pPr algn="just">
              <a:spcBef>
                <a:spcPct val="50000"/>
              </a:spcBef>
            </a:pPr>
            <a:endParaRPr lang="en-US" sz="1200" kern="1200" dirty="0" smtClean="0">
              <a:solidFill>
                <a:schemeClr val="tx1"/>
              </a:solidFill>
              <a:latin typeface="Calibri" pitchFamily="34" charset="0"/>
              <a:ea typeface="ＭＳ Ｐゴシック"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400" b="1" dirty="0" smtClean="0">
                <a:latin typeface="Times New Roman" pitchFamily="18" charset="0"/>
                <a:cs typeface="Times New Roman" pitchFamily="18" charset="0"/>
              </a:rPr>
              <a:t>II.A.</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Archetype</a:t>
            </a:r>
            <a:r>
              <a:rPr lang="en-US" sz="1400" b="1" baseline="0" dirty="0" smtClean="0">
                <a:latin typeface="Times New Roman" pitchFamily="18" charset="0"/>
                <a:cs typeface="Times New Roman" pitchFamily="18" charset="0"/>
              </a:rPr>
              <a:t> </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the original pattern or model from which all things of the same kind are copied or…based."</a:t>
            </a:r>
          </a:p>
          <a:p>
            <a:pPr algn="just">
              <a:spcBef>
                <a:spcPct val="50000"/>
              </a:spcBef>
            </a:pPr>
            <a:endParaRPr lang="en-US" sz="1400" b="1" dirty="0" smtClean="0">
              <a:latin typeface="Times New Roman" pitchFamily="18" charset="0"/>
              <a:cs typeface="Times New Roman" pitchFamily="18" charset="0"/>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dirty="0" smtClean="0">
                <a:latin typeface="Times New Roman" pitchFamily="18" charset="0"/>
                <a:cs typeface="Times New Roman" pitchFamily="18" charset="0"/>
              </a:rPr>
              <a:t>III.</a:t>
            </a:r>
            <a:r>
              <a:rPr lang="en-US" sz="1400" b="1" baseline="0" dirty="0" smtClean="0">
                <a:latin typeface="Times New Roman" pitchFamily="18" charset="0"/>
                <a:cs typeface="Times New Roman" pitchFamily="18" charset="0"/>
              </a:rPr>
              <a:t> The Suzerain-vassal Treaty was a covenant made between a great king and one his subject kings. The Great king demanded absolute loyalty (the vassal must “love” his suzerain), and offered complete protection. This form of covenant included the following formal elements: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baseline="0" dirty="0" smtClean="0">
                <a:latin typeface="Times New Roman" pitchFamily="18" charset="0"/>
                <a:cs typeface="Times New Roman" pitchFamily="18" charset="0"/>
              </a:rPr>
              <a:t>1. Preamble –Identified the Great King. “I am the LORD your God” – Deut. 5:6; Ex. 20:1-2.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baseline="0" dirty="0" smtClean="0">
                <a:latin typeface="Times New Roman" pitchFamily="18" charset="0"/>
                <a:cs typeface="Times New Roman" pitchFamily="18" charset="0"/>
              </a:rPr>
              <a:t>2. Historical Prologue – What the Great King had done for the vassals. “I am the LORD your God, who brought you out of Egypt, out of the land of slavery.” – Deut. 5:6; Joshua 23: 9-10.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baseline="0" dirty="0" smtClean="0">
                <a:latin typeface="Times New Roman" pitchFamily="18" charset="0"/>
                <a:cs typeface="Times New Roman" pitchFamily="18" charset="0"/>
              </a:rPr>
              <a:t>3. Stipulations - The Great King’s rules and requirements, example: 10 </a:t>
            </a:r>
            <a:r>
              <a:rPr lang="en-US" sz="1400" b="1" baseline="0" dirty="0" err="1" smtClean="0">
                <a:latin typeface="Times New Roman" pitchFamily="18" charset="0"/>
                <a:cs typeface="Times New Roman" pitchFamily="18" charset="0"/>
              </a:rPr>
              <a:t>cmmandments</a:t>
            </a:r>
            <a:r>
              <a:rPr lang="en-US" sz="1400" b="1" baseline="0" dirty="0" smtClean="0">
                <a:latin typeface="Times New Roman" pitchFamily="18" charset="0"/>
                <a:cs typeface="Times New Roman" pitchFamily="18" charset="0"/>
              </a:rPr>
              <a:t>.</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baseline="0" dirty="0" smtClean="0">
                <a:latin typeface="Times New Roman" pitchFamily="18" charset="0"/>
                <a:cs typeface="Times New Roman" pitchFamily="18" charset="0"/>
              </a:rPr>
              <a:t>4. Sanctions – This spells out the benefits for those who keep the treaty, and punishments for those who do not keep the treaty. Ancient Near Eastern kings usually evicted and exiled treaty breakers. (Deut. 5:32-33; 6:24-25; 7:9-11; Joshua 23:12-13). </a:t>
            </a:r>
          </a:p>
          <a:p>
            <a:pPr marL="0" marR="0" indent="0" algn="just" defTabSz="914400" rtl="0" eaLnBrk="0" fontAlgn="base" latinLnBrk="0" hangingPunct="0">
              <a:lnSpc>
                <a:spcPct val="100000"/>
              </a:lnSpc>
              <a:spcBef>
                <a:spcPct val="50000"/>
              </a:spcBef>
              <a:spcAft>
                <a:spcPct val="0"/>
              </a:spcAft>
              <a:buClrTx/>
              <a:buSzTx/>
              <a:buFontTx/>
              <a:buNone/>
              <a:tabLst/>
              <a:defRPr/>
            </a:pPr>
            <a:r>
              <a:rPr lang="en-US" sz="1400" b="1" baseline="0" dirty="0" smtClean="0">
                <a:latin typeface="Times New Roman" pitchFamily="18" charset="0"/>
                <a:cs typeface="Times New Roman" pitchFamily="18" charset="0"/>
              </a:rPr>
              <a:t>5. Deposit of Treaty/Public reading/Ceremony and sealing – Both parties kept a copy of the treaty in their sacred temples (so the gods could keep a constant witness), and vassals were required to publicly and regularly read the treaty so that succeeding generations understood their obligations. The treaty would be ratified in public ceremony that might include public signs or seals as reminders. (Exodus 24:1-8; Deut. 6:6-9, 20-25; Joshua 24:16-27). </a:t>
            </a:r>
          </a:p>
          <a:p>
            <a:pPr algn="just">
              <a:spcBef>
                <a:spcPct val="50000"/>
              </a:spcBef>
            </a:pPr>
            <a:endParaRPr lang="en-US" sz="1400" b="1" dirty="0" smtClean="0">
              <a:latin typeface="Times New Roman" pitchFamily="18" charset="0"/>
              <a:cs typeface="Times New Roman" pitchFamily="18" charset="0"/>
            </a:endParaRPr>
          </a:p>
          <a:p>
            <a:pPr algn="just">
              <a:spcBef>
                <a:spcPct val="50000"/>
              </a:spcBef>
            </a:pPr>
            <a:r>
              <a:rPr lang="en-US" sz="1400" b="1" dirty="0" smtClean="0">
                <a:latin typeface="Times New Roman" pitchFamily="18" charset="0"/>
                <a:cs typeface="Times New Roman" pitchFamily="18" charset="0"/>
              </a:rPr>
              <a:t>III</a:t>
            </a:r>
            <a:r>
              <a:rPr lang="en-US" sz="1400" b="1" dirty="0" smtClean="0">
                <a:latin typeface="Times New Roman" pitchFamily="18" charset="0"/>
                <a:cs typeface="Times New Roman" pitchFamily="18" charset="0"/>
              </a:rPr>
              <a:t>. C. Calvin</a:t>
            </a:r>
            <a:r>
              <a:rPr lang="en-US" sz="1400" b="1" baseline="0" dirty="0" smtClean="0">
                <a:latin typeface="Times New Roman" pitchFamily="18" charset="0"/>
                <a:cs typeface="Times New Roman" pitchFamily="18" charset="0"/>
              </a:rPr>
              <a:t> said that </a:t>
            </a:r>
            <a:r>
              <a:rPr lang="en-US" sz="1400" b="1" dirty="0" smtClean="0">
                <a:latin typeface="Times New Roman" pitchFamily="18" charset="0"/>
                <a:cs typeface="Times New Roman" pitchFamily="18" charset="0"/>
              </a:rPr>
              <a:t>a sacrament “is an external sign, by which the Lord seals on our consciences his promises of </a:t>
            </a:r>
            <a:r>
              <a:rPr lang="en-US" sz="1400" b="1" dirty="0" smtClean="0">
                <a:latin typeface="Times New Roman" pitchFamily="18" charset="0"/>
                <a:cs typeface="Times New Roman" pitchFamily="18" charset="0"/>
              </a:rPr>
              <a:t>good</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will </a:t>
            </a:r>
            <a:r>
              <a:rPr lang="en-US" sz="1400" b="1" dirty="0" smtClean="0">
                <a:latin typeface="Times New Roman" pitchFamily="18" charset="0"/>
                <a:cs typeface="Times New Roman" pitchFamily="18" charset="0"/>
              </a:rPr>
              <a:t>toward us, in order to sustain the weakness of our faith, and we in turn testify our piety towards him, both before himself and </a:t>
            </a:r>
            <a:r>
              <a:rPr lang="en-US" sz="1400" b="1" dirty="0" smtClean="0">
                <a:latin typeface="Times New Roman" pitchFamily="18" charset="0"/>
                <a:cs typeface="Times New Roman" pitchFamily="18" charset="0"/>
              </a:rPr>
              <a:t>before…</a:t>
            </a:r>
            <a:r>
              <a:rPr lang="en-US" b="1" dirty="0" smtClean="0"/>
              <a:t>men</a:t>
            </a:r>
            <a:r>
              <a:rPr lang="en-US" b="1" dirty="0" smtClean="0"/>
              <a:t>” </a:t>
            </a:r>
            <a:endParaRPr lang="en-US" b="1" dirty="0" smtClean="0"/>
          </a:p>
          <a:p>
            <a:pPr algn="just">
              <a:spcBef>
                <a:spcPct val="50000"/>
              </a:spcBef>
            </a:pPr>
            <a:endParaRPr lang="en-US" b="1" dirty="0" smtClean="0"/>
          </a:p>
          <a:p>
            <a:pPr algn="just">
              <a:spcBef>
                <a:spcPct val="50000"/>
              </a:spcBef>
            </a:pPr>
            <a:r>
              <a:rPr lang="en-US" b="1" dirty="0" smtClean="0"/>
              <a:t>III. </a:t>
            </a:r>
            <a:endParaRPr lang="en-US" b="1"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b="1" kern="1200" dirty="0" smtClean="0">
                <a:solidFill>
                  <a:schemeClr val="tx1"/>
                </a:solidFill>
                <a:latin typeface="Times New Roman" pitchFamily="18" charset="0"/>
                <a:ea typeface="ＭＳ Ｐゴシック" charset="0"/>
                <a:cs typeface="Times New Roman" pitchFamily="18" charset="0"/>
              </a:rPr>
              <a:t>II.A.1. Examples: Trinity, Total Depravity, Limited Atonement, Irresistible Grace, The Lord’s Prayer, The incarnation, etc., etc. Covenant of works: word covenant not found in Genesis 2-3, but concept is. Also, note, neither is the word “fall” and neither is the word “sin.” Yet we use the those words to describe the situation taught in there</a:t>
            </a:r>
          </a:p>
          <a:p>
            <a:pPr algn="just">
              <a:spcBef>
                <a:spcPct val="50000"/>
              </a:spcBef>
            </a:pPr>
            <a:endParaRPr lang="en-US" sz="1200" kern="1200" dirty="0" smtClean="0">
              <a:solidFill>
                <a:schemeClr val="tx1"/>
              </a:solidFill>
              <a:latin typeface="Calibri" pitchFamily="34" charset="0"/>
              <a:ea typeface="ＭＳ Ｐゴシック"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marL="0" marR="0" indent="0" algn="just" defTabSz="914400" rtl="0" eaLnBrk="0" fontAlgn="base" latinLnBrk="0" hangingPunct="0">
              <a:lnSpc>
                <a:spcPct val="100000"/>
              </a:lnSpc>
              <a:spcBef>
                <a:spcPct val="50000"/>
              </a:spcBef>
              <a:spcAft>
                <a:spcPct val="0"/>
              </a:spcAft>
              <a:buClrTx/>
              <a:buSzTx/>
              <a:buFontTx/>
              <a:buNone/>
              <a:tabLst/>
              <a:defRPr/>
            </a:pPr>
            <a:r>
              <a:rPr lang="en-US" b="1" dirty="0" smtClean="0">
                <a:latin typeface="Times New Roman" pitchFamily="18" charset="0"/>
                <a:cs typeface="Times New Roman" pitchFamily="18" charset="0"/>
              </a:rPr>
              <a:t>I. Definition: </a:t>
            </a:r>
            <a:r>
              <a:rPr lang="en-US" sz="1200" b="1" dirty="0" smtClean="0">
                <a:solidFill>
                  <a:schemeClr val="bg1"/>
                </a:solidFill>
                <a:latin typeface="Times New Roman" pitchFamily="18" charset="0"/>
                <a:cs typeface="Times New Roman" pitchFamily="18" charset="0"/>
              </a:rPr>
              <a:t>God’s blueprint for redemption (and all history). All other covenants flow from this one. “God’s plan for our salvation was not only a concept but also an actual covenant between the persons of the Trinity.”</a:t>
            </a:r>
            <a:endParaRPr lang="en-US" b="1" dirty="0" smtClean="0">
              <a:latin typeface="Times New Roman" pitchFamily="18" charset="0"/>
              <a:cs typeface="Times New Roman" pitchFamily="18" charset="0"/>
            </a:endParaRPr>
          </a:p>
          <a:p>
            <a:pPr algn="just">
              <a:spcBef>
                <a:spcPct val="50000"/>
              </a:spcBef>
            </a:pPr>
            <a:endParaRPr lang="en-US" b="1" dirty="0" smtClean="0">
              <a:latin typeface="Times New Roman" pitchFamily="18" charset="0"/>
              <a:cs typeface="Times New Roman" pitchFamily="18" charset="0"/>
            </a:endParaRPr>
          </a:p>
          <a:p>
            <a:pPr algn="just">
              <a:spcBef>
                <a:spcPct val="50000"/>
              </a:spcBef>
            </a:pPr>
            <a:r>
              <a:rPr lang="en-US" b="1" dirty="0" smtClean="0">
                <a:latin typeface="Times New Roman" pitchFamily="18" charset="0"/>
                <a:cs typeface="Times New Roman" pitchFamily="18" charset="0"/>
              </a:rPr>
              <a:t>Ps </a:t>
            </a:r>
            <a:r>
              <a:rPr lang="en-US" b="1" dirty="0" smtClean="0">
                <a:latin typeface="Times New Roman" pitchFamily="18" charset="0"/>
                <a:cs typeface="Times New Roman" pitchFamily="18" charset="0"/>
              </a:rPr>
              <a:t>2:7-8 </a:t>
            </a:r>
            <a:r>
              <a:rPr lang="en-US" sz="1200" b="1" dirty="0" smtClean="0">
                <a:solidFill>
                  <a:schemeClr val="bg1"/>
                </a:solidFill>
                <a:latin typeface="Times New Roman" pitchFamily="18" charset="0"/>
                <a:cs typeface="Times New Roman" pitchFamily="18" charset="0"/>
              </a:rPr>
              <a:t>The Father makes an oath to the Son, whom he would anoint as the Messiah-King that He would give Him the nations. This is conditioned on the Son obeying the stipulations of the covenant.</a:t>
            </a:r>
          </a:p>
          <a:p>
            <a:pPr algn="just">
              <a:spcBef>
                <a:spcPct val="50000"/>
              </a:spcBef>
            </a:pPr>
            <a:endParaRPr lang="en-US" sz="1200" b="1" dirty="0" smtClean="0">
              <a:solidFill>
                <a:schemeClr val="bg1"/>
              </a:solidFill>
              <a:latin typeface="Times New Roman" pitchFamily="18" charset="0"/>
              <a:cs typeface="Times New Roman" pitchFamily="18" charset="0"/>
            </a:endParaRPr>
          </a:p>
          <a:p>
            <a:pPr marL="0" marR="0" indent="0" algn="just" defTabSz="914400" rtl="0" eaLnBrk="0" fontAlgn="base" latinLnBrk="0" hangingPunct="0">
              <a:lnSpc>
                <a:spcPct val="100000"/>
              </a:lnSpc>
              <a:spcBef>
                <a:spcPct val="50000"/>
              </a:spcBef>
              <a:spcAft>
                <a:spcPct val="0"/>
              </a:spcAft>
              <a:buClrTx/>
              <a:buSzTx/>
              <a:buFontTx/>
              <a:buNone/>
              <a:tabLst/>
              <a:defRPr/>
            </a:pPr>
            <a:r>
              <a:rPr lang="en-US" b="1" dirty="0" smtClean="0">
                <a:latin typeface="Times New Roman" pitchFamily="18" charset="0"/>
                <a:cs typeface="Times New Roman" pitchFamily="18" charset="0"/>
              </a:rPr>
              <a:t>Is</a:t>
            </a:r>
            <a:r>
              <a:rPr lang="en-US" b="1" baseline="0" dirty="0" smtClean="0">
                <a:latin typeface="Times New Roman" pitchFamily="18" charset="0"/>
                <a:cs typeface="Times New Roman" pitchFamily="18" charset="0"/>
              </a:rPr>
              <a:t> 40:6-8 (Heb 10:5-9): </a:t>
            </a:r>
            <a:r>
              <a:rPr lang="en-US" sz="1200" b="1" kern="1200" dirty="0" smtClean="0">
                <a:solidFill>
                  <a:schemeClr val="tx1"/>
                </a:solidFill>
                <a:latin typeface="Times New Roman" pitchFamily="18" charset="0"/>
                <a:ea typeface="ＭＳ Ｐゴシック" charset="0"/>
                <a:cs typeface="Times New Roman" pitchFamily="18" charset="0"/>
              </a:rPr>
              <a:t>Christ’s royal words as He submitted to the Father in the covenant of Redemption. </a:t>
            </a:r>
          </a:p>
          <a:p>
            <a:pPr marL="0" marR="0" indent="0" algn="just" defTabSz="914400" rtl="0" eaLnBrk="0" fontAlgn="base" latinLnBrk="0" hangingPunct="0">
              <a:lnSpc>
                <a:spcPct val="100000"/>
              </a:lnSpc>
              <a:spcBef>
                <a:spcPct val="50000"/>
              </a:spcBef>
              <a:spcAft>
                <a:spcPct val="0"/>
              </a:spcAft>
              <a:buClrTx/>
              <a:buSzTx/>
              <a:buFontTx/>
              <a:buNone/>
              <a:tabLst/>
              <a:defRPr/>
            </a:pPr>
            <a:endParaRPr lang="en-US" sz="1200" b="1" kern="1200" dirty="0" smtClean="0">
              <a:solidFill>
                <a:schemeClr val="tx1"/>
              </a:solidFill>
              <a:latin typeface="Times New Roman" pitchFamily="18" charset="0"/>
              <a:ea typeface="ＭＳ Ｐゴシック" charset="0"/>
              <a:cs typeface="Times New Roman" pitchFamily="18" charset="0"/>
            </a:endParaRPr>
          </a:p>
          <a:p>
            <a:pPr algn="just">
              <a:spcBef>
                <a:spcPct val="50000"/>
              </a:spcBef>
            </a:pPr>
            <a:r>
              <a:rPr lang="en-US" b="1" dirty="0" smtClean="0">
                <a:latin typeface="Times New Roman" pitchFamily="18" charset="0"/>
                <a:cs typeface="Times New Roman" pitchFamily="18" charset="0"/>
              </a:rPr>
              <a:t>Isa 53:</a:t>
            </a:r>
            <a:r>
              <a:rPr lang="en-US" b="1" baseline="0" dirty="0" smtClean="0">
                <a:latin typeface="Times New Roman" pitchFamily="18" charset="0"/>
                <a:cs typeface="Times New Roman" pitchFamily="18" charset="0"/>
              </a:rPr>
              <a:t> </a:t>
            </a:r>
            <a:r>
              <a:rPr lang="en-US" sz="1200" b="1" kern="1200" dirty="0" smtClean="0">
                <a:solidFill>
                  <a:schemeClr val="tx1"/>
                </a:solidFill>
                <a:latin typeface="Times New Roman" pitchFamily="18" charset="0"/>
                <a:ea typeface="ＭＳ Ｐゴシック" charset="0"/>
                <a:cs typeface="Times New Roman" pitchFamily="18" charset="0"/>
              </a:rPr>
              <a:t>Relationship b/t Father and the Servant (Son) concerning redemption of sinners is couched in covenantal terms—Term “my servant” is classic covenant language.  There is language of obedience and reward:  will see travail of His soul and be satisfied. Through active obedience of Christ many will be justified. These are His “offspring.”</a:t>
            </a:r>
          </a:p>
          <a:p>
            <a:pPr algn="just">
              <a:spcBef>
                <a:spcPct val="50000"/>
              </a:spcBef>
            </a:pPr>
            <a:endParaRPr lang="en-US" sz="1200" b="1" kern="1200" dirty="0" smtClean="0">
              <a:solidFill>
                <a:schemeClr val="tx1"/>
              </a:solidFill>
              <a:latin typeface="Times New Roman" pitchFamily="18" charset="0"/>
              <a:ea typeface="ＭＳ Ｐゴシック" charset="0"/>
              <a:cs typeface="Times New Roman" pitchFamily="18" charset="0"/>
            </a:endParaRPr>
          </a:p>
          <a:p>
            <a:pPr algn="just">
              <a:spcBef>
                <a:spcPct val="50000"/>
              </a:spcBef>
            </a:pPr>
            <a:r>
              <a:rPr lang="en-US" sz="1200" b="1" kern="1200" dirty="0" smtClean="0">
                <a:solidFill>
                  <a:schemeClr val="tx1"/>
                </a:solidFill>
                <a:latin typeface="Times New Roman" pitchFamily="18" charset="0"/>
                <a:ea typeface="ＭＳ Ｐゴシック" charset="0"/>
                <a:cs typeface="Times New Roman" pitchFamily="18" charset="0"/>
              </a:rPr>
              <a:t>Eph</a:t>
            </a:r>
            <a:r>
              <a:rPr lang="en-US" sz="1200" b="1" kern="1200" baseline="0" dirty="0" smtClean="0">
                <a:solidFill>
                  <a:schemeClr val="tx1"/>
                </a:solidFill>
                <a:latin typeface="Times New Roman" pitchFamily="18" charset="0"/>
                <a:ea typeface="ＭＳ Ｐゴシック" charset="0"/>
                <a:cs typeface="Times New Roman" pitchFamily="18" charset="0"/>
              </a:rPr>
              <a:t> 1 - </a:t>
            </a:r>
            <a:r>
              <a:rPr lang="en-US" sz="1200" b="1" kern="1200" dirty="0" smtClean="0">
                <a:solidFill>
                  <a:schemeClr val="tx1"/>
                </a:solidFill>
                <a:latin typeface="Times New Roman" pitchFamily="18" charset="0"/>
                <a:ea typeface="ＭＳ Ｐゴシック" charset="0"/>
                <a:cs typeface="Times New Roman" pitchFamily="18" charset="0"/>
              </a:rPr>
              <a:t>All 3 persons of Godhead seen. Father chooses IN Christ. Son redeems. Spirit applies, seals, guarantee. </a:t>
            </a:r>
            <a:endParaRPr lang="en-US" b="1" dirty="0">
              <a:latin typeface="Times New Roman" pitchFamily="18" charset="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5/10/2015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5/10/2015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5/10/2015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5/10/2015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5/10/2015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5/10/2015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5/10/2015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5/10/2015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5/10/2015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5/10/2015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5/10/2015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5/10/2015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File:Ghent_Altarpiece_D_-_Lamb.jpg"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dreads.com/photo/author/1145220.J_I_Packer"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304800" y="1200150"/>
            <a:ext cx="8610600" cy="2031325"/>
          </a:xfrm>
          <a:prstGeom prst="rect">
            <a:avLst/>
          </a:prstGeom>
          <a:noFill/>
          <a:ln w="9525">
            <a:noFill/>
            <a:miter lim="800000"/>
            <a:headEnd/>
            <a:tailEnd/>
          </a:ln>
        </p:spPr>
        <p:txBody>
          <a:bodyPr>
            <a:spAutoFit/>
          </a:bodyPr>
          <a:lstStyle/>
          <a:p>
            <a:pPr eaLnBrk="0" hangingPunct="0">
              <a:spcBef>
                <a:spcPct val="50000"/>
              </a:spcBef>
            </a:pPr>
            <a:endParaRPr lang="en-US" sz="3000" b="1" dirty="0"/>
          </a:p>
          <a:p>
            <a:pPr algn="ctr" eaLnBrk="0" hangingPunct="0">
              <a:spcBef>
                <a:spcPct val="50000"/>
              </a:spcBef>
            </a:pPr>
            <a:r>
              <a:rPr lang="en-US" sz="3200" b="1" dirty="0" smtClean="0">
                <a:solidFill>
                  <a:schemeClr val="bg1"/>
                </a:solidFill>
              </a:rPr>
              <a:t>Who Is Man Pt 2:</a:t>
            </a:r>
          </a:p>
          <a:p>
            <a:pPr algn="ctr" eaLnBrk="0" hangingPunct="0">
              <a:spcBef>
                <a:spcPct val="50000"/>
              </a:spcBef>
            </a:pPr>
            <a:r>
              <a:rPr lang="en-US" sz="3200" b="1" dirty="0" smtClean="0">
                <a:solidFill>
                  <a:schemeClr val="bg1"/>
                </a:solidFill>
              </a:rPr>
              <a:t>God's Covenants with Man</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981200" y="0"/>
            <a:ext cx="7010400" cy="6494085"/>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A. Image of God entails being in covenant w/God </a:t>
            </a:r>
          </a:p>
          <a:p>
            <a:pPr algn="just">
              <a:spcBef>
                <a:spcPct val="50000"/>
              </a:spcBef>
            </a:pPr>
            <a:r>
              <a:rPr lang="en-US" sz="2600" b="1" dirty="0" smtClean="0">
                <a:solidFill>
                  <a:schemeClr val="bg1"/>
                </a:solidFill>
              </a:rPr>
              <a:t>*Adam: prophet (word), priest (worship/service to God), king (rule). 	</a:t>
            </a:r>
          </a:p>
          <a:p>
            <a:pPr algn="just">
              <a:spcBef>
                <a:spcPct val="50000"/>
              </a:spcBef>
            </a:pPr>
            <a:r>
              <a:rPr lang="en-US" sz="2600" b="1" dirty="0" smtClean="0">
                <a:solidFill>
                  <a:schemeClr val="bg1"/>
                </a:solidFill>
              </a:rPr>
              <a:t>B. Covenantal language in Gen 2-3</a:t>
            </a:r>
          </a:p>
          <a:p>
            <a:pPr algn="just">
              <a:spcBef>
                <a:spcPct val="50000"/>
              </a:spcBef>
            </a:pPr>
            <a:r>
              <a:rPr lang="en-US" sz="2600" b="1" dirty="0" smtClean="0">
                <a:solidFill>
                  <a:schemeClr val="bg1"/>
                </a:solidFill>
              </a:rPr>
              <a:t>	1. Parties </a:t>
            </a:r>
            <a:r>
              <a:rPr lang="en-US" sz="2600" b="1" dirty="0" err="1" smtClean="0">
                <a:solidFill>
                  <a:schemeClr val="bg1"/>
                </a:solidFill>
              </a:rPr>
              <a:t>id'd</a:t>
            </a:r>
            <a:r>
              <a:rPr lang="en-US" sz="2600" b="1" dirty="0" smtClean="0">
                <a:solidFill>
                  <a:schemeClr val="bg1"/>
                </a:solidFill>
              </a:rPr>
              <a:t>: LORD (covenant name)/Adam.</a:t>
            </a:r>
          </a:p>
          <a:p>
            <a:pPr algn="just">
              <a:spcBef>
                <a:spcPct val="50000"/>
              </a:spcBef>
            </a:pPr>
            <a:r>
              <a:rPr lang="en-US" sz="2600" b="1" dirty="0" smtClean="0">
                <a:solidFill>
                  <a:schemeClr val="bg1"/>
                </a:solidFill>
              </a:rPr>
              <a:t>	2.  Legally binding conditions:</a:t>
            </a:r>
          </a:p>
          <a:p>
            <a:pPr algn="just">
              <a:spcBef>
                <a:spcPct val="50000"/>
              </a:spcBef>
            </a:pPr>
            <a:r>
              <a:rPr lang="en-US" sz="2600" b="1" dirty="0" smtClean="0">
                <a:solidFill>
                  <a:schemeClr val="bg1"/>
                </a:solidFill>
              </a:rPr>
              <a:t>	a) Keep/guard (</a:t>
            </a:r>
            <a:r>
              <a:rPr lang="en-US" sz="2600" b="1" dirty="0" err="1" smtClean="0">
                <a:solidFill>
                  <a:schemeClr val="bg1"/>
                </a:solidFill>
              </a:rPr>
              <a:t>shamar</a:t>
            </a:r>
            <a:r>
              <a:rPr lang="en-US" sz="2600" b="1" dirty="0" smtClean="0">
                <a:solidFill>
                  <a:schemeClr val="bg1"/>
                </a:solidFill>
              </a:rPr>
              <a:t> – Gen 2:15) </a:t>
            </a:r>
          </a:p>
          <a:p>
            <a:pPr algn="just">
              <a:spcBef>
                <a:spcPct val="50000"/>
              </a:spcBef>
            </a:pPr>
            <a:r>
              <a:rPr lang="en-US" sz="2600" b="1" dirty="0" smtClean="0">
                <a:solidFill>
                  <a:schemeClr val="bg1"/>
                </a:solidFill>
              </a:rPr>
              <a:t> 	b) Dominion: Fruitful/multiply</a:t>
            </a: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p:txBody>
      </p:sp>
      <p:pic>
        <p:nvPicPr>
          <p:cNvPr id="3" name="Picture 4" descr="http://www.christcenteredmall.com/stores/art/dicianni/in-the-beginning-zoom.jpg"/>
          <p:cNvPicPr>
            <a:picLocks noChangeAspect="1" noChangeArrowheads="1"/>
          </p:cNvPicPr>
          <p:nvPr/>
        </p:nvPicPr>
        <p:blipFill>
          <a:blip r:embed="rId3" cstate="print"/>
          <a:srcRect/>
          <a:stretch>
            <a:fillRect/>
          </a:stretch>
        </p:blipFill>
        <p:spPr bwMode="auto">
          <a:xfrm>
            <a:off x="0" y="0"/>
            <a:ext cx="2057400" cy="31675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5" dur="500"/>
                                        <p:tgtEl>
                                          <p:spTgt spid="147459">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8" dur="500"/>
                                        <p:tgtEl>
                                          <p:spTgt spid="14745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23" dur="500"/>
                                        <p:tgtEl>
                                          <p:spTgt spid="147459">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47459">
                                            <p:txEl>
                                              <p:pRg st="6" end="6"/>
                                            </p:txEl>
                                          </p:spTgt>
                                        </p:tgtEl>
                                        <p:attrNameLst>
                                          <p:attrName>style.visibility</p:attrName>
                                        </p:attrNameLst>
                                      </p:cBhvr>
                                      <p:to>
                                        <p:strVal val="visible"/>
                                      </p:to>
                                    </p:set>
                                    <p:animEffect transition="in" filter="blinds(horizontal)">
                                      <p:cBhvr>
                                        <p:cTn id="26" dur="5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6078587"/>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3. Promises: Trees offer reward of blessing for perfect, personal, perpetual obedience, or cursing. </a:t>
            </a:r>
          </a:p>
          <a:p>
            <a:pPr algn="just">
              <a:spcBef>
                <a:spcPct val="50000"/>
              </a:spcBef>
            </a:pPr>
            <a:r>
              <a:rPr lang="en-US" sz="2600" b="1" dirty="0" smtClean="0">
                <a:solidFill>
                  <a:schemeClr val="bg1"/>
                </a:solidFill>
              </a:rPr>
              <a:t>      a) Trees of life = prospect of glorified life</a:t>
            </a:r>
          </a:p>
          <a:p>
            <a:pPr algn="just">
              <a:spcBef>
                <a:spcPct val="50000"/>
              </a:spcBef>
            </a:pPr>
            <a:r>
              <a:rPr lang="en-US" sz="2600" b="1" dirty="0" smtClean="0">
                <a:solidFill>
                  <a:schemeClr val="bg1"/>
                </a:solidFill>
              </a:rPr>
              <a:t>      b) Tree of knowledge of good/evil: death.</a:t>
            </a:r>
            <a:endParaRPr lang="en-US" sz="1200" b="1" dirty="0" smtClean="0">
              <a:solidFill>
                <a:schemeClr val="bg1"/>
              </a:solidFill>
            </a:endParaRPr>
          </a:p>
          <a:p>
            <a:pPr algn="just">
              <a:spcBef>
                <a:spcPts val="0"/>
              </a:spcBef>
            </a:pPr>
            <a:endParaRPr lang="en-US" sz="1200" b="1" dirty="0" smtClean="0">
              <a:solidFill>
                <a:schemeClr val="bg1"/>
              </a:solidFill>
            </a:endParaRPr>
          </a:p>
          <a:p>
            <a:pPr algn="just">
              <a:spcBef>
                <a:spcPts val="0"/>
              </a:spcBef>
            </a:pPr>
            <a:r>
              <a:rPr lang="en-US" sz="2600" b="1" dirty="0" smtClean="0">
                <a:solidFill>
                  <a:schemeClr val="bg1"/>
                </a:solidFill>
              </a:rPr>
              <a:t>	c) Adam covenant head: </a:t>
            </a:r>
            <a:endParaRPr lang="en-US" sz="1000" b="1" dirty="0" smtClean="0">
              <a:solidFill>
                <a:schemeClr val="bg1"/>
              </a:solidFill>
            </a:endParaRPr>
          </a:p>
          <a:p>
            <a:pPr algn="just">
              <a:spcBef>
                <a:spcPts val="0"/>
              </a:spcBef>
            </a:pPr>
            <a:r>
              <a:rPr lang="en-US" sz="1000" b="1" dirty="0" smtClean="0">
                <a:solidFill>
                  <a:schemeClr val="bg1"/>
                </a:solidFill>
              </a:rPr>
              <a:t>	</a:t>
            </a:r>
            <a:r>
              <a:rPr lang="en-US" sz="2600" b="1" dirty="0" smtClean="0">
                <a:solidFill>
                  <a:schemeClr val="bg1"/>
                </a:solidFill>
              </a:rPr>
              <a:t>* Obeys = life for him and those in him. 			* Disobeys: curse for him and those in him.</a:t>
            </a:r>
            <a:endParaRPr lang="en-US" sz="1200" b="1" dirty="0" smtClean="0">
              <a:solidFill>
                <a:schemeClr val="bg1"/>
              </a:solidFill>
            </a:endParaRPr>
          </a:p>
          <a:p>
            <a:pPr algn="just">
              <a:spcBef>
                <a:spcPts val="0"/>
              </a:spcBef>
            </a:pPr>
            <a:r>
              <a:rPr lang="en-US" sz="1200" b="1" dirty="0" smtClean="0">
                <a:solidFill>
                  <a:schemeClr val="bg1"/>
                </a:solidFill>
              </a:rPr>
              <a:t> </a:t>
            </a:r>
          </a:p>
          <a:p>
            <a:pPr algn="just">
              <a:spcBef>
                <a:spcPts val="0"/>
              </a:spcBef>
            </a:pPr>
            <a:r>
              <a:rPr lang="en-US" sz="2600" b="1" dirty="0" smtClean="0">
                <a:solidFill>
                  <a:schemeClr val="bg1"/>
                </a:solidFill>
              </a:rPr>
              <a:t>IV. Key Texts: Gen 2-3; Isa 24:5; </a:t>
            </a:r>
            <a:r>
              <a:rPr lang="en-US" sz="2600" b="1" dirty="0" err="1" smtClean="0">
                <a:solidFill>
                  <a:schemeClr val="bg1"/>
                </a:solidFill>
              </a:rPr>
              <a:t>Hos</a:t>
            </a:r>
            <a:r>
              <a:rPr lang="en-US" sz="2600" b="1" dirty="0" smtClean="0">
                <a:solidFill>
                  <a:schemeClr val="bg1"/>
                </a:solidFill>
              </a:rPr>
              <a:t> 6:7; Rom 5:12-19</a:t>
            </a:r>
          </a:p>
          <a:p>
            <a:pPr algn="just">
              <a:spcBef>
                <a:spcPts val="0"/>
              </a:spcBef>
            </a:pPr>
            <a:r>
              <a:rPr lang="en-US" sz="2600" b="1" dirty="0" smtClean="0">
                <a:solidFill>
                  <a:schemeClr val="bg1"/>
                </a:solidFill>
              </a:rPr>
              <a:t>Rom 5:19  "For as by the one man's disobedience the many were made sinners, so by the one man's obedience the many will be made righteous." </a:t>
            </a:r>
          </a:p>
          <a:p>
            <a:pPr algn="just">
              <a:spcBef>
                <a:spcPct val="50000"/>
              </a:spcBef>
            </a:pPr>
            <a:r>
              <a:rPr lang="en-US" sz="2600" b="1" dirty="0" smtClean="0">
                <a:solidFill>
                  <a:schemeClr val="bg1"/>
                </a:solidFill>
              </a:rPr>
              <a:t>		</a:t>
            </a:r>
          </a:p>
        </p:txBody>
      </p:sp>
      <p:pic>
        <p:nvPicPr>
          <p:cNvPr id="17412" name="Picture 4" descr="stock photo of tree knowledge  - Book or tree of knowledge concept with an oak tree growing from an open book and letters flying from the pages - JPG "/>
          <p:cNvPicPr>
            <a:picLocks noChangeAspect="1" noChangeArrowheads="1"/>
          </p:cNvPicPr>
          <p:nvPr/>
        </p:nvPicPr>
        <p:blipFill>
          <a:blip r:embed="rId3" cstate="print"/>
          <a:srcRect/>
          <a:stretch>
            <a:fillRect/>
          </a:stretch>
        </p:blipFill>
        <p:spPr bwMode="auto">
          <a:xfrm>
            <a:off x="7195168" y="895350"/>
            <a:ext cx="1948832" cy="1447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0" dur="500"/>
                                        <p:tgtEl>
                                          <p:spTgt spid="14745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blinds(horizontal)">
                                      <p:cBhvr>
                                        <p:cTn id="13" dur="500"/>
                                        <p:tgtEl>
                                          <p:spTgt spid="17412"/>
                                        </p:tgtEl>
                                      </p:cBhvr>
                                    </p:animEffect>
                                  </p:childTnLst>
                                </p:cTn>
                              </p:par>
                              <p:par>
                                <p:cTn id="14" presetID="3" presetClass="entr" presetSubtype="10" fill="hold" nodeType="withEffect">
                                  <p:stCondLst>
                                    <p:cond delay="0"/>
                                  </p:stCondLst>
                                  <p:childTnLst>
                                    <p:set>
                                      <p:cBhvr>
                                        <p:cTn id="15"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6" dur="500"/>
                                        <p:tgtEl>
                                          <p:spTgt spid="147459">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19" dur="500"/>
                                        <p:tgtEl>
                                          <p:spTgt spid="147459">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47459">
                                            <p:txEl>
                                              <p:pRg st="7" end="7"/>
                                            </p:txEl>
                                          </p:spTgt>
                                        </p:tgtEl>
                                        <p:attrNameLst>
                                          <p:attrName>style.visibility</p:attrName>
                                        </p:attrNameLst>
                                      </p:cBhvr>
                                      <p:to>
                                        <p:strVal val="visible"/>
                                      </p:to>
                                    </p:set>
                                    <p:animEffect transition="in" filter="blinds(horizontal)">
                                      <p:cBhvr>
                                        <p:cTn id="24" dur="500"/>
                                        <p:tgtEl>
                                          <p:spTgt spid="147459">
                                            <p:txEl>
                                              <p:pRg st="7" end="7"/>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47459">
                                            <p:txEl>
                                              <p:pRg st="8" end="8"/>
                                            </p:txEl>
                                          </p:spTgt>
                                        </p:tgtEl>
                                        <p:attrNameLst>
                                          <p:attrName>style.visibility</p:attrName>
                                        </p:attrNameLst>
                                      </p:cBhvr>
                                      <p:to>
                                        <p:strVal val="visible"/>
                                      </p:to>
                                    </p:set>
                                    <p:animEffect transition="in" filter="blinds(horizontal)">
                                      <p:cBhvr>
                                        <p:cTn id="27" dur="500"/>
                                        <p:tgtEl>
                                          <p:spTgt spid="1474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493812"/>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Covenant of Grace</a:t>
            </a:r>
          </a:p>
          <a:p>
            <a:pPr algn="just">
              <a:spcBef>
                <a:spcPct val="50000"/>
              </a:spcBef>
            </a:pPr>
            <a:r>
              <a:rPr lang="en-US" sz="2600" b="1" dirty="0" smtClean="0">
                <a:solidFill>
                  <a:schemeClr val="bg1"/>
                </a:solidFill>
              </a:rPr>
              <a:t>WCF 7.3. Man, by his fall, having made himself incapable of life by that covenant, the Lord was pleased to make a second, commonly called the covenant of grace; wherein he freely </a:t>
            </a:r>
            <a:r>
              <a:rPr lang="en-US" sz="2600" b="1" dirty="0" err="1" smtClean="0">
                <a:solidFill>
                  <a:schemeClr val="bg1"/>
                </a:solidFill>
              </a:rPr>
              <a:t>offereth</a:t>
            </a:r>
            <a:r>
              <a:rPr lang="en-US" sz="2600" b="1" dirty="0" smtClean="0">
                <a:solidFill>
                  <a:schemeClr val="bg1"/>
                </a:solidFill>
              </a:rPr>
              <a:t> unto sinners life and salvation by Jesus Christ; requiring of them faith in him, that they may be saved, and promising to give unto all those that are ordained unto eternal life his Holy Spirit, to make them willing, and able to believe.</a:t>
            </a: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2038350"/>
            <a:ext cx="8839200" cy="3493264"/>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A. An outworking of covenant of redemption.</a:t>
            </a:r>
          </a:p>
          <a:p>
            <a:pPr algn="just">
              <a:spcBef>
                <a:spcPct val="50000"/>
              </a:spcBef>
            </a:pPr>
            <a:r>
              <a:rPr lang="en-US" sz="2500" b="1" dirty="0" smtClean="0">
                <a:solidFill>
                  <a:schemeClr val="bg1"/>
                </a:solidFill>
              </a:rPr>
              <a:t>	B. It is a covenant of works for Jesus.</a:t>
            </a:r>
          </a:p>
          <a:p>
            <a:pPr algn="just">
              <a:spcBef>
                <a:spcPct val="50000"/>
              </a:spcBef>
            </a:pPr>
            <a:r>
              <a:rPr lang="en-US" sz="2500" b="1" dirty="0" smtClean="0">
                <a:solidFill>
                  <a:schemeClr val="bg1"/>
                </a:solidFill>
              </a:rPr>
              <a:t>	C. Key texts: </a:t>
            </a:r>
          </a:p>
          <a:p>
            <a:pPr algn="just">
              <a:spcBef>
                <a:spcPct val="50000"/>
              </a:spcBef>
            </a:pPr>
            <a:r>
              <a:rPr lang="en-US" sz="2500" b="1" dirty="0" smtClean="0">
                <a:solidFill>
                  <a:schemeClr val="bg1"/>
                </a:solidFill>
              </a:rPr>
              <a:t>	1. Gen 3:15 “I will put enmity between you and the woman, and between your offspring and her offspring; he shall bruise your head, and you shall bruise his heel."  				</a:t>
            </a:r>
          </a:p>
        </p:txBody>
      </p:sp>
      <p:pic>
        <p:nvPicPr>
          <p:cNvPr id="13314" name="Picture 2" descr="pic of faith christ  - Rear view of young christian family walking toward faith door - JPG "/>
          <p:cNvPicPr>
            <a:picLocks noChangeAspect="1" noChangeArrowheads="1"/>
          </p:cNvPicPr>
          <p:nvPr/>
        </p:nvPicPr>
        <p:blipFill>
          <a:blip r:embed="rId3" cstate="print"/>
          <a:srcRect/>
          <a:stretch>
            <a:fillRect/>
          </a:stretch>
        </p:blipFill>
        <p:spPr bwMode="auto">
          <a:xfrm>
            <a:off x="6879916" y="0"/>
            <a:ext cx="2264084" cy="1962150"/>
          </a:xfrm>
          <a:prstGeom prst="rect">
            <a:avLst/>
          </a:prstGeom>
          <a:noFill/>
        </p:spPr>
      </p:pic>
      <p:sp>
        <p:nvSpPr>
          <p:cNvPr id="4" name="TextBox 3"/>
          <p:cNvSpPr txBox="1"/>
          <p:nvPr/>
        </p:nvSpPr>
        <p:spPr>
          <a:xfrm>
            <a:off x="0" y="0"/>
            <a:ext cx="6705600" cy="2446824"/>
          </a:xfrm>
          <a:prstGeom prst="rect">
            <a:avLst/>
          </a:prstGeom>
          <a:noFill/>
        </p:spPr>
        <p:txBody>
          <a:bodyPr wrap="square" rtlCol="0">
            <a:spAutoFit/>
          </a:bodyPr>
          <a:lstStyle/>
          <a:p>
            <a:pPr algn="just"/>
            <a:r>
              <a:rPr lang="en-US" sz="2500" b="1" dirty="0" smtClean="0">
                <a:solidFill>
                  <a:schemeClr val="bg1"/>
                </a:solidFill>
              </a:rPr>
              <a:t>I. Definition: a covenant between God and believers with their children in which He promises salvation through faith in Christ, who merited their salvation by His obedience in the covenant of redemption.</a:t>
            </a:r>
          </a:p>
          <a:p>
            <a:pPr algn="just"/>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7459"/>
                                        </p:tgtEl>
                                        <p:attrNameLst>
                                          <p:attrName>style.visibility</p:attrName>
                                        </p:attrNameLst>
                                      </p:cBhvr>
                                      <p:to>
                                        <p:strVal val="visible"/>
                                      </p:to>
                                    </p:set>
                                    <p:animEffect transition="in" filter="blinds(horizontal)">
                                      <p:cBhvr>
                                        <p:cTn id="7" dur="500"/>
                                        <p:tgtEl>
                                          <p:spTgt spid="147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9895016"/>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2. Gen 12; 15; 17 – Covenant w/Abraham: </a:t>
            </a:r>
          </a:p>
          <a:p>
            <a:pPr>
              <a:spcBef>
                <a:spcPct val="50000"/>
              </a:spcBef>
            </a:pPr>
            <a:r>
              <a:rPr lang="en-US" sz="2600" b="1" dirty="0" smtClean="0">
                <a:solidFill>
                  <a:schemeClr val="bg1"/>
                </a:solidFill>
              </a:rPr>
              <a:t>     a) </a:t>
            </a:r>
            <a:r>
              <a:rPr lang="en-US" sz="2600" b="1" dirty="0" err="1" smtClean="0">
                <a:solidFill>
                  <a:schemeClr val="bg1"/>
                </a:solidFill>
              </a:rPr>
              <a:t>CoG</a:t>
            </a:r>
            <a:r>
              <a:rPr lang="en-US" sz="2600" b="1" dirty="0" smtClean="0">
                <a:solidFill>
                  <a:schemeClr val="bg1"/>
                </a:solidFill>
              </a:rPr>
              <a:t> filled up in Abraham/God's primary                                 revelation of the </a:t>
            </a:r>
            <a:r>
              <a:rPr lang="en-US" sz="2600" b="1" dirty="0" err="1" smtClean="0">
                <a:solidFill>
                  <a:schemeClr val="bg1"/>
                </a:solidFill>
              </a:rPr>
              <a:t>CoG</a:t>
            </a:r>
            <a:r>
              <a:rPr lang="en-US" sz="2600" b="1" dirty="0" smtClean="0">
                <a:solidFill>
                  <a:schemeClr val="bg1"/>
                </a:solidFill>
              </a:rPr>
              <a:t>. </a:t>
            </a:r>
          </a:p>
          <a:p>
            <a:pPr>
              <a:spcBef>
                <a:spcPct val="50000"/>
              </a:spcBef>
            </a:pPr>
            <a:r>
              <a:rPr lang="en-US" sz="2600" b="1" dirty="0" smtClean="0">
                <a:solidFill>
                  <a:schemeClr val="bg1"/>
                </a:solidFill>
              </a:rPr>
              <a:t>     b) Promises: Land, seed, great nation.                   Two stages of fulfillment:</a:t>
            </a:r>
          </a:p>
          <a:p>
            <a:pPr algn="just">
              <a:spcBef>
                <a:spcPct val="50000"/>
              </a:spcBef>
            </a:pPr>
            <a:r>
              <a:rPr lang="en-US" sz="2600" b="1" dirty="0" smtClean="0">
                <a:solidFill>
                  <a:schemeClr val="bg1"/>
                </a:solidFill>
              </a:rPr>
              <a:t>	i) Israel: offspring (numerous physical descendants); land (Canaan during Mosaic Covenant); great nation (Davidic dynasty)</a:t>
            </a:r>
          </a:p>
          <a:p>
            <a:pPr algn="just">
              <a:spcBef>
                <a:spcPct val="50000"/>
              </a:spcBef>
            </a:pPr>
            <a:r>
              <a:rPr lang="en-US" sz="2600" b="1" dirty="0" smtClean="0">
                <a:solidFill>
                  <a:schemeClr val="bg1"/>
                </a:solidFill>
              </a:rPr>
              <a:t>	ii) Christ: offspring (numerous spiritual descendants); land (new heavens/earth); Great Nation (Christ's Kingdom)</a:t>
            </a:r>
          </a:p>
          <a:p>
            <a:pPr algn="just">
              <a:spcBef>
                <a:spcPct val="50000"/>
              </a:spcBef>
            </a:pPr>
            <a:r>
              <a:rPr lang="en-US" sz="2600" b="1" dirty="0" smtClean="0">
                <a:solidFill>
                  <a:schemeClr val="bg1"/>
                </a:solidFill>
              </a:rPr>
              <a:t/>
            </a:r>
            <a:br>
              <a:rPr lang="en-US" sz="2600" b="1" dirty="0" smtClean="0">
                <a:solidFill>
                  <a:schemeClr val="bg1"/>
                </a:solidFill>
              </a:rPr>
            </a:br>
            <a:r>
              <a:rPr lang="en-US" sz="2600" b="1" dirty="0" smtClean="0">
                <a:solidFill>
                  <a:schemeClr val="bg1"/>
                </a:solidFill>
              </a:rPr>
              <a:t>	</a:t>
            </a:r>
          </a:p>
          <a:p>
            <a:pPr algn="just">
              <a:spcBef>
                <a:spcPct val="50000"/>
              </a:spcBef>
            </a:pPr>
            <a:r>
              <a:rPr lang="en-US" sz="2600" b="1" dirty="0" smtClean="0">
                <a:solidFill>
                  <a:schemeClr val="bg1"/>
                </a:solidFill>
              </a:rPr>
              <a:t>		</a:t>
            </a: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p:txBody>
      </p:sp>
      <p:pic>
        <p:nvPicPr>
          <p:cNvPr id="3" name="Picture 4" descr="http://ts2.mm.bing.net/th?id=I.4617584593338569&amp;pid=15.1"/>
          <p:cNvPicPr>
            <a:picLocks noChangeAspect="1" noChangeArrowheads="1"/>
          </p:cNvPicPr>
          <p:nvPr/>
        </p:nvPicPr>
        <p:blipFill>
          <a:blip r:embed="rId3" cstate="print"/>
          <a:srcRect/>
          <a:stretch>
            <a:fillRect/>
          </a:stretch>
        </p:blipFill>
        <p:spPr bwMode="auto">
          <a:xfrm>
            <a:off x="7391400" y="0"/>
            <a:ext cx="1752600" cy="22669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0"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1661993"/>
          </a:xfrm>
          <a:prstGeom prst="rect">
            <a:avLst/>
          </a:prstGeom>
          <a:noFill/>
          <a:ln w="9525">
            <a:noFill/>
            <a:miter lim="800000"/>
            <a:headEnd/>
            <a:tailEnd/>
          </a:ln>
          <a:effectLst/>
        </p:spPr>
        <p:txBody>
          <a:bodyPr wrap="square">
            <a:spAutoFit/>
          </a:bodyPr>
          <a:lstStyle/>
          <a:p>
            <a:pPr algn="just">
              <a:spcBef>
                <a:spcPct val="50000"/>
              </a:spcBef>
            </a:pPr>
            <a:r>
              <a:rPr lang="en-US" sz="2550" b="1" dirty="0" smtClean="0">
                <a:solidFill>
                  <a:schemeClr val="bg1"/>
                </a:solidFill>
              </a:rPr>
              <a:t>II. Different Administrations: All subsequent covenants fall under this one overarching covenant of grace. Only one way of salvation after the fall: grace alone through faith alone by Christ alone</a:t>
            </a:r>
            <a:r>
              <a:rPr lang="en-US" sz="2550" b="1" dirty="0" smtClean="0">
                <a:solidFill>
                  <a:schemeClr val="bg1"/>
                </a:solidFill>
              </a:rPr>
              <a:t>.</a:t>
            </a:r>
            <a:endParaRPr lang="en-US" sz="2550" b="1" dirty="0" smtClean="0">
              <a:solidFill>
                <a:schemeClr val="bg1"/>
              </a:solidFill>
            </a:endParaRPr>
          </a:p>
        </p:txBody>
      </p:sp>
      <p:pic>
        <p:nvPicPr>
          <p:cNvPr id="9218" name="Picture 2" descr="http://upload.wikimedia.org/wikipedia/commons/thumb/4/4e/Ghent_Altarpiece_D_-_Lamb.jpg/300px-Ghent_Altarpiece_D_-_Lamb.jpg">
            <a:hlinkClick r:id="rId3"/>
          </p:cNvPr>
          <p:cNvPicPr>
            <a:picLocks noChangeAspect="1" noChangeArrowheads="1"/>
          </p:cNvPicPr>
          <p:nvPr/>
        </p:nvPicPr>
        <p:blipFill>
          <a:blip r:embed="rId4" cstate="print"/>
          <a:srcRect/>
          <a:stretch>
            <a:fillRect/>
          </a:stretch>
        </p:blipFill>
        <p:spPr bwMode="auto">
          <a:xfrm>
            <a:off x="0" y="1733550"/>
            <a:ext cx="1945905" cy="1981200"/>
          </a:xfrm>
          <a:prstGeom prst="rect">
            <a:avLst/>
          </a:prstGeom>
          <a:noFill/>
        </p:spPr>
      </p:pic>
      <p:sp>
        <p:nvSpPr>
          <p:cNvPr id="4" name="TextBox 3"/>
          <p:cNvSpPr txBox="1"/>
          <p:nvPr/>
        </p:nvSpPr>
        <p:spPr>
          <a:xfrm>
            <a:off x="1905000" y="1733550"/>
            <a:ext cx="7239000" cy="2015936"/>
          </a:xfrm>
          <a:prstGeom prst="rect">
            <a:avLst/>
          </a:prstGeom>
          <a:noFill/>
        </p:spPr>
        <p:txBody>
          <a:bodyPr wrap="square" rtlCol="0">
            <a:spAutoFit/>
          </a:bodyPr>
          <a:lstStyle/>
          <a:p>
            <a:pPr algn="just"/>
            <a:r>
              <a:rPr lang="en-US" sz="2500" b="1" dirty="0" smtClean="0">
                <a:solidFill>
                  <a:schemeClr val="bg1"/>
                </a:solidFill>
              </a:rPr>
              <a:t>A. Under the Law: "administered by promises, prophecies, sacrifices, circumcision, the </a:t>
            </a:r>
            <a:r>
              <a:rPr lang="en-US" sz="2500" b="1" dirty="0" err="1" smtClean="0">
                <a:solidFill>
                  <a:schemeClr val="bg1"/>
                </a:solidFill>
              </a:rPr>
              <a:t>passover</a:t>
            </a:r>
            <a:r>
              <a:rPr lang="en-US" sz="2500" b="1" dirty="0" smtClean="0">
                <a:solidFill>
                  <a:schemeClr val="bg1"/>
                </a:solidFill>
              </a:rPr>
              <a:t> lamb…all </a:t>
            </a:r>
            <a:r>
              <a:rPr lang="en-US" sz="2500" b="1" dirty="0" err="1" smtClean="0">
                <a:solidFill>
                  <a:schemeClr val="bg1"/>
                </a:solidFill>
              </a:rPr>
              <a:t>foresignifying</a:t>
            </a:r>
            <a:r>
              <a:rPr lang="en-US" sz="2500" b="1" dirty="0" smtClean="0">
                <a:solidFill>
                  <a:schemeClr val="bg1"/>
                </a:solidFill>
              </a:rPr>
              <a:t> Christ to come; which were, for that time, sufficient and efficacious, </a:t>
            </a:r>
            <a:r>
              <a:rPr lang="en-US" sz="2500" b="1" dirty="0" smtClean="0">
                <a:solidFill>
                  <a:schemeClr val="bg1"/>
                </a:solidFill>
              </a:rPr>
              <a:t>through the operation of the </a:t>
            </a:r>
            <a:endParaRPr lang="en-US" sz="2500" dirty="0"/>
          </a:p>
        </p:txBody>
      </p:sp>
      <p:sp>
        <p:nvSpPr>
          <p:cNvPr id="5" name="TextBox 4"/>
          <p:cNvSpPr txBox="1"/>
          <p:nvPr/>
        </p:nvSpPr>
        <p:spPr>
          <a:xfrm>
            <a:off x="0" y="3714750"/>
            <a:ext cx="9144000" cy="1246495"/>
          </a:xfrm>
          <a:prstGeom prst="rect">
            <a:avLst/>
          </a:prstGeom>
          <a:noFill/>
        </p:spPr>
        <p:txBody>
          <a:bodyPr wrap="square" rtlCol="0">
            <a:spAutoFit/>
          </a:bodyPr>
          <a:lstStyle/>
          <a:p>
            <a:r>
              <a:rPr lang="en-US" sz="2500" b="1" dirty="0" smtClean="0">
                <a:solidFill>
                  <a:schemeClr val="bg1"/>
                </a:solidFill>
              </a:rPr>
              <a:t>Spirit</a:t>
            </a:r>
            <a:r>
              <a:rPr lang="en-US" sz="2500" b="1" dirty="0" smtClean="0">
                <a:solidFill>
                  <a:schemeClr val="bg1"/>
                </a:solidFill>
              </a:rPr>
              <a:t>, to instruct and build up the elect in faith in the promised Messiah, by whom they had full remission of sins, and eternal salvation; and is called the old </a:t>
            </a:r>
            <a:r>
              <a:rPr lang="en-US" sz="2500" b="1" dirty="0" smtClean="0">
                <a:solidFill>
                  <a:schemeClr val="bg1"/>
                </a:solidFill>
              </a:rPr>
              <a:t>testament"</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6174767"/>
          </a:xfrm>
          <a:prstGeom prst="rect">
            <a:avLst/>
          </a:prstGeom>
          <a:noFill/>
          <a:ln w="9525">
            <a:noFill/>
            <a:miter lim="800000"/>
            <a:headEnd/>
            <a:tailEnd/>
          </a:ln>
          <a:effectLst/>
        </p:spPr>
        <p:txBody>
          <a:bodyPr wrap="square">
            <a:spAutoFit/>
          </a:bodyPr>
          <a:lstStyle/>
          <a:p>
            <a:pPr algn="just">
              <a:spcBef>
                <a:spcPct val="50000"/>
              </a:spcBef>
            </a:pPr>
            <a:r>
              <a:rPr lang="en-US" sz="2550" b="1" dirty="0" smtClean="0">
                <a:solidFill>
                  <a:schemeClr val="bg1"/>
                </a:solidFill>
              </a:rPr>
              <a:t>	B. Under the gospel: "when Christ, the substance, was exhibited, the ordinances in which this covenant is dispensed are the preaching of the Word, and the administration of the sacraments of baptism and the Lord's Supper: which, though fewer in number, and administered with more simplicity, and less outward glory, yet, in them, it is held forth in more fullness, evidence and spiritual efficacy, to all nations…and is called the new testament." </a:t>
            </a:r>
          </a:p>
          <a:p>
            <a:pPr algn="just">
              <a:spcBef>
                <a:spcPct val="50000"/>
              </a:spcBef>
            </a:pPr>
            <a:r>
              <a:rPr lang="en-US" sz="2550" b="1" dirty="0" smtClean="0">
                <a:solidFill>
                  <a:schemeClr val="bg1"/>
                </a:solidFill>
              </a:rPr>
              <a:t>Conclusion: "There are not therefore two covenants of grace, differing in substance, but one and the same, under various dispensations."</a:t>
            </a:r>
          </a:p>
          <a:p>
            <a:pPr algn="just">
              <a:spcBef>
                <a:spcPct val="50000"/>
              </a:spcBef>
            </a:pPr>
            <a:endParaRPr lang="en-US" sz="2550" b="1" dirty="0" smtClean="0">
              <a:solidFill>
                <a:schemeClr val="bg1"/>
              </a:solidFill>
            </a:endParaRPr>
          </a:p>
          <a:p>
            <a:pPr algn="just">
              <a:spcBef>
                <a:spcPct val="50000"/>
              </a:spcBef>
            </a:pPr>
            <a:r>
              <a:rPr lang="en-US" sz="255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8600" y="209550"/>
          <a:ext cx="8763000" cy="4788547"/>
        </p:xfrm>
        <a:graphic>
          <a:graphicData uri="http://schemas.openxmlformats.org/drawingml/2006/table">
            <a:tbl>
              <a:tblPr firstRow="1" bandRow="1">
                <a:tableStyleId>{5C22544A-7EE6-4342-B048-85BDC9FD1C3A}</a:tableStyleId>
              </a:tblPr>
              <a:tblGrid>
                <a:gridCol w="2190750"/>
                <a:gridCol w="2190750"/>
                <a:gridCol w="2190750"/>
                <a:gridCol w="2190750"/>
              </a:tblGrid>
              <a:tr h="944701">
                <a:tc>
                  <a:txBody>
                    <a:bodyPr/>
                    <a:lstStyle/>
                    <a:p>
                      <a:endParaRPr lang="en-US"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sz="2000" dirty="0" smtClean="0">
                          <a:solidFill>
                            <a:schemeClr val="tx1"/>
                          </a:solidFill>
                        </a:rPr>
                        <a:t>Covenant</a:t>
                      </a:r>
                      <a:r>
                        <a:rPr lang="en-US" sz="2000" baseline="0" dirty="0" smtClean="0">
                          <a:solidFill>
                            <a:schemeClr val="tx1"/>
                          </a:solidFill>
                        </a:rPr>
                        <a:t> of Redemption</a:t>
                      </a:r>
                      <a:endParaRPr lang="en-US" sz="200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sz="2000" dirty="0" smtClean="0">
                          <a:solidFill>
                            <a:schemeClr val="tx1"/>
                          </a:solidFill>
                        </a:rPr>
                        <a:t>Covenant of Works</a:t>
                      </a:r>
                      <a:endParaRPr lang="en-US" sz="200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a:r>
                        <a:rPr lang="en-US" sz="2000" dirty="0" smtClean="0">
                          <a:solidFill>
                            <a:schemeClr val="tx1"/>
                          </a:solidFill>
                        </a:rPr>
                        <a:t>Covenant</a:t>
                      </a:r>
                      <a:r>
                        <a:rPr lang="en-US" sz="2000" baseline="0" dirty="0" smtClean="0">
                          <a:solidFill>
                            <a:schemeClr val="tx1"/>
                          </a:solidFill>
                        </a:rPr>
                        <a:t> of Grace</a:t>
                      </a:r>
                      <a:endParaRPr lang="en-US" sz="2000" dirty="0">
                        <a:solidFill>
                          <a:schemeClr val="tx1"/>
                        </a:solidFill>
                      </a:endParaRPr>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862552">
                <a:tc>
                  <a:txBody>
                    <a:bodyPr/>
                    <a:lstStyle/>
                    <a:p>
                      <a:r>
                        <a:rPr lang="en-US" b="1" dirty="0" smtClean="0"/>
                        <a:t>Parties</a:t>
                      </a:r>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Trinity</a:t>
                      </a:r>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God and Adam</a:t>
                      </a:r>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God and believers</a:t>
                      </a:r>
                      <a:r>
                        <a:rPr lang="en-US" sz="2000" b="1" baseline="0" dirty="0" smtClean="0"/>
                        <a:t> and their children</a:t>
                      </a:r>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2341214">
                <a:tc>
                  <a:txBody>
                    <a:bodyPr/>
                    <a:lstStyle/>
                    <a:p>
                      <a:r>
                        <a:rPr lang="en-US" b="1" dirty="0" smtClean="0"/>
                        <a:t>Stipulations</a:t>
                      </a:r>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Elect to salvation,</a:t>
                      </a:r>
                      <a:r>
                        <a:rPr lang="en-US" sz="2000" b="1" baseline="0" dirty="0" smtClean="0"/>
                        <a:t> accomplish/apply salvation</a:t>
                      </a:r>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Perfect</a:t>
                      </a:r>
                      <a:r>
                        <a:rPr lang="en-US" sz="2000" b="1" baseline="0" dirty="0" smtClean="0"/>
                        <a:t> obedience</a:t>
                      </a:r>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sz="2000" b="1" dirty="0" smtClean="0"/>
                        <a:t>Faith</a:t>
                      </a:r>
                      <a:r>
                        <a:rPr lang="en-US" sz="2000" b="1" baseline="0" dirty="0" smtClean="0"/>
                        <a:t> in Christ the Mediator.</a:t>
                      </a:r>
                    </a:p>
                    <a:p>
                      <a:pPr algn="just"/>
                      <a:endParaRPr lang="en-US" sz="2000"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499733">
                <a:tc>
                  <a:txBody>
                    <a:bodyPr/>
                    <a:lstStyle/>
                    <a:p>
                      <a:r>
                        <a:rPr lang="en-US" b="1" dirty="0" smtClean="0"/>
                        <a:t>Promise</a:t>
                      </a:r>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b="1" dirty="0" smtClean="0"/>
                        <a:t>Kingdom?</a:t>
                      </a:r>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b="1" dirty="0" smtClean="0"/>
                        <a:t>Eternal</a:t>
                      </a:r>
                      <a:r>
                        <a:rPr lang="en-US" b="1" baseline="0" dirty="0" smtClean="0"/>
                        <a:t> life</a:t>
                      </a:r>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just"/>
                      <a:r>
                        <a:rPr lang="en-US" b="1" baseline="0" dirty="0" smtClean="0"/>
                        <a:t>Eternal life</a:t>
                      </a:r>
                    </a:p>
                    <a:p>
                      <a:pPr algn="just"/>
                      <a:endParaRPr lang="en-US" b="1" dirty="0"/>
                    </a:p>
                  </a:txBody>
                  <a:tc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991600" cy="4693593"/>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III. Major biblical covenants (definitions: Brown/</a:t>
            </a:r>
            <a:r>
              <a:rPr lang="en-US" sz="2600" b="1" dirty="0" err="1" smtClean="0">
                <a:solidFill>
                  <a:schemeClr val="bg1"/>
                </a:solidFill>
              </a:rPr>
              <a:t>Keele</a:t>
            </a:r>
            <a:r>
              <a:rPr lang="en-US" sz="2600" b="1" dirty="0" smtClean="0">
                <a:solidFill>
                  <a:schemeClr val="bg1"/>
                </a:solidFill>
              </a:rPr>
              <a:t>): </a:t>
            </a:r>
          </a:p>
          <a:p>
            <a:pPr>
              <a:spcBef>
                <a:spcPct val="50000"/>
              </a:spcBef>
            </a:pPr>
            <a:r>
              <a:rPr lang="en-US" sz="2600" b="1" dirty="0" smtClean="0">
                <a:solidFill>
                  <a:schemeClr val="bg1"/>
                </a:solidFill>
              </a:rPr>
              <a:t>	          A. </a:t>
            </a:r>
            <a:r>
              <a:rPr lang="en-US" sz="2600" b="1" dirty="0" err="1" smtClean="0">
                <a:solidFill>
                  <a:schemeClr val="bg1"/>
                </a:solidFill>
              </a:rPr>
              <a:t>Noahic</a:t>
            </a:r>
            <a:r>
              <a:rPr lang="en-US" sz="2600" b="1" dirty="0" smtClean="0">
                <a:solidFill>
                  <a:schemeClr val="bg1"/>
                </a:solidFill>
              </a:rPr>
              <a:t>: God's covenant of common               		grace with the earth, despite man's 			depravity, to sustain its order until the 			consummation. </a:t>
            </a:r>
          </a:p>
          <a:p>
            <a:pPr algn="just">
              <a:spcBef>
                <a:spcPct val="50000"/>
              </a:spcBef>
            </a:pPr>
            <a:r>
              <a:rPr lang="en-US" sz="2600" b="1" dirty="0" smtClean="0">
                <a:solidFill>
                  <a:schemeClr val="bg1"/>
                </a:solidFill>
              </a:rPr>
              <a:t> 	B. Abrahamic: God's covenant of grace established with Abraham and his offspring, wherein He promised the entire future of his covenantal kingdom, in both its old covenant and new covenant stages.</a:t>
            </a:r>
          </a:p>
          <a:p>
            <a:pPr algn="just">
              <a:spcBef>
                <a:spcPct val="50000"/>
              </a:spcBef>
            </a:pPr>
            <a:r>
              <a:rPr lang="en-US" sz="2600" b="1" dirty="0" smtClean="0">
                <a:solidFill>
                  <a:schemeClr val="bg1"/>
                </a:solidFill>
              </a:rPr>
              <a:t>	</a:t>
            </a:r>
          </a:p>
        </p:txBody>
      </p:sp>
      <p:pic>
        <p:nvPicPr>
          <p:cNvPr id="7172" name="Picture 4" descr="stock photo of noah  - A white dove flying through a beautiful sky and rainbow&#10; - JPG "/>
          <p:cNvPicPr>
            <a:picLocks noChangeAspect="1" noChangeArrowheads="1"/>
          </p:cNvPicPr>
          <p:nvPr/>
        </p:nvPicPr>
        <p:blipFill>
          <a:blip r:embed="rId3" cstate="print"/>
          <a:srcRect/>
          <a:stretch>
            <a:fillRect/>
          </a:stretch>
        </p:blipFill>
        <p:spPr bwMode="auto">
          <a:xfrm>
            <a:off x="0" y="590550"/>
            <a:ext cx="19380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7239000" cy="2092881"/>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C. Mosaic: God's law covenant with Israel, wherein He graciously leads them to Christ by showing them the perfect righteousness that only Christ could fulfill to redeem sinners.</a:t>
            </a:r>
          </a:p>
        </p:txBody>
      </p:sp>
      <p:pic>
        <p:nvPicPr>
          <p:cNvPr id="3" name="Picture 6" descr="http://ts3.mm.bing.net/th?id=H.4791831409201094&amp;pid=15.1"/>
          <p:cNvPicPr>
            <a:picLocks noChangeAspect="1" noChangeArrowheads="1"/>
          </p:cNvPicPr>
          <p:nvPr/>
        </p:nvPicPr>
        <p:blipFill>
          <a:blip r:embed="rId3" cstate="print"/>
          <a:srcRect/>
          <a:stretch>
            <a:fillRect/>
          </a:stretch>
        </p:blipFill>
        <p:spPr bwMode="auto">
          <a:xfrm>
            <a:off x="7316207" y="0"/>
            <a:ext cx="1827793" cy="2069012"/>
          </a:xfrm>
          <a:prstGeom prst="rect">
            <a:avLst/>
          </a:prstGeom>
          <a:noFill/>
          <a:ln w="9525">
            <a:noFill/>
            <a:miter lim="800000"/>
            <a:headEnd/>
            <a:tailEnd/>
          </a:ln>
        </p:spPr>
      </p:pic>
      <p:sp>
        <p:nvSpPr>
          <p:cNvPr id="4" name="TextBox 3"/>
          <p:cNvSpPr txBox="1"/>
          <p:nvPr/>
        </p:nvSpPr>
        <p:spPr>
          <a:xfrm>
            <a:off x="762000" y="2250400"/>
            <a:ext cx="8229600" cy="2893100"/>
          </a:xfrm>
          <a:prstGeom prst="rect">
            <a:avLst/>
          </a:prstGeom>
          <a:noFill/>
        </p:spPr>
        <p:txBody>
          <a:bodyPr wrap="square" rtlCol="0">
            <a:spAutoFit/>
          </a:bodyPr>
          <a:lstStyle/>
          <a:p>
            <a:pPr algn="just">
              <a:spcBef>
                <a:spcPct val="50000"/>
              </a:spcBef>
            </a:pPr>
            <a:r>
              <a:rPr lang="en-US" sz="2600" b="1" dirty="0" smtClean="0">
                <a:solidFill>
                  <a:schemeClr val="bg1"/>
                </a:solidFill>
              </a:rPr>
              <a:t>D. Davidic: God’s promise to David of an eternal kingdom.</a:t>
            </a:r>
          </a:p>
          <a:p>
            <a:pPr algn="just">
              <a:spcBef>
                <a:spcPct val="50000"/>
              </a:spcBef>
            </a:pPr>
            <a:r>
              <a:rPr lang="en-US" sz="2600" b="1" dirty="0" smtClean="0">
                <a:solidFill>
                  <a:schemeClr val="bg1"/>
                </a:solidFill>
              </a:rPr>
              <a:t>E. New: : “God bringing forth the new creation in His people though the finished work of Christ, in fulfillment of the Abrahamic covenant.” </a:t>
            </a:r>
          </a:p>
          <a:p>
            <a:pPr algn="just">
              <a:spcBef>
                <a:spcPct val="50000"/>
              </a:spcBef>
            </a:pPr>
            <a:r>
              <a:rPr lang="en-US" sz="2600" b="1" dirty="0" smtClean="0">
                <a:solidFill>
                  <a:schemeClr val="bg1"/>
                </a:solidFill>
              </a:rPr>
              <a:t>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693593"/>
          </a:xfrm>
          <a:prstGeom prst="rect">
            <a:avLst/>
          </a:prstGeom>
          <a:noFill/>
          <a:ln w="9525">
            <a:noFill/>
            <a:miter lim="800000"/>
            <a:headEnd/>
            <a:tailEnd/>
          </a:ln>
          <a:effectLst/>
        </p:spPr>
        <p:txBody>
          <a:bodyPr wrap="square">
            <a:spAutoFit/>
          </a:bodyPr>
          <a:lstStyle/>
          <a:p>
            <a:pPr>
              <a:spcBef>
                <a:spcPct val="50000"/>
              </a:spcBef>
            </a:pPr>
            <a:r>
              <a:rPr lang="en-US" sz="2600" b="1" dirty="0" smtClean="0">
                <a:solidFill>
                  <a:schemeClr val="bg1"/>
                </a:solidFill>
              </a:rPr>
              <a:t>Brief Review: </a:t>
            </a:r>
            <a:endParaRPr lang="en-US" sz="2600" b="1" dirty="0">
              <a:solidFill>
                <a:schemeClr val="bg1"/>
              </a:solidFill>
            </a:endParaRPr>
          </a:p>
          <a:p>
            <a:pPr>
              <a:spcBef>
                <a:spcPct val="50000"/>
              </a:spcBef>
            </a:pPr>
            <a:r>
              <a:rPr lang="en-US" sz="2600" b="1" dirty="0" smtClean="0">
                <a:solidFill>
                  <a:schemeClr val="bg1"/>
                </a:solidFill>
              </a:rPr>
              <a:t>1. Man </a:t>
            </a:r>
            <a:r>
              <a:rPr lang="en-US" sz="2600" b="1" dirty="0">
                <a:solidFill>
                  <a:schemeClr val="bg1"/>
                </a:solidFill>
              </a:rPr>
              <a:t>was created as God's image </a:t>
            </a:r>
            <a:r>
              <a:rPr lang="en-US" sz="2600" b="1" dirty="0" smtClean="0">
                <a:solidFill>
                  <a:schemeClr val="bg1"/>
                </a:solidFill>
              </a:rPr>
              <a:t>bearer.</a:t>
            </a:r>
            <a:endParaRPr lang="en-US" sz="2600" b="1" dirty="0">
              <a:solidFill>
                <a:schemeClr val="bg1"/>
              </a:solidFill>
            </a:endParaRPr>
          </a:p>
          <a:p>
            <a:pPr>
              <a:spcBef>
                <a:spcPct val="50000"/>
              </a:spcBef>
            </a:pPr>
            <a:r>
              <a:rPr lang="en-US" sz="2600" b="1" dirty="0" smtClean="0">
                <a:solidFill>
                  <a:schemeClr val="bg1"/>
                </a:solidFill>
              </a:rPr>
              <a:t>2. Man </a:t>
            </a:r>
            <a:r>
              <a:rPr lang="en-US" sz="2600" b="1" dirty="0">
                <a:solidFill>
                  <a:schemeClr val="bg1"/>
                </a:solidFill>
              </a:rPr>
              <a:t>had the ability, prior to the fall, to reflect God’s character in thought, word and </a:t>
            </a:r>
            <a:r>
              <a:rPr lang="en-US" sz="2600" b="1" dirty="0" smtClean="0">
                <a:solidFill>
                  <a:schemeClr val="bg1"/>
                </a:solidFill>
              </a:rPr>
              <a:t>deed, and was to be God's representative on earth.</a:t>
            </a:r>
          </a:p>
          <a:p>
            <a:pPr>
              <a:spcBef>
                <a:spcPct val="50000"/>
              </a:spcBef>
            </a:pPr>
            <a:r>
              <a:rPr lang="en-US" sz="2600" b="1" dirty="0" smtClean="0">
                <a:solidFill>
                  <a:schemeClr val="bg1"/>
                </a:solidFill>
              </a:rPr>
              <a:t>3. But man sinned against God. </a:t>
            </a:r>
          </a:p>
          <a:p>
            <a:pPr>
              <a:spcBef>
                <a:spcPct val="50000"/>
              </a:spcBef>
            </a:pPr>
            <a:r>
              <a:rPr lang="en-US" sz="2600" b="1" dirty="0" smtClean="0">
                <a:solidFill>
                  <a:schemeClr val="bg1"/>
                </a:solidFill>
              </a:rPr>
              <a:t>4. The image was </a:t>
            </a:r>
            <a:r>
              <a:rPr lang="en-US" sz="2600" b="1" dirty="0" smtClean="0">
                <a:solidFill>
                  <a:schemeClr val="bg1"/>
                </a:solidFill>
              </a:rPr>
              <a:t>defaced, </a:t>
            </a:r>
            <a:r>
              <a:rPr lang="en-US" sz="2600" b="1" dirty="0" smtClean="0">
                <a:solidFill>
                  <a:schemeClr val="bg1"/>
                </a:solidFill>
              </a:rPr>
              <a:t>but not erased.  </a:t>
            </a:r>
          </a:p>
          <a:p>
            <a:pPr>
              <a:spcBef>
                <a:spcPct val="50000"/>
              </a:spcBef>
            </a:pPr>
            <a:r>
              <a:rPr lang="en-US" sz="2600" b="1" dirty="0" smtClean="0">
                <a:solidFill>
                  <a:schemeClr val="bg1"/>
                </a:solidFill>
              </a:rPr>
              <a:t>5. God is at work in </a:t>
            </a:r>
            <a:r>
              <a:rPr lang="en-US" sz="2600" b="1" dirty="0" smtClean="0">
                <a:solidFill>
                  <a:schemeClr val="bg1"/>
                </a:solidFill>
              </a:rPr>
              <a:t>believers, </a:t>
            </a:r>
            <a:r>
              <a:rPr lang="en-US" sz="2600" b="1" dirty="0" smtClean="0">
                <a:solidFill>
                  <a:schemeClr val="bg1"/>
                </a:solidFill>
              </a:rPr>
              <a:t>restoring this image in knowledge, righteousness, and holiness.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7" dur="500"/>
                                        <p:tgtEl>
                                          <p:spTgt spid="14745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22" dur="500"/>
                                        <p:tgtEl>
                                          <p:spTgt spid="147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2893100"/>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WCF 7.1 - The distance between God and the creature is so great, that although reasonable creatures do owe obedience unto him as their Creator, yet they could never have any fruition of him as their blessedness and reward, but by some voluntary condescension on God's part, which he hath been pleased to express by way of covenant.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6294031"/>
          </a:xfrm>
          <a:prstGeom prst="rect">
            <a:avLst/>
          </a:prstGeom>
          <a:noFill/>
          <a:ln w="9525">
            <a:noFill/>
            <a:miter lim="800000"/>
            <a:headEnd/>
            <a:tailEnd/>
          </a:ln>
          <a:effectLst/>
        </p:spPr>
        <p:txBody>
          <a:bodyPr wrap="square">
            <a:spAutoFit/>
          </a:bodyPr>
          <a:lstStyle/>
          <a:p>
            <a:pPr algn="ctr">
              <a:spcBef>
                <a:spcPct val="50000"/>
              </a:spcBef>
            </a:pPr>
            <a:r>
              <a:rPr lang="en-US" sz="2600" b="1" dirty="0" smtClean="0">
                <a:solidFill>
                  <a:schemeClr val="bg1"/>
                </a:solidFill>
              </a:rPr>
              <a:t>Covenantal Framework of Scripture</a:t>
            </a:r>
          </a:p>
          <a:p>
            <a:pPr algn="just">
              <a:spcBef>
                <a:spcPct val="50000"/>
              </a:spcBef>
            </a:pPr>
            <a:r>
              <a:rPr lang="en-US" sz="2600" b="1" dirty="0" smtClean="0">
                <a:solidFill>
                  <a:schemeClr val="bg1"/>
                </a:solidFill>
              </a:rPr>
              <a:t>1. Covenant is organizing principle: “the covenant…is the very fabric of Scripture. It is God’s chosen framework for the Bible.” – Brown/</a:t>
            </a:r>
            <a:r>
              <a:rPr lang="en-US" sz="2600" b="1" dirty="0" err="1" smtClean="0">
                <a:solidFill>
                  <a:schemeClr val="bg1"/>
                </a:solidFill>
              </a:rPr>
              <a:t>Keele</a:t>
            </a:r>
            <a:endParaRPr lang="en-US" sz="2600" b="1" dirty="0" smtClean="0">
              <a:solidFill>
                <a:schemeClr val="bg1"/>
              </a:solidFill>
            </a:endParaRPr>
          </a:p>
          <a:p>
            <a:pPr algn="just">
              <a:spcBef>
                <a:spcPct val="50000"/>
              </a:spcBef>
            </a:pPr>
            <a:r>
              <a:rPr lang="en-US" sz="2600" b="1" dirty="0" smtClean="0">
                <a:solidFill>
                  <a:schemeClr val="bg1"/>
                </a:solidFill>
              </a:rPr>
              <a:t>2. Covenant Theology (CT): an interpretive framework for understanding what God has done in history to redeem a people for Himself  through the bible’s own organizing principle of the covenant. </a:t>
            </a:r>
          </a:p>
          <a:p>
            <a:pPr algn="just">
              <a:spcBef>
                <a:spcPct val="50000"/>
              </a:spcBef>
            </a:pPr>
            <a:r>
              <a:rPr lang="en-US" sz="2600" b="1" dirty="0" smtClean="0">
                <a:solidFill>
                  <a:schemeClr val="bg1"/>
                </a:solidFill>
              </a:rPr>
              <a:t>3. Scriptures Storyline: Creation, Fall, Redemption, Consummation: CT shows how the story progresses in a unified way from Gen-Rev by way of covenants.</a:t>
            </a: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0" y="0"/>
            <a:ext cx="7467600" cy="3181350"/>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 Definition of covenant: </a:t>
            </a:r>
          </a:p>
          <a:p>
            <a:pPr algn="just">
              <a:spcBef>
                <a:spcPct val="50000"/>
              </a:spcBef>
            </a:pPr>
            <a:r>
              <a:rPr lang="en-US" sz="2600" b="1" dirty="0" smtClean="0">
                <a:solidFill>
                  <a:schemeClr val="bg1"/>
                </a:solidFill>
              </a:rPr>
              <a:t>	A. “Solemn agreements, negotiated or unilaterally imposed, that bind the parties to each other in permanent defined relationships, with specific promises, claims, and obligations on both sides." – J.I. Packer. </a:t>
            </a:r>
            <a:r>
              <a:rPr lang="en-US" sz="2600" b="1" dirty="0" smtClean="0">
                <a:solidFill>
                  <a:schemeClr val="bg1"/>
                </a:solidFill>
              </a:rPr>
              <a:t>	* Examples </a:t>
            </a:r>
            <a:r>
              <a:rPr lang="en-US" sz="2600" b="1" dirty="0" smtClean="0">
                <a:solidFill>
                  <a:schemeClr val="bg1"/>
                </a:solidFill>
              </a:rPr>
              <a:t>from everyday life? 	</a:t>
            </a:r>
          </a:p>
        </p:txBody>
      </p:sp>
      <p:pic>
        <p:nvPicPr>
          <p:cNvPr id="3" name="Picture 8" descr="J.I. Packer">
            <a:hlinkClick r:id="rId3" tooltip="J.I. Packer"/>
          </p:cNvPr>
          <p:cNvPicPr>
            <a:picLocks noChangeAspect="1" noChangeArrowheads="1"/>
          </p:cNvPicPr>
          <p:nvPr/>
        </p:nvPicPr>
        <p:blipFill>
          <a:blip r:embed="rId4" cstate="print"/>
          <a:srcRect/>
          <a:stretch>
            <a:fillRect/>
          </a:stretch>
        </p:blipFill>
        <p:spPr bwMode="auto">
          <a:xfrm>
            <a:off x="0" y="742950"/>
            <a:ext cx="1530072" cy="2286000"/>
          </a:xfrm>
          <a:prstGeom prst="rect">
            <a:avLst/>
          </a:prstGeom>
          <a:noFill/>
          <a:ln w="9525">
            <a:noFill/>
            <a:miter lim="800000"/>
            <a:headEnd/>
            <a:tailEnd/>
          </a:ln>
        </p:spPr>
      </p:pic>
      <p:sp>
        <p:nvSpPr>
          <p:cNvPr id="4" name="TextBox 3"/>
          <p:cNvSpPr txBox="1"/>
          <p:nvPr/>
        </p:nvSpPr>
        <p:spPr>
          <a:xfrm>
            <a:off x="152400" y="3181350"/>
            <a:ext cx="8839200" cy="2092881"/>
          </a:xfrm>
          <a:prstGeom prst="rect">
            <a:avLst/>
          </a:prstGeom>
          <a:noFill/>
        </p:spPr>
        <p:txBody>
          <a:bodyPr wrap="square" rtlCol="0">
            <a:spAutoFit/>
          </a:bodyPr>
          <a:lstStyle/>
          <a:p>
            <a:pPr algn="just"/>
            <a:r>
              <a:rPr lang="en-US" sz="2600" b="1" dirty="0" smtClean="0">
                <a:solidFill>
                  <a:schemeClr val="bg1"/>
                </a:solidFill>
              </a:rPr>
              <a:t>		   B. "God's purpose in history is to govern his kingdom of creation and bring forth His holy kingdom. His covenants, therefore, are the way that God administers His kingdom." Brown and </a:t>
            </a:r>
            <a:r>
              <a:rPr lang="en-US" sz="2600" b="1" dirty="0" err="1" smtClean="0">
                <a:solidFill>
                  <a:schemeClr val="bg1"/>
                </a:solidFill>
              </a:rPr>
              <a:t>Keele</a:t>
            </a:r>
            <a:endParaRPr lang="en-US" sz="2600" b="1" dirty="0" smtClean="0">
              <a:solidFill>
                <a:schemeClr val="bg1"/>
              </a:solidFill>
            </a:endParaRPr>
          </a:p>
          <a:p>
            <a:pPr algn="just"/>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991600" cy="7078861"/>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II. Where did the concept of covenant come from? </a:t>
            </a:r>
          </a:p>
          <a:p>
            <a:pPr algn="just">
              <a:spcBef>
                <a:spcPct val="50000"/>
              </a:spcBef>
            </a:pPr>
            <a:r>
              <a:rPr lang="en-US" sz="2600" b="1" dirty="0" smtClean="0">
                <a:solidFill>
                  <a:schemeClr val="bg1"/>
                </a:solidFill>
              </a:rPr>
              <a:t>	A. The Triune God is covenantal: </a:t>
            </a:r>
          </a:p>
          <a:p>
            <a:pPr algn="just">
              <a:spcBef>
                <a:spcPts val="0"/>
              </a:spcBef>
            </a:pPr>
            <a:r>
              <a:rPr lang="en-US" sz="2600" b="1" dirty="0" smtClean="0">
                <a:solidFill>
                  <a:schemeClr val="bg1"/>
                </a:solidFill>
              </a:rPr>
              <a:t>"…the archetype of all covenant life is found</a:t>
            </a:r>
          </a:p>
          <a:p>
            <a:pPr algn="just">
              <a:spcBef>
                <a:spcPts val="0"/>
              </a:spcBef>
            </a:pPr>
            <a:r>
              <a:rPr lang="en-US" sz="2600" b="1" dirty="0" smtClean="0">
                <a:solidFill>
                  <a:schemeClr val="bg1"/>
                </a:solidFill>
              </a:rPr>
              <a:t>in the Trinitarian being of God, and what is </a:t>
            </a:r>
          </a:p>
          <a:p>
            <a:pPr algn="just">
              <a:spcBef>
                <a:spcPts val="0"/>
              </a:spcBef>
            </a:pPr>
            <a:r>
              <a:rPr lang="en-US" sz="2600" b="1" dirty="0" smtClean="0">
                <a:solidFill>
                  <a:schemeClr val="bg1"/>
                </a:solidFill>
              </a:rPr>
              <a:t>seen among men is but a faint copy of this."</a:t>
            </a:r>
            <a:endParaRPr lang="en-US" sz="1200" b="1" dirty="0" smtClean="0">
              <a:solidFill>
                <a:schemeClr val="bg1"/>
              </a:solidFill>
            </a:endParaRPr>
          </a:p>
          <a:p>
            <a:pPr algn="just">
              <a:spcBef>
                <a:spcPts val="0"/>
              </a:spcBef>
            </a:pPr>
            <a:endParaRPr lang="en-US" sz="1200" b="1" dirty="0" smtClean="0">
              <a:solidFill>
                <a:schemeClr val="bg1"/>
              </a:solidFill>
            </a:endParaRPr>
          </a:p>
          <a:p>
            <a:pPr algn="just">
              <a:spcBef>
                <a:spcPts val="0"/>
              </a:spcBef>
            </a:pPr>
            <a:r>
              <a:rPr lang="en-US" sz="2600" b="1" dirty="0" smtClean="0">
                <a:solidFill>
                  <a:schemeClr val="bg1"/>
                </a:solidFill>
              </a:rPr>
              <a:t>	B. Man reflects as image bearer of God.</a:t>
            </a:r>
          </a:p>
          <a:p>
            <a:pPr algn="just">
              <a:spcBef>
                <a:spcPct val="50000"/>
              </a:spcBef>
            </a:pPr>
            <a:r>
              <a:rPr lang="en-US" sz="2600" b="1" dirty="0" smtClean="0">
                <a:solidFill>
                  <a:schemeClr val="bg1"/>
                </a:solidFill>
              </a:rPr>
              <a:t>III. Key elements contained in covenants:</a:t>
            </a:r>
          </a:p>
          <a:p>
            <a:pPr algn="just">
              <a:spcBef>
                <a:spcPct val="50000"/>
              </a:spcBef>
            </a:pPr>
            <a:r>
              <a:rPr lang="en-US" sz="2600" b="1" dirty="0" smtClean="0">
                <a:solidFill>
                  <a:schemeClr val="bg1"/>
                </a:solidFill>
              </a:rPr>
              <a:t>	A. Identification of the parties involved</a:t>
            </a:r>
          </a:p>
          <a:p>
            <a:pPr algn="just">
              <a:spcBef>
                <a:spcPct val="50000"/>
              </a:spcBef>
            </a:pPr>
            <a:r>
              <a:rPr lang="en-US" sz="2600" b="1" dirty="0" smtClean="0">
                <a:solidFill>
                  <a:schemeClr val="bg1"/>
                </a:solidFill>
              </a:rPr>
              <a:t>	B. </a:t>
            </a:r>
            <a:r>
              <a:rPr lang="en-US" sz="2600" b="1" dirty="0" smtClean="0">
                <a:solidFill>
                  <a:schemeClr val="bg1"/>
                </a:solidFill>
              </a:rPr>
              <a:t>Stipulations: Legally </a:t>
            </a:r>
            <a:r>
              <a:rPr lang="en-US" sz="2600" b="1" dirty="0" smtClean="0">
                <a:solidFill>
                  <a:schemeClr val="bg1"/>
                </a:solidFill>
              </a:rPr>
              <a:t>binding </a:t>
            </a:r>
            <a:r>
              <a:rPr lang="en-US" sz="2600" b="1" dirty="0" smtClean="0">
                <a:solidFill>
                  <a:schemeClr val="bg1"/>
                </a:solidFill>
              </a:rPr>
              <a:t>conditions.</a:t>
            </a:r>
            <a:endParaRPr lang="en-US" sz="2600" b="1" dirty="0" smtClean="0">
              <a:solidFill>
                <a:schemeClr val="bg1"/>
              </a:solidFill>
            </a:endParaRPr>
          </a:p>
          <a:p>
            <a:pPr algn="just">
              <a:spcBef>
                <a:spcPct val="50000"/>
              </a:spcBef>
            </a:pPr>
            <a:r>
              <a:rPr lang="en-US" sz="2600" b="1" dirty="0" smtClean="0">
                <a:solidFill>
                  <a:schemeClr val="bg1"/>
                </a:solidFill>
              </a:rPr>
              <a:t>	C. </a:t>
            </a:r>
            <a:r>
              <a:rPr lang="en-US" sz="2600" b="1" dirty="0" smtClean="0">
                <a:solidFill>
                  <a:schemeClr val="bg1"/>
                </a:solidFill>
              </a:rPr>
              <a:t>Promises: marked w/covenant </a:t>
            </a:r>
            <a:r>
              <a:rPr lang="en-US" sz="2600" b="1" dirty="0" smtClean="0">
                <a:solidFill>
                  <a:schemeClr val="bg1"/>
                </a:solidFill>
              </a:rPr>
              <a:t>signs.</a:t>
            </a:r>
          </a:p>
          <a:p>
            <a:pPr algn="just">
              <a:spcBef>
                <a:spcPct val="50000"/>
              </a:spcBef>
            </a:pPr>
            <a:r>
              <a:rPr lang="en-US" sz="2600" b="1" dirty="0" smtClean="0">
                <a:solidFill>
                  <a:schemeClr val="bg1"/>
                </a:solidFill>
              </a:rPr>
              <a:t> 	</a:t>
            </a: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p:txBody>
      </p:sp>
      <p:pic>
        <p:nvPicPr>
          <p:cNvPr id="4" name="Picture 2" descr="http://thegospelcoalition.org/blogs/justintaylor/files/2013/05/berkhof.jpg"/>
          <p:cNvPicPr>
            <a:picLocks noChangeAspect="1" noChangeArrowheads="1"/>
          </p:cNvPicPr>
          <p:nvPr/>
        </p:nvPicPr>
        <p:blipFill>
          <a:blip r:embed="rId3" cstate="print"/>
          <a:srcRect/>
          <a:stretch>
            <a:fillRect/>
          </a:stretch>
        </p:blipFill>
        <p:spPr bwMode="auto">
          <a:xfrm>
            <a:off x="7490047" y="666750"/>
            <a:ext cx="1653953" cy="21336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0" dur="500"/>
                                        <p:tgtEl>
                                          <p:spTgt spid="14745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3" dur="500"/>
                                        <p:tgtEl>
                                          <p:spTgt spid="147459">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6" dur="500"/>
                                        <p:tgtEl>
                                          <p:spTgt spid="147459">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47459">
                                            <p:txEl>
                                              <p:pRg st="6" end="6"/>
                                            </p:txEl>
                                          </p:spTgt>
                                        </p:tgtEl>
                                        <p:attrNameLst>
                                          <p:attrName>style.visibility</p:attrName>
                                        </p:attrNameLst>
                                      </p:cBhvr>
                                      <p:to>
                                        <p:strVal val="visible"/>
                                      </p:to>
                                    </p:set>
                                    <p:animEffect transition="in" filter="blinds(horizontal)">
                                      <p:cBhvr>
                                        <p:cTn id="24" dur="500"/>
                                        <p:tgtEl>
                                          <p:spTgt spid="147459">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47459">
                                            <p:txEl>
                                              <p:pRg st="7" end="7"/>
                                            </p:txEl>
                                          </p:spTgt>
                                        </p:tgtEl>
                                        <p:attrNameLst>
                                          <p:attrName>style.visibility</p:attrName>
                                        </p:attrNameLst>
                                      </p:cBhvr>
                                      <p:to>
                                        <p:strVal val="visible"/>
                                      </p:to>
                                    </p:set>
                                    <p:animEffect transition="in" filter="blinds(horizontal)">
                                      <p:cBhvr>
                                        <p:cTn id="29" dur="500"/>
                                        <p:tgtEl>
                                          <p:spTgt spid="147459">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147459">
                                            <p:txEl>
                                              <p:pRg st="8" end="8"/>
                                            </p:txEl>
                                          </p:spTgt>
                                        </p:tgtEl>
                                        <p:attrNameLst>
                                          <p:attrName>style.visibility</p:attrName>
                                        </p:attrNameLst>
                                      </p:cBhvr>
                                      <p:to>
                                        <p:strVal val="visible"/>
                                      </p:to>
                                    </p:set>
                                    <p:animEffect transition="in" filter="blinds(horizontal)">
                                      <p:cBhvr>
                                        <p:cTn id="34" dur="500"/>
                                        <p:tgtEl>
                                          <p:spTgt spid="147459">
                                            <p:txEl>
                                              <p:pRg st="8" end="8"/>
                                            </p:txEl>
                                          </p:spTgt>
                                        </p:tgtEl>
                                      </p:cBhvr>
                                    </p:animEffect>
                                  </p:childTnLst>
                                </p:cTn>
                              </p:par>
                              <p:par>
                                <p:cTn id="35" presetID="3" presetClass="entr" presetSubtype="10" fill="hold" nodeType="withEffect">
                                  <p:stCondLst>
                                    <p:cond delay="0"/>
                                  </p:stCondLst>
                                  <p:childTnLst>
                                    <p:set>
                                      <p:cBhvr>
                                        <p:cTn id="36" dur="1" fill="hold">
                                          <p:stCondLst>
                                            <p:cond delay="0"/>
                                          </p:stCondLst>
                                        </p:cTn>
                                        <p:tgtEl>
                                          <p:spTgt spid="147459">
                                            <p:txEl>
                                              <p:pRg st="9" end="9"/>
                                            </p:txEl>
                                          </p:spTgt>
                                        </p:tgtEl>
                                        <p:attrNameLst>
                                          <p:attrName>style.visibility</p:attrName>
                                        </p:attrNameLst>
                                      </p:cBhvr>
                                      <p:to>
                                        <p:strVal val="visible"/>
                                      </p:to>
                                    </p:set>
                                    <p:animEffect transition="in" filter="blinds(horizontal)">
                                      <p:cBhvr>
                                        <p:cTn id="37" dur="500"/>
                                        <p:tgtEl>
                                          <p:spTgt spid="147459">
                                            <p:txEl>
                                              <p:pRg st="9" end="9"/>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147459">
                                            <p:txEl>
                                              <p:pRg st="10" end="10"/>
                                            </p:txEl>
                                          </p:spTgt>
                                        </p:tgtEl>
                                        <p:attrNameLst>
                                          <p:attrName>style.visibility</p:attrName>
                                        </p:attrNameLst>
                                      </p:cBhvr>
                                      <p:to>
                                        <p:strVal val="visible"/>
                                      </p:to>
                                    </p:set>
                                    <p:animEffect transition="in" filter="blinds(horizontal)">
                                      <p:cBhvr>
                                        <p:cTn id="40" dur="500"/>
                                        <p:tgtEl>
                                          <p:spTgt spid="14745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991600" cy="7094250"/>
          </a:xfrm>
          <a:prstGeom prst="rect">
            <a:avLst/>
          </a:prstGeom>
          <a:noFill/>
          <a:ln w="9525">
            <a:noFill/>
            <a:miter lim="800000"/>
            <a:headEnd/>
            <a:tailEnd/>
          </a:ln>
          <a:effectLst/>
        </p:spPr>
        <p:txBody>
          <a:bodyPr wrap="square">
            <a:spAutoFit/>
          </a:bodyPr>
          <a:lstStyle/>
          <a:p>
            <a:pPr>
              <a:spcBef>
                <a:spcPct val="50000"/>
              </a:spcBef>
            </a:pPr>
            <a:r>
              <a:rPr lang="en-US" sz="2600" b="1" dirty="0" smtClean="0">
                <a:solidFill>
                  <a:schemeClr val="bg1"/>
                </a:solidFill>
              </a:rPr>
              <a:t>IV. The overarching categories of covenants:   	</a:t>
            </a:r>
          </a:p>
          <a:p>
            <a:pPr>
              <a:spcBef>
                <a:spcPct val="50000"/>
              </a:spcBef>
            </a:pPr>
            <a:r>
              <a:rPr lang="en-US" sz="2600" b="1" dirty="0" smtClean="0">
                <a:solidFill>
                  <a:schemeClr val="bg1"/>
                </a:solidFill>
              </a:rPr>
              <a:t>		*Covenant of Redemption                                    		*Covenant of Works                                               		*Covenant of Grace	</a:t>
            </a:r>
          </a:p>
          <a:p>
            <a:pPr algn="just">
              <a:spcBef>
                <a:spcPct val="50000"/>
              </a:spcBef>
            </a:pPr>
            <a:r>
              <a:rPr lang="en-US" sz="2600" b="1" dirty="0" smtClean="0">
                <a:solidFill>
                  <a:schemeClr val="bg1"/>
                </a:solidFill>
              </a:rPr>
              <a:t>	A. These are theological categories. </a:t>
            </a:r>
          </a:p>
          <a:p>
            <a:pPr algn="just">
              <a:spcBef>
                <a:spcPct val="50000"/>
              </a:spcBef>
            </a:pPr>
            <a:r>
              <a:rPr lang="en-US" sz="2600" b="1" dirty="0" smtClean="0">
                <a:solidFill>
                  <a:schemeClr val="bg1"/>
                </a:solidFill>
              </a:rPr>
              <a:t>	B. Phrases not in Scripture. So, why use them?</a:t>
            </a:r>
          </a:p>
          <a:p>
            <a:pPr algn="just">
              <a:spcBef>
                <a:spcPct val="50000"/>
              </a:spcBef>
            </a:pPr>
            <a:r>
              <a:rPr lang="en-US" sz="2600" b="1" dirty="0" smtClean="0">
                <a:solidFill>
                  <a:schemeClr val="bg1"/>
                </a:solidFill>
              </a:rPr>
              <a:t>		1. Help explain truth of Scripture. </a:t>
            </a:r>
            <a:r>
              <a:rPr lang="en-US" sz="2500" b="1" dirty="0" smtClean="0">
                <a:solidFill>
                  <a:schemeClr val="bg1"/>
                </a:solidFill>
              </a:rPr>
              <a:t>Examples?</a:t>
            </a:r>
          </a:p>
          <a:p>
            <a:pPr algn="just">
              <a:spcBef>
                <a:spcPct val="50000"/>
              </a:spcBef>
            </a:pPr>
            <a:r>
              <a:rPr lang="en-US" sz="2600" b="1" dirty="0" smtClean="0">
                <a:solidFill>
                  <a:schemeClr val="bg1"/>
                </a:solidFill>
              </a:rPr>
              <a:t>		- Trinity, incarnation, sin/fall in Gen 3.</a:t>
            </a:r>
          </a:p>
          <a:p>
            <a:pPr algn="just">
              <a:spcBef>
                <a:spcPct val="50000"/>
              </a:spcBef>
            </a:pPr>
            <a:r>
              <a:rPr lang="en-US" sz="2600" b="1" dirty="0" smtClean="0">
                <a:solidFill>
                  <a:schemeClr val="bg1"/>
                </a:solidFill>
              </a:rPr>
              <a:t>		2. A word/phrase does not have to appear in text if it accurately captures what the text teaches. </a:t>
            </a:r>
          </a:p>
          <a:p>
            <a:pPr algn="just">
              <a:spcBef>
                <a:spcPct val="50000"/>
              </a:spcBef>
            </a:pPr>
            <a:r>
              <a:rPr lang="en-US" sz="2600" b="1" dirty="0" smtClean="0">
                <a:solidFill>
                  <a:schemeClr val="bg1"/>
                </a:solidFill>
              </a:rPr>
              <a:t> 	</a:t>
            </a:r>
          </a:p>
          <a:p>
            <a:pPr algn="just">
              <a:spcBef>
                <a:spcPct val="50000"/>
              </a:spcBef>
            </a:pPr>
            <a:endParaRPr lang="en-US" sz="2600" b="1" dirty="0" smtClean="0">
              <a:solidFill>
                <a:schemeClr val="bg1"/>
              </a:solidFill>
            </a:endParaRPr>
          </a:p>
          <a:p>
            <a:pPr algn="just">
              <a:spcBef>
                <a:spcPct val="50000"/>
              </a:spcBef>
            </a:pPr>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2" dur="500"/>
                                        <p:tgtEl>
                                          <p:spTgt spid="14745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27" dur="500"/>
                                        <p:tgtEl>
                                          <p:spTgt spid="14745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47459">
                                            <p:txEl>
                                              <p:pRg st="6" end="6"/>
                                            </p:txEl>
                                          </p:spTgt>
                                        </p:tgtEl>
                                        <p:attrNameLst>
                                          <p:attrName>style.visibility</p:attrName>
                                        </p:attrNameLst>
                                      </p:cBhvr>
                                      <p:to>
                                        <p:strVal val="visible"/>
                                      </p:to>
                                    </p:set>
                                    <p:animEffect transition="in" filter="blinds(horizontal)">
                                      <p:cBhvr>
                                        <p:cTn id="32" dur="5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3028950"/>
            <a:ext cx="8839200" cy="2593018"/>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II</a:t>
            </a:r>
            <a:r>
              <a:rPr lang="en-US" sz="2500" b="1" dirty="0" smtClean="0">
                <a:solidFill>
                  <a:schemeClr val="bg1"/>
                </a:solidFill>
              </a:rPr>
              <a:t>. Key Texts: John 17:1-2ff – “…"Father, the hour has come; glorify your Son that the Son may glorify you, since you have given him authority over all flesh, to give eternal life to all whom you have given him…" </a:t>
            </a:r>
            <a:endParaRPr lang="en-US" sz="2500" b="1" dirty="0" smtClean="0">
              <a:solidFill>
                <a:schemeClr val="bg1"/>
              </a:solidFill>
            </a:endParaRPr>
          </a:p>
          <a:p>
            <a:pPr algn="just">
              <a:spcBef>
                <a:spcPct val="50000"/>
              </a:spcBef>
            </a:pPr>
            <a:r>
              <a:rPr lang="en-US" sz="2500" b="1" dirty="0" smtClean="0">
                <a:solidFill>
                  <a:schemeClr val="bg1"/>
                </a:solidFill>
              </a:rPr>
              <a:t>-- </a:t>
            </a:r>
            <a:r>
              <a:rPr lang="en-US" sz="2500" b="1" dirty="0" smtClean="0">
                <a:solidFill>
                  <a:schemeClr val="bg1"/>
                </a:solidFill>
              </a:rPr>
              <a:t>See also </a:t>
            </a:r>
            <a:r>
              <a:rPr lang="en-US" sz="2500" b="1" dirty="0" err="1" smtClean="0">
                <a:solidFill>
                  <a:schemeClr val="bg1"/>
                </a:solidFill>
              </a:rPr>
              <a:t>Psa</a:t>
            </a:r>
            <a:r>
              <a:rPr lang="en-US" sz="2500" b="1" dirty="0" smtClean="0">
                <a:solidFill>
                  <a:schemeClr val="bg1"/>
                </a:solidFill>
              </a:rPr>
              <a:t> 2:7-8; Isa 40:6-8; Isa 53:10-12; Eph </a:t>
            </a:r>
            <a:r>
              <a:rPr lang="en-US" sz="2500" b="1" dirty="0" smtClean="0">
                <a:solidFill>
                  <a:schemeClr val="bg1"/>
                </a:solidFill>
              </a:rPr>
              <a:t>1:3-14</a:t>
            </a:r>
            <a:r>
              <a:rPr lang="en-US" sz="2500" b="1" dirty="0" smtClean="0">
                <a:solidFill>
                  <a:schemeClr val="bg1"/>
                </a:solidFill>
              </a:rPr>
              <a:t>	</a:t>
            </a:r>
          </a:p>
        </p:txBody>
      </p:sp>
      <p:pic>
        <p:nvPicPr>
          <p:cNvPr id="4" name="Picture 22"/>
          <p:cNvPicPr>
            <a:picLocks noChangeAspect="1" noChangeArrowheads="1"/>
          </p:cNvPicPr>
          <p:nvPr/>
        </p:nvPicPr>
        <p:blipFill>
          <a:blip r:embed="rId3" cstate="print"/>
          <a:srcRect/>
          <a:stretch>
            <a:fillRect/>
          </a:stretch>
        </p:blipFill>
        <p:spPr bwMode="auto">
          <a:xfrm>
            <a:off x="7848600" y="819150"/>
            <a:ext cx="1295400" cy="1174750"/>
          </a:xfrm>
          <a:prstGeom prst="rect">
            <a:avLst/>
          </a:prstGeom>
          <a:noFill/>
          <a:ln w="9525">
            <a:noFill/>
            <a:miter lim="800000"/>
            <a:headEnd/>
            <a:tailEnd/>
          </a:ln>
        </p:spPr>
      </p:pic>
      <p:sp>
        <p:nvSpPr>
          <p:cNvPr id="5" name="TextBox 4"/>
          <p:cNvSpPr txBox="1"/>
          <p:nvPr/>
        </p:nvSpPr>
        <p:spPr>
          <a:xfrm>
            <a:off x="0" y="0"/>
            <a:ext cx="7848600" cy="2208297"/>
          </a:xfrm>
          <a:prstGeom prst="rect">
            <a:avLst/>
          </a:prstGeom>
          <a:noFill/>
        </p:spPr>
        <p:txBody>
          <a:bodyPr wrap="square" rtlCol="0">
            <a:spAutoFit/>
          </a:bodyPr>
          <a:lstStyle/>
          <a:p>
            <a:pPr algn="just">
              <a:spcBef>
                <a:spcPct val="50000"/>
              </a:spcBef>
            </a:pPr>
            <a:r>
              <a:rPr lang="en-US" sz="2500" b="1" dirty="0" smtClean="0">
                <a:solidFill>
                  <a:schemeClr val="bg1"/>
                </a:solidFill>
              </a:rPr>
              <a:t>             Covenant </a:t>
            </a:r>
            <a:r>
              <a:rPr lang="en-US" sz="2500" b="1" dirty="0" smtClean="0">
                <a:solidFill>
                  <a:schemeClr val="bg1"/>
                </a:solidFill>
              </a:rPr>
              <a:t>of Redemption (</a:t>
            </a:r>
            <a:r>
              <a:rPr lang="en-US" sz="2500" b="1" dirty="0" err="1" smtClean="0">
                <a:solidFill>
                  <a:schemeClr val="bg1"/>
                </a:solidFill>
              </a:rPr>
              <a:t>Pactum</a:t>
            </a:r>
            <a:r>
              <a:rPr lang="en-US" sz="2500" b="1" dirty="0" smtClean="0">
                <a:solidFill>
                  <a:schemeClr val="bg1"/>
                </a:solidFill>
              </a:rPr>
              <a:t> </a:t>
            </a:r>
            <a:r>
              <a:rPr lang="en-US" sz="2500" b="1" dirty="0" err="1" smtClean="0">
                <a:solidFill>
                  <a:schemeClr val="bg1"/>
                </a:solidFill>
              </a:rPr>
              <a:t>Salutis</a:t>
            </a:r>
            <a:r>
              <a:rPr lang="en-US" sz="2500" b="1" dirty="0" smtClean="0">
                <a:solidFill>
                  <a:schemeClr val="bg1"/>
                </a:solidFill>
              </a:rPr>
              <a:t>) </a:t>
            </a:r>
          </a:p>
          <a:p>
            <a:pPr algn="just">
              <a:spcBef>
                <a:spcPct val="50000"/>
              </a:spcBef>
            </a:pPr>
            <a:r>
              <a:rPr lang="en-US" sz="2500" b="1" dirty="0" smtClean="0">
                <a:solidFill>
                  <a:schemeClr val="bg1"/>
                </a:solidFill>
              </a:rPr>
              <a:t>I. Definition: “..established in eternity between the Father, who gives the Son to be the Redeemer of the elect and requires of Him the conditions for their redemption, and the Son</a:t>
            </a:r>
            <a:r>
              <a:rPr lang="en-US" sz="2500" b="1" dirty="0" smtClean="0">
                <a:solidFill>
                  <a:schemeClr val="bg1"/>
                </a:solidFill>
              </a:rPr>
              <a:t>, who voluntarily</a:t>
            </a:r>
            <a:endParaRPr lang="en-US" sz="2500" dirty="0"/>
          </a:p>
        </p:txBody>
      </p:sp>
      <p:sp>
        <p:nvSpPr>
          <p:cNvPr id="6" name="TextBox 5"/>
          <p:cNvSpPr txBox="1"/>
          <p:nvPr/>
        </p:nvSpPr>
        <p:spPr>
          <a:xfrm>
            <a:off x="0" y="2114550"/>
            <a:ext cx="9372600" cy="861774"/>
          </a:xfrm>
          <a:prstGeom prst="rect">
            <a:avLst/>
          </a:prstGeom>
          <a:noFill/>
        </p:spPr>
        <p:txBody>
          <a:bodyPr wrap="square" rtlCol="0">
            <a:spAutoFit/>
          </a:bodyPr>
          <a:lstStyle/>
          <a:p>
            <a:r>
              <a:rPr lang="en-US" sz="2500" b="1" dirty="0" smtClean="0">
                <a:solidFill>
                  <a:schemeClr val="bg1"/>
                </a:solidFill>
              </a:rPr>
              <a:t>agrees </a:t>
            </a:r>
            <a:r>
              <a:rPr lang="en-US" sz="2500" b="1" dirty="0" smtClean="0">
                <a:solidFill>
                  <a:schemeClr val="bg1"/>
                </a:solidFill>
              </a:rPr>
              <a:t>to fulfill these conditions, and the Spirit, who voluntarily applies the work of the Son to the elect.” </a:t>
            </a:r>
            <a:r>
              <a:rPr lang="en-US" sz="2500" b="1" dirty="0" smtClean="0">
                <a:solidFill>
                  <a:schemeClr val="bg1"/>
                </a:solidFill>
              </a:rPr>
              <a:t>Brown</a:t>
            </a:r>
            <a:endParaRPr lang="en-US" sz="25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blinds(horizontal)">
                                      <p:cBhvr>
                                        <p:cTn id="7" dur="500"/>
                                        <p:tgtEl>
                                          <p:spTgt spid="14745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10" dur="500"/>
                                        <p:tgtEl>
                                          <p:spTgt spid="147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493812"/>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Covenant of Works </a:t>
            </a:r>
          </a:p>
          <a:p>
            <a:pPr algn="just">
              <a:spcBef>
                <a:spcPct val="50000"/>
              </a:spcBef>
            </a:pPr>
            <a:r>
              <a:rPr lang="en-US" sz="2600" b="1" dirty="0" smtClean="0">
                <a:solidFill>
                  <a:schemeClr val="bg1"/>
                </a:solidFill>
              </a:rPr>
              <a:t>I. WCF 7.2 "The first covenant made with man was a covenant of works, wherein life was promised to Adam; and in him to his posterity, upon condition of perfect and personal obedience." </a:t>
            </a:r>
          </a:p>
          <a:p>
            <a:pPr algn="just">
              <a:spcBef>
                <a:spcPct val="50000"/>
              </a:spcBef>
            </a:pPr>
            <a:r>
              <a:rPr lang="en-US" sz="2600" b="1" dirty="0" smtClean="0">
                <a:solidFill>
                  <a:schemeClr val="bg1"/>
                </a:solidFill>
              </a:rPr>
              <a:t>II. “God’s commitment to give Adam, and his posterity in him, eternal life for obedience, or eternal death for disobedience.” Brown and </a:t>
            </a:r>
            <a:r>
              <a:rPr lang="en-US" sz="2600" b="1" dirty="0" err="1" smtClean="0">
                <a:solidFill>
                  <a:schemeClr val="bg1"/>
                </a:solidFill>
              </a:rPr>
              <a:t>Keele</a:t>
            </a:r>
            <a:endParaRPr lang="en-US" sz="2600" b="1" dirty="0" smtClean="0">
              <a:solidFill>
                <a:schemeClr val="bg1"/>
              </a:solidFill>
            </a:endParaRPr>
          </a:p>
          <a:p>
            <a:pPr algn="just">
              <a:spcBef>
                <a:spcPct val="50000"/>
              </a:spcBef>
            </a:pPr>
            <a:r>
              <a:rPr lang="en-US" sz="2600" b="1" dirty="0" smtClean="0">
                <a:solidFill>
                  <a:schemeClr val="bg1"/>
                </a:solidFill>
              </a:rPr>
              <a:t>III. Word “covenant” not used, so how a covenant? </a:t>
            </a:r>
          </a:p>
          <a:p>
            <a:pPr algn="just">
              <a:spcBef>
                <a:spcPct val="50000"/>
              </a:spcBef>
            </a:pPr>
            <a:r>
              <a:rPr lang="en-US" sz="2600" b="1" dirty="0" smtClean="0">
                <a:solidFill>
                  <a:schemeClr val="bg1"/>
                </a:solidFill>
              </a:rPr>
              <a:t>	</a:t>
            </a:r>
          </a:p>
          <a:p>
            <a:pPr algn="just">
              <a:spcBef>
                <a:spcPct val="50000"/>
              </a:spcBef>
            </a:pPr>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32807</TotalTime>
  <Words>2419</Words>
  <Application>Microsoft Office PowerPoint</Application>
  <PresentationFormat>On-screen Show (16:9)</PresentationFormat>
  <Paragraphs>177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2188</cp:revision>
  <dcterms:created xsi:type="dcterms:W3CDTF">2009-12-20T12:58:34Z</dcterms:created>
  <dcterms:modified xsi:type="dcterms:W3CDTF">2015-05-10T12:24:18Z</dcterms:modified>
</cp:coreProperties>
</file>