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73" r:id="rId5"/>
    <p:sldId id="259" r:id="rId6"/>
    <p:sldId id="260" r:id="rId7"/>
    <p:sldId id="261" r:id="rId8"/>
    <p:sldId id="262" r:id="rId9"/>
    <p:sldId id="263" r:id="rId10"/>
    <p:sldId id="264" r:id="rId11"/>
    <p:sldId id="266" r:id="rId12"/>
    <p:sldId id="267" r:id="rId13"/>
    <p:sldId id="265"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15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71FFF4-E61E-2844-A33C-8157CBA3BCF9}" type="datetimeFigureOut">
              <a:rPr lang="en-US" smtClean="0"/>
              <a:t>4/11/15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1BFFB-CD98-B642-B003-BC6BAA3ADA10}" type="slidenum">
              <a:rPr lang="en-US" smtClean="0"/>
              <a:t>‹#›</a:t>
            </a:fld>
            <a:endParaRPr lang="en-US"/>
          </a:p>
        </p:txBody>
      </p:sp>
    </p:spTree>
    <p:extLst>
      <p:ext uri="{BB962C8B-B14F-4D97-AF65-F5344CB8AC3E}">
        <p14:creationId xmlns:p14="http://schemas.microsoft.com/office/powerpoint/2010/main" val="3484245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6BF17-D562-7F40-B576-022B1355EFFE}" type="datetimeFigureOut">
              <a:rPr lang="en-US" smtClean="0"/>
              <a:t>4/11/15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A6C9F-674C-AE47-B919-FAE4941B3782}" type="slidenum">
              <a:rPr lang="en-US" smtClean="0"/>
              <a:t>‹#›</a:t>
            </a:fld>
            <a:endParaRPr lang="en-US"/>
          </a:p>
        </p:txBody>
      </p:sp>
    </p:spTree>
    <p:extLst>
      <p:ext uri="{BB962C8B-B14F-4D97-AF65-F5344CB8AC3E}">
        <p14:creationId xmlns:p14="http://schemas.microsoft.com/office/powerpoint/2010/main" val="28626448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also mention gender</a:t>
            </a:r>
            <a:r>
              <a:rPr lang="en-US" baseline="0" dirty="0" smtClean="0"/>
              <a:t> roles</a:t>
            </a:r>
            <a:endParaRPr lang="en-US" dirty="0"/>
          </a:p>
        </p:txBody>
      </p:sp>
      <p:sp>
        <p:nvSpPr>
          <p:cNvPr id="4" name="Slide Number Placeholder 3"/>
          <p:cNvSpPr>
            <a:spLocks noGrp="1"/>
          </p:cNvSpPr>
          <p:nvPr>
            <p:ph type="sldNum" sz="quarter" idx="10"/>
          </p:nvPr>
        </p:nvSpPr>
        <p:spPr/>
        <p:txBody>
          <a:bodyPr/>
          <a:lstStyle/>
          <a:p>
            <a:fld id="{654A6C9F-674C-AE47-B919-FAE4941B3782}" type="slidenum">
              <a:rPr lang="en-US" smtClean="0"/>
              <a:t>18</a:t>
            </a:fld>
            <a:endParaRPr lang="en-US"/>
          </a:p>
        </p:txBody>
      </p:sp>
    </p:spTree>
    <p:extLst>
      <p:ext uri="{BB962C8B-B14F-4D97-AF65-F5344CB8AC3E}">
        <p14:creationId xmlns:p14="http://schemas.microsoft.com/office/powerpoint/2010/main" val="108328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4/11/15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4/11/15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4/11/15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4/11/15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4/11/15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4/11/15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4/11/15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4/11/15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4/11/15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4/11/15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4/11/15</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4/11/15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These are things God has revealed to us by his Spirit.</a:t>
            </a:r>
            <a:endParaRPr lang="en-US" dirty="0"/>
          </a:p>
          <a:p>
            <a:r>
              <a:rPr lang="en-US" dirty="0" smtClean="0"/>
              <a:t>1 Cor. 2:10</a:t>
            </a:r>
            <a:endParaRPr lang="en-US" dirty="0"/>
          </a:p>
        </p:txBody>
      </p:sp>
      <p:sp>
        <p:nvSpPr>
          <p:cNvPr id="3" name="Title 2"/>
          <p:cNvSpPr>
            <a:spLocks noGrp="1"/>
          </p:cNvSpPr>
          <p:nvPr>
            <p:ph type="title"/>
          </p:nvPr>
        </p:nvSpPr>
        <p:spPr/>
        <p:txBody>
          <a:bodyPr/>
          <a:lstStyle/>
          <a:p>
            <a:r>
              <a:rPr lang="en-US" dirty="0" smtClean="0"/>
              <a:t>The Doctrine of the Trinity </a:t>
            </a:r>
            <a:endParaRPr lang="en-US" dirty="0"/>
          </a:p>
        </p:txBody>
      </p:sp>
    </p:spTree>
    <p:extLst>
      <p:ext uri="{BB962C8B-B14F-4D97-AF65-F5344CB8AC3E}">
        <p14:creationId xmlns:p14="http://schemas.microsoft.com/office/powerpoint/2010/main" val="3101955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96333" y="1735811"/>
            <a:ext cx="4021667" cy="4407408"/>
          </a:xfrm>
        </p:spPr>
        <p:txBody>
          <a:bodyPr>
            <a:normAutofit/>
          </a:bodyPr>
          <a:lstStyle/>
          <a:p>
            <a:r>
              <a:rPr lang="en-US" sz="1800" dirty="0" smtClean="0"/>
              <a:t>Co-Equal: Equally God</a:t>
            </a:r>
          </a:p>
          <a:p>
            <a:pPr lvl="1"/>
            <a:r>
              <a:rPr lang="en-US" sz="1800" dirty="0" smtClean="0"/>
              <a:t>The Son</a:t>
            </a:r>
          </a:p>
          <a:p>
            <a:pPr lvl="2"/>
            <a:r>
              <a:rPr lang="en-US" sz="1800" dirty="0" smtClean="0"/>
              <a:t>Old Testament</a:t>
            </a:r>
          </a:p>
          <a:p>
            <a:pPr lvl="3"/>
            <a:r>
              <a:rPr lang="en-US" dirty="0" smtClean="0">
                <a:solidFill>
                  <a:srgbClr val="C66951"/>
                </a:solidFill>
              </a:rPr>
              <a:t>First Point: The angel of the LORD is God</a:t>
            </a:r>
          </a:p>
          <a:p>
            <a:pPr lvl="4"/>
            <a:r>
              <a:rPr lang="en-US" dirty="0" smtClean="0"/>
              <a:t>Gen. 16:11-13</a:t>
            </a:r>
          </a:p>
          <a:p>
            <a:pPr lvl="4"/>
            <a:r>
              <a:rPr lang="en-US" dirty="0" smtClean="0"/>
              <a:t>Gen. 48: 14-16</a:t>
            </a:r>
          </a:p>
          <a:p>
            <a:pPr lvl="4"/>
            <a:r>
              <a:rPr lang="en-US" dirty="0" smtClean="0"/>
              <a:t>Ex. </a:t>
            </a:r>
            <a:r>
              <a:rPr lang="en-US" dirty="0"/>
              <a:t>3: 2,6, 14-15 </a:t>
            </a:r>
            <a:endParaRPr lang="en-US" dirty="0" smtClean="0"/>
          </a:p>
          <a:p>
            <a:pPr lvl="4"/>
            <a:r>
              <a:rPr lang="en-US" dirty="0" smtClean="0"/>
              <a:t>Ex. </a:t>
            </a:r>
            <a:r>
              <a:rPr lang="en-US" dirty="0"/>
              <a:t>13:21; 14:19 </a:t>
            </a:r>
            <a:endParaRPr lang="en-US" dirty="0" smtClean="0"/>
          </a:p>
          <a:p>
            <a:pPr lvl="3"/>
            <a:r>
              <a:rPr lang="en-US" dirty="0" smtClean="0">
                <a:solidFill>
                  <a:srgbClr val="C66951"/>
                </a:solidFill>
              </a:rPr>
              <a:t>Second Point: The angel of the LORD was distinct from God</a:t>
            </a:r>
          </a:p>
          <a:p>
            <a:pPr lvl="4"/>
            <a:r>
              <a:rPr lang="en-US" dirty="0" smtClean="0"/>
              <a:t>Ex. </a:t>
            </a:r>
            <a:r>
              <a:rPr lang="en-US" dirty="0"/>
              <a:t>23:20-21 </a:t>
            </a:r>
            <a:endParaRPr lang="en-US" dirty="0" smtClean="0"/>
          </a:p>
          <a:p>
            <a:pPr lvl="4"/>
            <a:endParaRPr lang="en-US" dirty="0" smtClean="0"/>
          </a:p>
          <a:p>
            <a:pPr lvl="3"/>
            <a:endParaRPr lang="en-US" dirty="0" smtClean="0"/>
          </a:p>
          <a:p>
            <a:pPr lvl="3"/>
            <a:endParaRPr lang="en-US" dirty="0" smtClean="0"/>
          </a:p>
          <a:p>
            <a:pPr lvl="1"/>
            <a:endParaRPr lang="en-US" dirty="0"/>
          </a:p>
        </p:txBody>
      </p:sp>
      <p:sp>
        <p:nvSpPr>
          <p:cNvPr id="4" name="Content Placeholder 3"/>
          <p:cNvSpPr>
            <a:spLocks noGrp="1"/>
          </p:cNvSpPr>
          <p:nvPr>
            <p:ph sz="half" idx="2"/>
          </p:nvPr>
        </p:nvSpPr>
        <p:spPr>
          <a:xfrm>
            <a:off x="4100287" y="1719071"/>
            <a:ext cx="4874380" cy="4800261"/>
          </a:xfrm>
        </p:spPr>
        <p:txBody>
          <a:bodyPr>
            <a:normAutofit/>
          </a:bodyPr>
          <a:lstStyle/>
          <a:p>
            <a:r>
              <a:rPr lang="en-US" sz="1800" dirty="0" smtClean="0"/>
              <a:t>Co-Equal: Equally God</a:t>
            </a:r>
          </a:p>
          <a:p>
            <a:pPr lvl="1"/>
            <a:r>
              <a:rPr lang="en-US" sz="1800" dirty="0" smtClean="0"/>
              <a:t>The Son</a:t>
            </a:r>
          </a:p>
          <a:p>
            <a:pPr lvl="2"/>
            <a:r>
              <a:rPr lang="en-US" sz="1800" dirty="0" smtClean="0"/>
              <a:t>New Testament</a:t>
            </a:r>
          </a:p>
          <a:p>
            <a:pPr lvl="3"/>
            <a:r>
              <a:rPr lang="en-US" dirty="0" smtClean="0">
                <a:solidFill>
                  <a:srgbClr val="C66951"/>
                </a:solidFill>
              </a:rPr>
              <a:t>First Point: Jesus is God</a:t>
            </a:r>
          </a:p>
          <a:p>
            <a:pPr lvl="4"/>
            <a:r>
              <a:rPr lang="en-US" dirty="0" smtClean="0"/>
              <a:t>John 8:23-24, 56-59</a:t>
            </a:r>
          </a:p>
          <a:p>
            <a:pPr lvl="3"/>
            <a:r>
              <a:rPr lang="en-US" dirty="0" smtClean="0">
                <a:solidFill>
                  <a:srgbClr val="C66951"/>
                </a:solidFill>
              </a:rPr>
              <a:t>Second Point: Jesus &amp; Father-One </a:t>
            </a:r>
          </a:p>
          <a:p>
            <a:pPr lvl="4"/>
            <a:r>
              <a:rPr lang="en-US" dirty="0" smtClean="0"/>
              <a:t>John 10:29-31,33</a:t>
            </a:r>
          </a:p>
          <a:p>
            <a:pPr lvl="3"/>
            <a:r>
              <a:rPr lang="en-US" dirty="0" smtClean="0">
                <a:solidFill>
                  <a:srgbClr val="C66951"/>
                </a:solidFill>
              </a:rPr>
              <a:t>Third Point: Jesus &amp; Father-Distinct</a:t>
            </a:r>
          </a:p>
          <a:p>
            <a:pPr lvl="4"/>
            <a:r>
              <a:rPr lang="en-US" dirty="0" smtClean="0"/>
              <a:t>John 8:15-18</a:t>
            </a:r>
          </a:p>
          <a:p>
            <a:pPr lvl="3"/>
            <a:r>
              <a:rPr lang="en-US" dirty="0" smtClean="0">
                <a:solidFill>
                  <a:srgbClr val="C66951"/>
                </a:solidFill>
              </a:rPr>
              <a:t>Fourth Point: Jesus </a:t>
            </a:r>
            <a:r>
              <a:rPr lang="en-US" dirty="0">
                <a:solidFill>
                  <a:srgbClr val="C66951"/>
                </a:solidFill>
              </a:rPr>
              <a:t>A</a:t>
            </a:r>
            <a:r>
              <a:rPr lang="en-US" dirty="0" smtClean="0">
                <a:solidFill>
                  <a:srgbClr val="C66951"/>
                </a:solidFill>
              </a:rPr>
              <a:t>ccepts </a:t>
            </a:r>
            <a:r>
              <a:rPr lang="en-US" dirty="0">
                <a:solidFill>
                  <a:srgbClr val="C66951"/>
                </a:solidFill>
              </a:rPr>
              <a:t>W</a:t>
            </a:r>
            <a:r>
              <a:rPr lang="en-US" dirty="0" smtClean="0">
                <a:solidFill>
                  <a:srgbClr val="C66951"/>
                </a:solidFill>
              </a:rPr>
              <a:t>orship </a:t>
            </a:r>
          </a:p>
          <a:p>
            <a:pPr lvl="4"/>
            <a:r>
              <a:rPr lang="en-US" dirty="0" smtClean="0"/>
              <a:t>Matt. 4:10 cf. 2:11; 14:33; 28:17; </a:t>
            </a:r>
            <a:r>
              <a:rPr lang="en-US" dirty="0" err="1" smtClean="0"/>
              <a:t>Lk</a:t>
            </a:r>
            <a:r>
              <a:rPr lang="en-US" dirty="0" smtClean="0"/>
              <a:t>. 24:52</a:t>
            </a:r>
          </a:p>
          <a:p>
            <a:pPr lvl="4"/>
            <a:r>
              <a:rPr lang="en-US" dirty="0" smtClean="0"/>
              <a:t>John 9:38; Rev. 5:13-14</a:t>
            </a:r>
            <a:endParaRPr lang="en-US" dirty="0"/>
          </a:p>
        </p:txBody>
      </p:sp>
      <p:sp>
        <p:nvSpPr>
          <p:cNvPr id="3" name="Title 2"/>
          <p:cNvSpPr>
            <a:spLocks noGrp="1"/>
          </p:cNvSpPr>
          <p:nvPr>
            <p:ph type="title"/>
          </p:nvPr>
        </p:nvSpPr>
        <p:spPr/>
        <p:txBody>
          <a:bodyPr/>
          <a:lstStyle/>
          <a:p>
            <a:r>
              <a:rPr lang="en-US" dirty="0"/>
              <a:t>Scripture-the Doctrine revealed</a:t>
            </a:r>
          </a:p>
        </p:txBody>
      </p:sp>
    </p:spTree>
    <p:extLst>
      <p:ext uri="{BB962C8B-B14F-4D97-AF65-F5344CB8AC3E}">
        <p14:creationId xmlns:p14="http://schemas.microsoft.com/office/powerpoint/2010/main" val="123098003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1000"/>
                                        <p:tgtEl>
                                          <p:spTgt spid="2">
                                            <p:txEl>
                                              <p:pRg st="5" end="5"/>
                                            </p:txEl>
                                          </p:spTgt>
                                        </p:tgtEl>
                                      </p:cBhvr>
                                    </p:animEffect>
                                    <p:anim calcmode="lin" valueType="num">
                                      <p:cBhvr>
                                        <p:cTn id="4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par>
                                <p:cTn id="43" presetID="37" presetClass="entr" presetSubtype="0" fill="hold" grpId="0" nodeType="with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1000"/>
                                        <p:tgtEl>
                                          <p:spTgt spid="2">
                                            <p:txEl>
                                              <p:pRg st="6" end="6"/>
                                            </p:txEl>
                                          </p:spTgt>
                                        </p:tgtEl>
                                      </p:cBhvr>
                                    </p:animEffect>
                                    <p:anim calcmode="lin" valueType="num">
                                      <p:cBhvr>
                                        <p:cTn id="4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par>
                                <p:cTn id="49" presetID="37" presetClass="entr" presetSubtype="0" fill="hold" grpId="0" nodeType="with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Effect transition="in" filter="fade">
                                      <p:cBhvr>
                                        <p:cTn id="51" dur="1000"/>
                                        <p:tgtEl>
                                          <p:spTgt spid="2">
                                            <p:txEl>
                                              <p:pRg st="7" end="7"/>
                                            </p:txEl>
                                          </p:spTgt>
                                        </p:tgtEl>
                                      </p:cBhvr>
                                    </p:animEffect>
                                    <p:anim calcmode="lin" valueType="num">
                                      <p:cBhvr>
                                        <p:cTn id="5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2">
                                            <p:txEl>
                                              <p:pRg st="7" end="7"/>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2">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2">
                                            <p:txEl>
                                              <p:pRg st="8" end="8"/>
                                            </p:txEl>
                                          </p:spTgt>
                                        </p:tgtEl>
                                        <p:attrNameLst>
                                          <p:attrName>style.visibility</p:attrName>
                                        </p:attrNameLst>
                                      </p:cBhvr>
                                      <p:to>
                                        <p:strVal val="visible"/>
                                      </p:to>
                                    </p:set>
                                    <p:animEffect transition="in" filter="fade">
                                      <p:cBhvr>
                                        <p:cTn id="59" dur="1000"/>
                                        <p:tgtEl>
                                          <p:spTgt spid="2">
                                            <p:txEl>
                                              <p:pRg st="8" end="8"/>
                                            </p:txEl>
                                          </p:spTgt>
                                        </p:tgtEl>
                                      </p:cBhvr>
                                    </p:animEffect>
                                    <p:anim calcmode="lin" valueType="num">
                                      <p:cBhvr>
                                        <p:cTn id="6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2">
                                            <p:txEl>
                                              <p:pRg st="8" end="8"/>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
                                            <p:txEl>
                                              <p:pRg st="8" end="8"/>
                                            </p:txEl>
                                          </p:spTgt>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
                                            <p:txEl>
                                              <p:pRg st="9" end="9"/>
                                            </p:txEl>
                                          </p:spTgt>
                                        </p:tgtEl>
                                        <p:attrNameLst>
                                          <p:attrName>style.visibility</p:attrName>
                                        </p:attrNameLst>
                                      </p:cBhvr>
                                      <p:to>
                                        <p:strVal val="visible"/>
                                      </p:to>
                                    </p:set>
                                    <p:animEffect transition="in" filter="fade">
                                      <p:cBhvr>
                                        <p:cTn id="65" dur="1000"/>
                                        <p:tgtEl>
                                          <p:spTgt spid="2">
                                            <p:txEl>
                                              <p:pRg st="9" end="9"/>
                                            </p:txEl>
                                          </p:spTgt>
                                        </p:tgtEl>
                                      </p:cBhvr>
                                    </p:animEffect>
                                    <p:anim calcmode="lin" valueType="num">
                                      <p:cBhvr>
                                        <p:cTn id="66"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7" dur="900" decel="100000" fill="hold"/>
                                        <p:tgtEl>
                                          <p:spTgt spid="2">
                                            <p:txEl>
                                              <p:pRg st="9" end="9"/>
                                            </p:txEl>
                                          </p:spTgt>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7" presetClass="entr" presetSubtype="0" fill="hold" nodeType="clickEffect">
                                  <p:stCondLst>
                                    <p:cond delay="0"/>
                                  </p:stCondLst>
                                  <p:childTnLst>
                                    <p:set>
                                      <p:cBhvr>
                                        <p:cTn id="72" dur="1" fill="hold">
                                          <p:stCondLst>
                                            <p:cond delay="0"/>
                                          </p:stCondLst>
                                        </p:cTn>
                                        <p:tgtEl>
                                          <p:spTgt spid="4">
                                            <p:txEl>
                                              <p:pRg st="0" end="0"/>
                                            </p:txEl>
                                          </p:spTgt>
                                        </p:tgtEl>
                                        <p:attrNameLst>
                                          <p:attrName>style.visibility</p:attrName>
                                        </p:attrNameLst>
                                      </p:cBhvr>
                                      <p:to>
                                        <p:strVal val="visible"/>
                                      </p:to>
                                    </p:set>
                                    <p:animEffect transition="in" filter="fade">
                                      <p:cBhvr>
                                        <p:cTn id="73" dur="1000"/>
                                        <p:tgtEl>
                                          <p:spTgt spid="4">
                                            <p:txEl>
                                              <p:pRg st="0" end="0"/>
                                            </p:txEl>
                                          </p:spTgt>
                                        </p:tgtEl>
                                      </p:cBhvr>
                                    </p:animEffect>
                                    <p:anim calcmode="lin" valueType="num">
                                      <p:cBhvr>
                                        <p:cTn id="7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7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par>
                                <p:cTn id="77" presetID="37" presetClass="entr" presetSubtype="0" fill="hold" nodeType="withEffect">
                                  <p:stCondLst>
                                    <p:cond delay="0"/>
                                  </p:stCondLst>
                                  <p:childTnLst>
                                    <p:set>
                                      <p:cBhvr>
                                        <p:cTn id="78" dur="1" fill="hold">
                                          <p:stCondLst>
                                            <p:cond delay="0"/>
                                          </p:stCondLst>
                                        </p:cTn>
                                        <p:tgtEl>
                                          <p:spTgt spid="4">
                                            <p:txEl>
                                              <p:pRg st="1" end="1"/>
                                            </p:txEl>
                                          </p:spTgt>
                                        </p:tgtEl>
                                        <p:attrNameLst>
                                          <p:attrName>style.visibility</p:attrName>
                                        </p:attrNameLst>
                                      </p:cBhvr>
                                      <p:to>
                                        <p:strVal val="visible"/>
                                      </p:to>
                                    </p:set>
                                    <p:animEffect transition="in" filter="fade">
                                      <p:cBhvr>
                                        <p:cTn id="79" dur="1000"/>
                                        <p:tgtEl>
                                          <p:spTgt spid="4">
                                            <p:txEl>
                                              <p:pRg st="1" end="1"/>
                                            </p:txEl>
                                          </p:spTgt>
                                        </p:tgtEl>
                                      </p:cBhvr>
                                    </p:animEffect>
                                    <p:anim calcmode="lin" valueType="num">
                                      <p:cBhvr>
                                        <p:cTn id="8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par>
                                <p:cTn id="83" presetID="37" presetClass="entr" presetSubtype="0" fill="hold" nodeType="withEffect">
                                  <p:stCondLst>
                                    <p:cond delay="0"/>
                                  </p:stCondLst>
                                  <p:childTnLst>
                                    <p:set>
                                      <p:cBhvr>
                                        <p:cTn id="84" dur="1" fill="hold">
                                          <p:stCondLst>
                                            <p:cond delay="0"/>
                                          </p:stCondLst>
                                        </p:cTn>
                                        <p:tgtEl>
                                          <p:spTgt spid="4">
                                            <p:txEl>
                                              <p:pRg st="2" end="2"/>
                                            </p:txEl>
                                          </p:spTgt>
                                        </p:tgtEl>
                                        <p:attrNameLst>
                                          <p:attrName>style.visibility</p:attrName>
                                        </p:attrNameLst>
                                      </p:cBhvr>
                                      <p:to>
                                        <p:strVal val="visible"/>
                                      </p:to>
                                    </p:set>
                                    <p:animEffect transition="in" filter="fade">
                                      <p:cBhvr>
                                        <p:cTn id="85" dur="1000"/>
                                        <p:tgtEl>
                                          <p:spTgt spid="4">
                                            <p:txEl>
                                              <p:pRg st="2" end="2"/>
                                            </p:txEl>
                                          </p:spTgt>
                                        </p:tgtEl>
                                      </p:cBhvr>
                                    </p:animEffect>
                                    <p:anim calcmode="lin" valueType="num">
                                      <p:cBhvr>
                                        <p:cTn id="8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87"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par>
                                <p:cTn id="89" presetID="37" presetClass="entr" presetSubtype="0" fill="hold" nodeType="withEffect">
                                  <p:stCondLst>
                                    <p:cond delay="0"/>
                                  </p:stCondLst>
                                  <p:childTnLst>
                                    <p:set>
                                      <p:cBhvr>
                                        <p:cTn id="90" dur="1" fill="hold">
                                          <p:stCondLst>
                                            <p:cond delay="0"/>
                                          </p:stCondLst>
                                        </p:cTn>
                                        <p:tgtEl>
                                          <p:spTgt spid="4">
                                            <p:txEl>
                                              <p:pRg st="3" end="3"/>
                                            </p:txEl>
                                          </p:spTgt>
                                        </p:tgtEl>
                                        <p:attrNameLst>
                                          <p:attrName>style.visibility</p:attrName>
                                        </p:attrNameLst>
                                      </p:cBhvr>
                                      <p:to>
                                        <p:strVal val="visible"/>
                                      </p:to>
                                    </p:set>
                                    <p:animEffect transition="in" filter="fade">
                                      <p:cBhvr>
                                        <p:cTn id="91" dur="1000"/>
                                        <p:tgtEl>
                                          <p:spTgt spid="4">
                                            <p:txEl>
                                              <p:pRg st="3" end="3"/>
                                            </p:txEl>
                                          </p:spTgt>
                                        </p:tgtEl>
                                      </p:cBhvr>
                                    </p:animEffect>
                                    <p:anim calcmode="lin" valueType="num">
                                      <p:cBhvr>
                                        <p:cTn id="9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3"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par>
                                <p:cTn id="95" presetID="37" presetClass="entr" presetSubtype="0" fill="hold" nodeType="withEffect">
                                  <p:stCondLst>
                                    <p:cond delay="0"/>
                                  </p:stCondLst>
                                  <p:childTnLst>
                                    <p:set>
                                      <p:cBhvr>
                                        <p:cTn id="96" dur="1" fill="hold">
                                          <p:stCondLst>
                                            <p:cond delay="0"/>
                                          </p:stCondLst>
                                        </p:cTn>
                                        <p:tgtEl>
                                          <p:spTgt spid="4">
                                            <p:txEl>
                                              <p:pRg st="4" end="4"/>
                                            </p:txEl>
                                          </p:spTgt>
                                        </p:tgtEl>
                                        <p:attrNameLst>
                                          <p:attrName>style.visibility</p:attrName>
                                        </p:attrNameLst>
                                      </p:cBhvr>
                                      <p:to>
                                        <p:strVal val="visible"/>
                                      </p:to>
                                    </p:set>
                                    <p:animEffect transition="in" filter="fade">
                                      <p:cBhvr>
                                        <p:cTn id="97" dur="1000"/>
                                        <p:tgtEl>
                                          <p:spTgt spid="4">
                                            <p:txEl>
                                              <p:pRg st="4" end="4"/>
                                            </p:txEl>
                                          </p:spTgt>
                                        </p:tgtEl>
                                      </p:cBhvr>
                                    </p:animEffect>
                                    <p:anim calcmode="lin" valueType="num">
                                      <p:cBhvr>
                                        <p:cTn id="9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9"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37" presetClass="entr" presetSubtype="0" fill="hold" nodeType="clickEffect">
                                  <p:stCondLst>
                                    <p:cond delay="0"/>
                                  </p:stCondLst>
                                  <p:childTnLst>
                                    <p:set>
                                      <p:cBhvr>
                                        <p:cTn id="104" dur="1" fill="hold">
                                          <p:stCondLst>
                                            <p:cond delay="0"/>
                                          </p:stCondLst>
                                        </p:cTn>
                                        <p:tgtEl>
                                          <p:spTgt spid="4">
                                            <p:txEl>
                                              <p:pRg st="5" end="5"/>
                                            </p:txEl>
                                          </p:spTgt>
                                        </p:tgtEl>
                                        <p:attrNameLst>
                                          <p:attrName>style.visibility</p:attrName>
                                        </p:attrNameLst>
                                      </p:cBhvr>
                                      <p:to>
                                        <p:strVal val="visible"/>
                                      </p:to>
                                    </p:set>
                                    <p:animEffect transition="in" filter="fade">
                                      <p:cBhvr>
                                        <p:cTn id="105" dur="1000"/>
                                        <p:tgtEl>
                                          <p:spTgt spid="4">
                                            <p:txEl>
                                              <p:pRg st="5" end="5"/>
                                            </p:txEl>
                                          </p:spTgt>
                                        </p:tgtEl>
                                      </p:cBhvr>
                                    </p:animEffect>
                                    <p:anim calcmode="lin" valueType="num">
                                      <p:cBhvr>
                                        <p:cTn id="10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7"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par>
                                <p:cTn id="109" presetID="37" presetClass="entr" presetSubtype="0" fill="hold" nodeType="withEffect">
                                  <p:stCondLst>
                                    <p:cond delay="0"/>
                                  </p:stCondLst>
                                  <p:childTnLst>
                                    <p:set>
                                      <p:cBhvr>
                                        <p:cTn id="110" dur="1" fill="hold">
                                          <p:stCondLst>
                                            <p:cond delay="0"/>
                                          </p:stCondLst>
                                        </p:cTn>
                                        <p:tgtEl>
                                          <p:spTgt spid="4">
                                            <p:txEl>
                                              <p:pRg st="6" end="6"/>
                                            </p:txEl>
                                          </p:spTgt>
                                        </p:tgtEl>
                                        <p:attrNameLst>
                                          <p:attrName>style.visibility</p:attrName>
                                        </p:attrNameLst>
                                      </p:cBhvr>
                                      <p:to>
                                        <p:strVal val="visible"/>
                                      </p:to>
                                    </p:set>
                                    <p:animEffect transition="in" filter="fade">
                                      <p:cBhvr>
                                        <p:cTn id="111" dur="1000"/>
                                        <p:tgtEl>
                                          <p:spTgt spid="4">
                                            <p:txEl>
                                              <p:pRg st="6" end="6"/>
                                            </p:txEl>
                                          </p:spTgt>
                                        </p:tgtEl>
                                      </p:cBhvr>
                                    </p:animEffect>
                                    <p:anim calcmode="lin" valueType="num">
                                      <p:cBhvr>
                                        <p:cTn id="11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7" presetClass="entr" presetSubtype="0" fill="hold" nodeType="clickEffect">
                                  <p:stCondLst>
                                    <p:cond delay="0"/>
                                  </p:stCondLst>
                                  <p:childTnLst>
                                    <p:set>
                                      <p:cBhvr>
                                        <p:cTn id="118" dur="1" fill="hold">
                                          <p:stCondLst>
                                            <p:cond delay="0"/>
                                          </p:stCondLst>
                                        </p:cTn>
                                        <p:tgtEl>
                                          <p:spTgt spid="4">
                                            <p:txEl>
                                              <p:pRg st="7" end="7"/>
                                            </p:txEl>
                                          </p:spTgt>
                                        </p:tgtEl>
                                        <p:attrNameLst>
                                          <p:attrName>style.visibility</p:attrName>
                                        </p:attrNameLst>
                                      </p:cBhvr>
                                      <p:to>
                                        <p:strVal val="visible"/>
                                      </p:to>
                                    </p:set>
                                    <p:animEffect transition="in" filter="fade">
                                      <p:cBhvr>
                                        <p:cTn id="119" dur="1000"/>
                                        <p:tgtEl>
                                          <p:spTgt spid="4">
                                            <p:txEl>
                                              <p:pRg st="7" end="7"/>
                                            </p:txEl>
                                          </p:spTgt>
                                        </p:tgtEl>
                                      </p:cBhvr>
                                    </p:animEffect>
                                    <p:anim calcmode="lin" valueType="num">
                                      <p:cBhvr>
                                        <p:cTn id="12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21"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par>
                                <p:cTn id="123" presetID="37" presetClass="entr" presetSubtype="0" fill="hold" nodeType="withEffect">
                                  <p:stCondLst>
                                    <p:cond delay="0"/>
                                  </p:stCondLst>
                                  <p:childTnLst>
                                    <p:set>
                                      <p:cBhvr>
                                        <p:cTn id="124" dur="1" fill="hold">
                                          <p:stCondLst>
                                            <p:cond delay="0"/>
                                          </p:stCondLst>
                                        </p:cTn>
                                        <p:tgtEl>
                                          <p:spTgt spid="4">
                                            <p:txEl>
                                              <p:pRg st="8" end="8"/>
                                            </p:txEl>
                                          </p:spTgt>
                                        </p:tgtEl>
                                        <p:attrNameLst>
                                          <p:attrName>style.visibility</p:attrName>
                                        </p:attrNameLst>
                                      </p:cBhvr>
                                      <p:to>
                                        <p:strVal val="visible"/>
                                      </p:to>
                                    </p:set>
                                    <p:animEffect transition="in" filter="fade">
                                      <p:cBhvr>
                                        <p:cTn id="125" dur="1000"/>
                                        <p:tgtEl>
                                          <p:spTgt spid="4">
                                            <p:txEl>
                                              <p:pRg st="8" end="8"/>
                                            </p:txEl>
                                          </p:spTgt>
                                        </p:tgtEl>
                                      </p:cBhvr>
                                    </p:animEffect>
                                    <p:anim calcmode="lin" valueType="num">
                                      <p:cBhvr>
                                        <p:cTn id="12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27" dur="900" decel="100000" fill="hold"/>
                                        <p:tgtEl>
                                          <p:spTgt spid="4">
                                            <p:txEl>
                                              <p:pRg st="8" end="8"/>
                                            </p:txEl>
                                          </p:spTgt>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4">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37" presetClass="entr" presetSubtype="0" fill="hold" nodeType="clickEffect">
                                  <p:stCondLst>
                                    <p:cond delay="0"/>
                                  </p:stCondLst>
                                  <p:childTnLst>
                                    <p:set>
                                      <p:cBhvr>
                                        <p:cTn id="132" dur="1" fill="hold">
                                          <p:stCondLst>
                                            <p:cond delay="0"/>
                                          </p:stCondLst>
                                        </p:cTn>
                                        <p:tgtEl>
                                          <p:spTgt spid="4">
                                            <p:txEl>
                                              <p:pRg st="9" end="9"/>
                                            </p:txEl>
                                          </p:spTgt>
                                        </p:tgtEl>
                                        <p:attrNameLst>
                                          <p:attrName>style.visibility</p:attrName>
                                        </p:attrNameLst>
                                      </p:cBhvr>
                                      <p:to>
                                        <p:strVal val="visible"/>
                                      </p:to>
                                    </p:set>
                                    <p:animEffect transition="in" filter="fade">
                                      <p:cBhvr>
                                        <p:cTn id="133" dur="1000"/>
                                        <p:tgtEl>
                                          <p:spTgt spid="4">
                                            <p:txEl>
                                              <p:pRg st="9" end="9"/>
                                            </p:txEl>
                                          </p:spTgt>
                                        </p:tgtEl>
                                      </p:cBhvr>
                                    </p:animEffect>
                                    <p:anim calcmode="lin" valueType="num">
                                      <p:cBhvr>
                                        <p:cTn id="134"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35" dur="900" decel="100000" fill="hold"/>
                                        <p:tgtEl>
                                          <p:spTgt spid="4">
                                            <p:txEl>
                                              <p:pRg st="9" end="9"/>
                                            </p:txEl>
                                          </p:spTgt>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4">
                                            <p:txEl>
                                              <p:pRg st="9" end="9"/>
                                            </p:txEl>
                                          </p:spTgt>
                                        </p:tgtEl>
                                        <p:attrNameLst>
                                          <p:attrName>ppt_y</p:attrName>
                                        </p:attrNameLst>
                                      </p:cBhvr>
                                      <p:tavLst>
                                        <p:tav tm="0">
                                          <p:val>
                                            <p:strVal val="#ppt_y-.03"/>
                                          </p:val>
                                        </p:tav>
                                        <p:tav tm="100000">
                                          <p:val>
                                            <p:strVal val="#ppt_y"/>
                                          </p:val>
                                        </p:tav>
                                      </p:tavLst>
                                    </p:anim>
                                  </p:childTnLst>
                                </p:cTn>
                              </p:par>
                              <p:par>
                                <p:cTn id="137" presetID="37" presetClass="entr" presetSubtype="0" fill="hold" nodeType="withEffect">
                                  <p:stCondLst>
                                    <p:cond delay="0"/>
                                  </p:stCondLst>
                                  <p:childTnLst>
                                    <p:set>
                                      <p:cBhvr>
                                        <p:cTn id="138" dur="1" fill="hold">
                                          <p:stCondLst>
                                            <p:cond delay="0"/>
                                          </p:stCondLst>
                                        </p:cTn>
                                        <p:tgtEl>
                                          <p:spTgt spid="4">
                                            <p:txEl>
                                              <p:pRg st="10" end="10"/>
                                            </p:txEl>
                                          </p:spTgt>
                                        </p:tgtEl>
                                        <p:attrNameLst>
                                          <p:attrName>style.visibility</p:attrName>
                                        </p:attrNameLst>
                                      </p:cBhvr>
                                      <p:to>
                                        <p:strVal val="visible"/>
                                      </p:to>
                                    </p:set>
                                    <p:animEffect transition="in" filter="fade">
                                      <p:cBhvr>
                                        <p:cTn id="139" dur="1000"/>
                                        <p:tgtEl>
                                          <p:spTgt spid="4">
                                            <p:txEl>
                                              <p:pRg st="10" end="10"/>
                                            </p:txEl>
                                          </p:spTgt>
                                        </p:tgtEl>
                                      </p:cBhvr>
                                    </p:animEffect>
                                    <p:anim calcmode="lin" valueType="num">
                                      <p:cBhvr>
                                        <p:cTn id="140"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141" dur="900" decel="100000" fill="hold"/>
                                        <p:tgtEl>
                                          <p:spTgt spid="4">
                                            <p:txEl>
                                              <p:pRg st="10" end="10"/>
                                            </p:txEl>
                                          </p:spTgt>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4">
                                            <p:txEl>
                                              <p:pRg st="10" end="10"/>
                                            </p:txEl>
                                          </p:spTgt>
                                        </p:tgtEl>
                                        <p:attrNameLst>
                                          <p:attrName>ppt_y</p:attrName>
                                        </p:attrNameLst>
                                      </p:cBhvr>
                                      <p:tavLst>
                                        <p:tav tm="0">
                                          <p:val>
                                            <p:strVal val="#ppt_y-.03"/>
                                          </p:val>
                                        </p:tav>
                                        <p:tav tm="100000">
                                          <p:val>
                                            <p:strVal val="#ppt_y"/>
                                          </p:val>
                                        </p:tav>
                                      </p:tavLst>
                                    </p:anim>
                                  </p:childTnLst>
                                </p:cTn>
                              </p:par>
                              <p:par>
                                <p:cTn id="143" presetID="37" presetClass="entr" presetSubtype="0" fill="hold" nodeType="withEffect">
                                  <p:stCondLst>
                                    <p:cond delay="0"/>
                                  </p:stCondLst>
                                  <p:childTnLst>
                                    <p:set>
                                      <p:cBhvr>
                                        <p:cTn id="144" dur="1" fill="hold">
                                          <p:stCondLst>
                                            <p:cond delay="0"/>
                                          </p:stCondLst>
                                        </p:cTn>
                                        <p:tgtEl>
                                          <p:spTgt spid="4">
                                            <p:txEl>
                                              <p:pRg st="11" end="11"/>
                                            </p:txEl>
                                          </p:spTgt>
                                        </p:tgtEl>
                                        <p:attrNameLst>
                                          <p:attrName>style.visibility</p:attrName>
                                        </p:attrNameLst>
                                      </p:cBhvr>
                                      <p:to>
                                        <p:strVal val="visible"/>
                                      </p:to>
                                    </p:set>
                                    <p:animEffect transition="in" filter="fade">
                                      <p:cBhvr>
                                        <p:cTn id="145" dur="1000"/>
                                        <p:tgtEl>
                                          <p:spTgt spid="4">
                                            <p:txEl>
                                              <p:pRg st="11" end="11"/>
                                            </p:txEl>
                                          </p:spTgt>
                                        </p:tgtEl>
                                      </p:cBhvr>
                                    </p:animEffect>
                                    <p:anim calcmode="lin" valueType="num">
                                      <p:cBhvr>
                                        <p:cTn id="146"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147" dur="900" decel="100000" fill="hold"/>
                                        <p:tgtEl>
                                          <p:spTgt spid="4">
                                            <p:txEl>
                                              <p:pRg st="11" end="11"/>
                                            </p:txEl>
                                          </p:spTgt>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4">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88168"/>
          </a:xfrm>
        </p:spPr>
        <p:txBody>
          <a:bodyPr>
            <a:normAutofit fontScale="92500" lnSpcReduction="10000"/>
          </a:bodyPr>
          <a:lstStyle/>
          <a:p>
            <a:r>
              <a:rPr lang="en-US" dirty="0">
                <a:solidFill>
                  <a:srgbClr val="C66951"/>
                </a:solidFill>
              </a:rPr>
              <a:t>Question </a:t>
            </a:r>
            <a:r>
              <a:rPr lang="en-US" dirty="0" smtClean="0">
                <a:solidFill>
                  <a:srgbClr val="C66951"/>
                </a:solidFill>
              </a:rPr>
              <a:t>Two</a:t>
            </a:r>
            <a:r>
              <a:rPr lang="en-US" dirty="0" smtClean="0"/>
              <a:t>: </a:t>
            </a:r>
            <a:r>
              <a:rPr lang="en-US" dirty="0"/>
              <a:t>If you say that when Jesus called himself </a:t>
            </a:r>
            <a:r>
              <a:rPr lang="en-US" i="1" dirty="0"/>
              <a:t>I </a:t>
            </a:r>
            <a:r>
              <a:rPr lang="en-US" dirty="0"/>
              <a:t>am, he was claiming to be the angel of the LORD who appeared to Moses, is Jesus an angel? </a:t>
            </a:r>
            <a:r>
              <a:rPr lang="en-US" dirty="0" smtClean="0"/>
              <a:t> </a:t>
            </a:r>
          </a:p>
          <a:p>
            <a:r>
              <a:rPr lang="en-US" dirty="0" smtClean="0">
                <a:solidFill>
                  <a:srgbClr val="C66951"/>
                </a:solidFill>
              </a:rPr>
              <a:t>Question Two Questioned</a:t>
            </a:r>
            <a:r>
              <a:rPr lang="en-US" dirty="0" smtClean="0"/>
              <a:t>: What do you believe the word angel means? Does it have more than one meaning? </a:t>
            </a:r>
          </a:p>
          <a:p>
            <a:pPr lvl="1"/>
            <a:r>
              <a:rPr lang="en-US" i="1" dirty="0" err="1" smtClean="0"/>
              <a:t>Malak</a:t>
            </a:r>
            <a:r>
              <a:rPr lang="en-US" dirty="0" smtClean="0"/>
              <a:t>, </a:t>
            </a:r>
            <a:r>
              <a:rPr lang="en-US" dirty="0" err="1" smtClean="0"/>
              <a:t>Hb</a:t>
            </a:r>
            <a:r>
              <a:rPr lang="en-US" dirty="0" smtClean="0"/>
              <a:t>. “angel” or “messenger” </a:t>
            </a:r>
          </a:p>
          <a:p>
            <a:pPr lvl="2"/>
            <a:r>
              <a:rPr lang="en-US" sz="1800" dirty="0" smtClean="0"/>
              <a:t>Angel- Created un-embodied spirit </a:t>
            </a:r>
          </a:p>
          <a:p>
            <a:pPr lvl="2"/>
            <a:r>
              <a:rPr lang="en-US" sz="1800" dirty="0" smtClean="0"/>
              <a:t>Messenger- Someone who shares a message…duh! </a:t>
            </a:r>
          </a:p>
          <a:p>
            <a:pPr lvl="1"/>
            <a:r>
              <a:rPr lang="en-US" i="1" dirty="0" err="1" smtClean="0"/>
              <a:t>Malak</a:t>
            </a:r>
            <a:r>
              <a:rPr lang="en-US" i="1" dirty="0" smtClean="0"/>
              <a:t> </a:t>
            </a:r>
            <a:r>
              <a:rPr lang="en-US" dirty="0" smtClean="0"/>
              <a:t>isn’t always used to describe a “created un-embodied spirit,” i.e., angel. </a:t>
            </a:r>
          </a:p>
          <a:p>
            <a:pPr lvl="2"/>
            <a:r>
              <a:rPr lang="en-US" sz="1800" dirty="0" smtClean="0"/>
              <a:t>1 Kg. 19:2- </a:t>
            </a:r>
            <a:r>
              <a:rPr lang="en-US" sz="1800" dirty="0"/>
              <a:t>H</a:t>
            </a:r>
            <a:r>
              <a:rPr lang="en-US" sz="1800" dirty="0" smtClean="0"/>
              <a:t>uman messenger Jezebel sent to Elijah</a:t>
            </a:r>
          </a:p>
          <a:p>
            <a:pPr lvl="2"/>
            <a:r>
              <a:rPr lang="en-US" sz="1800" dirty="0" smtClean="0"/>
              <a:t>Mal. 3:1- Human messenger who will prepare Israel to receive the LORD. Malachi’s name literally meant the Lord’s “angel,” in the sense of messenger (Malachi comes from </a:t>
            </a:r>
            <a:r>
              <a:rPr lang="en-US" sz="1800" i="1" dirty="0" err="1" smtClean="0"/>
              <a:t>malak</a:t>
            </a:r>
            <a:r>
              <a:rPr lang="en-US" sz="1800" dirty="0" smtClean="0"/>
              <a:t>). </a:t>
            </a:r>
          </a:p>
          <a:p>
            <a:pPr lvl="3"/>
            <a:r>
              <a:rPr lang="en-US" sz="1700" dirty="0" smtClean="0"/>
              <a:t>Compare with Mk. 1:2, where Mark uses the Greek word </a:t>
            </a:r>
            <a:r>
              <a:rPr lang="en-US" sz="1700" i="1" dirty="0" err="1" smtClean="0"/>
              <a:t>angelos</a:t>
            </a:r>
            <a:r>
              <a:rPr lang="en-US" sz="1700" dirty="0" smtClean="0"/>
              <a:t>, “angel,” when he quotes Mal. 3:1 and says John the Baptist fulfilled it. John was not an “angel,” but simply a messenger – he made the truth about God known. </a:t>
            </a:r>
            <a:endParaRPr lang="en-US" sz="1700" dirty="0"/>
          </a:p>
        </p:txBody>
      </p:sp>
      <p:sp>
        <p:nvSpPr>
          <p:cNvPr id="3" name="Title 2"/>
          <p:cNvSpPr>
            <a:spLocks noGrp="1"/>
          </p:cNvSpPr>
          <p:nvPr>
            <p:ph type="title"/>
          </p:nvPr>
        </p:nvSpPr>
        <p:spPr/>
        <p:txBody>
          <a:bodyPr/>
          <a:lstStyle/>
          <a:p>
            <a:r>
              <a:rPr lang="en-US" dirty="0"/>
              <a:t>Scripture-the Doctrine revealed</a:t>
            </a:r>
          </a:p>
        </p:txBody>
      </p:sp>
    </p:spTree>
    <p:extLst>
      <p:ext uri="{BB962C8B-B14F-4D97-AF65-F5344CB8AC3E}">
        <p14:creationId xmlns:p14="http://schemas.microsoft.com/office/powerpoint/2010/main" val="1420667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anim calcmode="lin" valueType="num">
                                      <p:cBhvr>
                                        <p:cTn id="1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anim calcmode="lin" valueType="num">
                                      <p:cBhvr>
                                        <p:cTn id="2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1000"/>
                                        <p:tgtEl>
                                          <p:spTgt spid="2">
                                            <p:txEl>
                                              <p:pRg st="3" end="3"/>
                                            </p:txEl>
                                          </p:spTgt>
                                        </p:tgtEl>
                                      </p:cBhvr>
                                    </p:animEffect>
                                    <p:anim calcmode="lin" valueType="num">
                                      <p:cBhvr>
                                        <p:cTn id="3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Effect transition="in" filter="fade">
                                      <p:cBhvr>
                                        <p:cTn id="43" dur="1000"/>
                                        <p:tgtEl>
                                          <p:spTgt spid="2">
                                            <p:txEl>
                                              <p:pRg st="5" end="5"/>
                                            </p:txEl>
                                          </p:spTgt>
                                        </p:tgtEl>
                                      </p:cBhvr>
                                    </p:animEffect>
                                    <p:anim calcmode="lin" valueType="num">
                                      <p:cBhvr>
                                        <p:cTn id="44"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childTnLst>
                          </p:cTn>
                        </p:par>
                        <p:par>
                          <p:cTn id="53" fill="hold">
                            <p:stCondLst>
                              <p:cond delay="1000"/>
                            </p:stCondLst>
                            <p:childTnLst>
                              <p:par>
                                <p:cTn id="54" presetID="37" presetClass="entr" presetSubtype="0" fill="hold" grpId="0" nodeType="after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900" decel="100000" fill="hold"/>
                                        <p:tgtEl>
                                          <p:spTgt spid="2">
                                            <p:txEl>
                                              <p:pRg st="7" end="7"/>
                                            </p:txEl>
                                          </p:spTgt>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2">
                                            <p:txEl>
                                              <p:pRg st="7" end="7"/>
                                            </p:txEl>
                                          </p:spTgt>
                                        </p:tgtEl>
                                        <p:attrNameLst>
                                          <p:attrName>ppt_y</p:attrName>
                                        </p:attrNameLst>
                                      </p:cBhvr>
                                      <p:tavLst>
                                        <p:tav tm="0">
                                          <p:val>
                                            <p:strVal val="#ppt_y-.03"/>
                                          </p:val>
                                        </p:tav>
                                        <p:tav tm="100000">
                                          <p:val>
                                            <p:strVal val="#ppt_y"/>
                                          </p:val>
                                        </p:tav>
                                      </p:tavLst>
                                    </p:anim>
                                  </p:childTnLst>
                                </p:cTn>
                              </p:par>
                              <p:par>
                                <p:cTn id="60" presetID="37" presetClass="entr" presetSubtype="0" fill="hold" grpId="0" nodeType="withEffect">
                                  <p:stCondLst>
                                    <p:cond delay="0"/>
                                  </p:stCondLst>
                                  <p:childTnLst>
                                    <p:set>
                                      <p:cBhvr>
                                        <p:cTn id="61" dur="1" fill="hold">
                                          <p:stCondLst>
                                            <p:cond delay="0"/>
                                          </p:stCondLst>
                                        </p:cTn>
                                        <p:tgtEl>
                                          <p:spTgt spid="2">
                                            <p:txEl>
                                              <p:pRg st="8" end="8"/>
                                            </p:txEl>
                                          </p:spTgt>
                                        </p:tgtEl>
                                        <p:attrNameLst>
                                          <p:attrName>style.visibility</p:attrName>
                                        </p:attrNameLst>
                                      </p:cBhvr>
                                      <p:to>
                                        <p:strVal val="visible"/>
                                      </p:to>
                                    </p:set>
                                    <p:animEffect transition="in" filter="fade">
                                      <p:cBhvr>
                                        <p:cTn id="62" dur="1000"/>
                                        <p:tgtEl>
                                          <p:spTgt spid="2">
                                            <p:txEl>
                                              <p:pRg st="8" end="8"/>
                                            </p:txEl>
                                          </p:spTgt>
                                        </p:tgtEl>
                                      </p:cBhvr>
                                    </p:animEffect>
                                    <p:anim calcmode="lin" valueType="num">
                                      <p:cBhvr>
                                        <p:cTn id="6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2">
                                            <p:txEl>
                                              <p:pRg st="8" end="8"/>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2">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703500"/>
          </a:xfrm>
        </p:spPr>
        <p:txBody>
          <a:bodyPr/>
          <a:lstStyle/>
          <a:p>
            <a:r>
              <a:rPr lang="en-US" dirty="0" smtClean="0">
                <a:solidFill>
                  <a:srgbClr val="C66951"/>
                </a:solidFill>
              </a:rPr>
              <a:t>Question Two Answered</a:t>
            </a:r>
            <a:endParaRPr lang="en-US" dirty="0"/>
          </a:p>
          <a:p>
            <a:r>
              <a:rPr lang="en-US" dirty="0" smtClean="0"/>
              <a:t>The Hebrew word </a:t>
            </a:r>
            <a:r>
              <a:rPr lang="en-US" i="1" dirty="0" err="1"/>
              <a:t>m</a:t>
            </a:r>
            <a:r>
              <a:rPr lang="en-US" i="1" dirty="0" err="1" smtClean="0"/>
              <a:t>alak</a:t>
            </a:r>
            <a:r>
              <a:rPr lang="en-US" dirty="0" smtClean="0"/>
              <a:t>, like its Greek equivalent </a:t>
            </a:r>
            <a:r>
              <a:rPr lang="en-US" i="1" dirty="0" err="1" smtClean="0"/>
              <a:t>angelos</a:t>
            </a:r>
            <a:r>
              <a:rPr lang="en-US" dirty="0" smtClean="0"/>
              <a:t>, is sometimes used simply for messengers – it doesn’t always refer to “created un-embodied spirits,” i.e., angels. It’s sometimes just translated “messenger.”</a:t>
            </a:r>
          </a:p>
          <a:p>
            <a:r>
              <a:rPr lang="en-US" dirty="0" smtClean="0"/>
              <a:t> Also, the angel of the LORD revealed himself to Moses as God and so could not have been created, since God exists forever. That’s the very meaning of I AM – always existing and not dependent on anything else (cf. John 1:1; 17:5).</a:t>
            </a:r>
          </a:p>
          <a:p>
            <a:r>
              <a:rPr lang="en-US" dirty="0" smtClean="0"/>
              <a:t> Lastly, Heb. 1:4,6 says Christ is distinct from and superior to angels, and Jude 9 specifically teaches that Michael the Archangel called on Jesus for help, which proves beyond all doubt they aren’t the same person (as JW’s wrongly claim). Jesus is God – Jesus created Michael and all the other angels. </a:t>
            </a:r>
            <a:endParaRPr lang="en-US" dirty="0"/>
          </a:p>
        </p:txBody>
      </p:sp>
      <p:sp>
        <p:nvSpPr>
          <p:cNvPr id="3" name="Title 2"/>
          <p:cNvSpPr>
            <a:spLocks noGrp="1"/>
          </p:cNvSpPr>
          <p:nvPr>
            <p:ph type="title"/>
          </p:nvPr>
        </p:nvSpPr>
        <p:spPr/>
        <p:txBody>
          <a:bodyPr/>
          <a:lstStyle/>
          <a:p>
            <a:r>
              <a:rPr lang="en-US" dirty="0"/>
              <a:t>Scripture-the Doctrine revealed</a:t>
            </a:r>
          </a:p>
        </p:txBody>
      </p:sp>
    </p:spTree>
    <p:extLst>
      <p:ext uri="{BB962C8B-B14F-4D97-AF65-F5344CB8AC3E}">
        <p14:creationId xmlns:p14="http://schemas.microsoft.com/office/powerpoint/2010/main" val="250831682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1000"/>
                                        <p:tgtEl>
                                          <p:spTgt spid="2">
                                            <p:txEl>
                                              <p:pRg st="3" end="3"/>
                                            </p:txEl>
                                          </p:spTgt>
                                        </p:tgtEl>
                                      </p:cBhvr>
                                    </p:animEffect>
                                    <p:anim calcmode="lin" valueType="num">
                                      <p:cBhvr>
                                        <p:cTn id="3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lstStyle/>
          <a:p>
            <a:r>
              <a:rPr lang="en-US" dirty="0" smtClean="0"/>
              <a:t>Co-Equal: Equally God</a:t>
            </a:r>
          </a:p>
          <a:p>
            <a:pPr lvl="1"/>
            <a:r>
              <a:rPr lang="en-US" dirty="0" smtClean="0"/>
              <a:t>The Holy Spirit </a:t>
            </a:r>
          </a:p>
          <a:p>
            <a:pPr lvl="2"/>
            <a:r>
              <a:rPr lang="en-US" sz="1800" dirty="0" smtClean="0"/>
              <a:t>New Testament</a:t>
            </a:r>
          </a:p>
          <a:p>
            <a:pPr lvl="3"/>
            <a:r>
              <a:rPr lang="en-US" sz="1800" dirty="0" smtClean="0"/>
              <a:t>First Point: The Holy Spirit is God</a:t>
            </a:r>
          </a:p>
          <a:p>
            <a:pPr lvl="4"/>
            <a:r>
              <a:rPr lang="en-US" sz="1800" dirty="0" err="1" smtClean="0"/>
              <a:t>Lk</a:t>
            </a:r>
            <a:r>
              <a:rPr lang="en-US" sz="1800" dirty="0" smtClean="0"/>
              <a:t>. 2:26, 29-30</a:t>
            </a:r>
          </a:p>
          <a:p>
            <a:pPr lvl="4"/>
            <a:r>
              <a:rPr lang="en-US" sz="1800" dirty="0" smtClean="0"/>
              <a:t>Acts 5:3-4</a:t>
            </a:r>
          </a:p>
          <a:p>
            <a:pPr lvl="4"/>
            <a:r>
              <a:rPr lang="en-US" sz="1800" dirty="0" smtClean="0"/>
              <a:t>Heb. 3:7-12</a:t>
            </a:r>
          </a:p>
          <a:p>
            <a:endParaRPr lang="en-US" dirty="0" smtClean="0"/>
          </a:p>
          <a:p>
            <a:pPr lvl="3"/>
            <a:endParaRPr lang="en-US" dirty="0"/>
          </a:p>
        </p:txBody>
      </p:sp>
      <p:sp>
        <p:nvSpPr>
          <p:cNvPr id="2" name="Content Placeholder 1"/>
          <p:cNvSpPr>
            <a:spLocks noGrp="1"/>
          </p:cNvSpPr>
          <p:nvPr>
            <p:ph sz="half" idx="2"/>
          </p:nvPr>
        </p:nvSpPr>
        <p:spPr/>
        <p:txBody>
          <a:bodyPr/>
          <a:lstStyle/>
          <a:p>
            <a:r>
              <a:rPr lang="en-US" dirty="0" smtClean="0"/>
              <a:t>Inserted because this side looked lonely….time constraints…</a:t>
            </a:r>
            <a:endParaRPr lang="en-US" dirty="0"/>
          </a:p>
        </p:txBody>
      </p:sp>
      <p:sp>
        <p:nvSpPr>
          <p:cNvPr id="5" name="Title 4"/>
          <p:cNvSpPr>
            <a:spLocks noGrp="1"/>
          </p:cNvSpPr>
          <p:nvPr>
            <p:ph type="title"/>
          </p:nvPr>
        </p:nvSpPr>
        <p:spPr/>
        <p:txBody>
          <a:bodyPr/>
          <a:lstStyle/>
          <a:p>
            <a:r>
              <a:rPr lang="en-US" dirty="0"/>
              <a:t>Scripture-the Doctrine revealed</a:t>
            </a:r>
          </a:p>
        </p:txBody>
      </p:sp>
    </p:spTree>
    <p:extLst>
      <p:ext uri="{BB962C8B-B14F-4D97-AF65-F5344CB8AC3E}">
        <p14:creationId xmlns:p14="http://schemas.microsoft.com/office/powerpoint/2010/main" val="410920447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par>
                                <p:cTn id="18" presetID="37" presetClass="entr" presetSubtype="0" fill="hold" grpId="0"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000"/>
                                        <p:tgtEl>
                                          <p:spTgt spid="6">
                                            <p:txEl>
                                              <p:pRg st="2" end="2"/>
                                            </p:txEl>
                                          </p:spTgt>
                                        </p:tgtEl>
                                      </p:cBhvr>
                                    </p:animEffect>
                                    <p:anim calcmode="lin" valueType="num">
                                      <p:cBhvr>
                                        <p:cTn id="21"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par>
                                <p:cTn id="24" presetID="37" presetClass="entr" presetSubtype="0" fill="hold" grpId="0"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1000"/>
                                        <p:tgtEl>
                                          <p:spTgt spid="6">
                                            <p:txEl>
                                              <p:pRg st="3" end="3"/>
                                            </p:txEl>
                                          </p:spTgt>
                                        </p:tgtEl>
                                      </p:cBhvr>
                                    </p:animEffect>
                                    <p:anim calcmode="lin" valueType="num">
                                      <p:cBhvr>
                                        <p:cTn id="2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1000"/>
                                        <p:tgtEl>
                                          <p:spTgt spid="6">
                                            <p:txEl>
                                              <p:pRg st="4" end="4"/>
                                            </p:txEl>
                                          </p:spTgt>
                                        </p:tgtEl>
                                      </p:cBhvr>
                                    </p:animEffect>
                                    <p:anim calcmode="lin" valueType="num">
                                      <p:cBhvr>
                                        <p:cTn id="3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6">
                                            <p:txEl>
                                              <p:pRg st="4" end="4"/>
                                            </p:txEl>
                                          </p:spTgt>
                                        </p:tgtEl>
                                        <p:attrNameLst>
                                          <p:attrName>ppt_y</p:attrName>
                                        </p:attrNameLst>
                                      </p:cBhvr>
                                      <p:tavLst>
                                        <p:tav tm="0">
                                          <p:val>
                                            <p:strVal val="#ppt_y-.03"/>
                                          </p:val>
                                        </p:tav>
                                        <p:tav tm="100000">
                                          <p:val>
                                            <p:strVal val="#ppt_y"/>
                                          </p:val>
                                        </p:tav>
                                      </p:tavLst>
                                    </p:anim>
                                  </p:childTnLst>
                                </p:cTn>
                              </p:par>
                              <p:par>
                                <p:cTn id="36" presetID="37" presetClass="entr" presetSubtype="0" fill="hold" grpId="0" nodeType="with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anim calcmode="lin" valueType="num">
                                      <p:cBhvr>
                                        <p:cTn id="3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6">
                                            <p:txEl>
                                              <p:pRg st="5" end="5"/>
                                            </p:txEl>
                                          </p:spTgt>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fade">
                                      <p:cBhvr>
                                        <p:cTn id="44" dur="1000"/>
                                        <p:tgtEl>
                                          <p:spTgt spid="6">
                                            <p:txEl>
                                              <p:pRg st="6" end="6"/>
                                            </p:txEl>
                                          </p:spTgt>
                                        </p:tgtEl>
                                      </p:cBhvr>
                                    </p:animEffect>
                                    <p:anim calcmode="lin" valueType="num">
                                      <p:cBhvr>
                                        <p:cTn id="45"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6">
                                            <p:txEl>
                                              <p:pRg st="6" end="6"/>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
                                            <p:txEl>
                                              <p:pRg st="6" end="6"/>
                                            </p:txEl>
                                          </p:spTgt>
                                        </p:tgtEl>
                                        <p:attrNameLst>
                                          <p:attrName>ppt_y</p:attrName>
                                        </p:attrNameLst>
                                      </p:cBhvr>
                                      <p:tavLst>
                                        <p:tav tm="0">
                                          <p:val>
                                            <p:strVal val="#ppt_y-.03"/>
                                          </p:val>
                                        </p:tav>
                                        <p:tav tm="100000">
                                          <p:val>
                                            <p:strVal val="#ppt_y"/>
                                          </p:val>
                                        </p:tav>
                                      </p:tavLst>
                                    </p:anim>
                                  </p:childTnLst>
                                </p:cTn>
                              </p:par>
                            </p:childTnLst>
                          </p:cTn>
                        </p:par>
                        <p:par>
                          <p:cTn id="48" fill="hold">
                            <p:stCondLst>
                              <p:cond delay="2000"/>
                            </p:stCondLst>
                            <p:childTnLst>
                              <p:par>
                                <p:cTn id="49" presetID="23" presetClass="entr" presetSubtype="16" fill="hold" grpId="0" nodeType="afterEffect">
                                  <p:stCondLst>
                                    <p:cond delay="0"/>
                                  </p:stCondLst>
                                  <p:childTnLst>
                                    <p:set>
                                      <p:cBhvr>
                                        <p:cTn id="50" dur="1" fill="hold">
                                          <p:stCondLst>
                                            <p:cond delay="0"/>
                                          </p:stCondLst>
                                        </p:cTn>
                                        <p:tgtEl>
                                          <p:spTgt spid="2">
                                            <p:txEl>
                                              <p:pRg st="0" end="0"/>
                                            </p:txEl>
                                          </p:spTgt>
                                        </p:tgtEl>
                                        <p:attrNameLst>
                                          <p:attrName>style.visibility</p:attrName>
                                        </p:attrNameLst>
                                      </p:cBhvr>
                                      <p:to>
                                        <p:strVal val="visible"/>
                                      </p:to>
                                    </p:set>
                                    <p:anim calcmode="lin" valueType="num">
                                      <p:cBhvr>
                                        <p:cTn id="5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52"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96030"/>
          </a:xfrm>
        </p:spPr>
        <p:txBody>
          <a:bodyPr>
            <a:normAutofit/>
          </a:bodyPr>
          <a:lstStyle/>
          <a:p>
            <a:r>
              <a:rPr lang="en-US" dirty="0" smtClean="0"/>
              <a:t>Conclusion: One God in Three Distinct Persons</a:t>
            </a:r>
          </a:p>
          <a:p>
            <a:pPr lvl="1"/>
            <a:r>
              <a:rPr lang="en-US" dirty="0" smtClean="0"/>
              <a:t>Matthew 28:18-20</a:t>
            </a:r>
          </a:p>
          <a:p>
            <a:pPr lvl="2"/>
            <a:r>
              <a:rPr lang="en-US" dirty="0"/>
              <a:t>“And Jesus came and said to them [the disciples]…‘Go…and make disciples of all nations, baptizing them in the name of </a:t>
            </a:r>
            <a:r>
              <a:rPr lang="en-US" i="1" dirty="0"/>
              <a:t>the</a:t>
            </a:r>
            <a:r>
              <a:rPr lang="en-US" dirty="0"/>
              <a:t> Father and of </a:t>
            </a:r>
            <a:r>
              <a:rPr lang="en-US" i="1" dirty="0"/>
              <a:t>the</a:t>
            </a:r>
            <a:r>
              <a:rPr lang="en-US" dirty="0"/>
              <a:t> Son and of </a:t>
            </a:r>
            <a:r>
              <a:rPr lang="en-US" i="1" dirty="0"/>
              <a:t>the</a:t>
            </a:r>
            <a:r>
              <a:rPr lang="en-US" dirty="0"/>
              <a:t> Holy Spirit…</a:t>
            </a:r>
            <a:r>
              <a:rPr lang="en-US" dirty="0" smtClean="0"/>
              <a:t>”</a:t>
            </a:r>
          </a:p>
          <a:p>
            <a:pPr lvl="3"/>
            <a:r>
              <a:rPr lang="en-US" dirty="0" smtClean="0"/>
              <a:t> </a:t>
            </a:r>
            <a:r>
              <a:rPr lang="en-US" sz="1800" dirty="0" smtClean="0"/>
              <a:t>Definite pronouns=distinct persons. </a:t>
            </a:r>
          </a:p>
          <a:p>
            <a:pPr lvl="3"/>
            <a:r>
              <a:rPr lang="en-US" sz="1800" dirty="0" smtClean="0"/>
              <a:t>Yet they share one </a:t>
            </a:r>
            <a:r>
              <a:rPr lang="en-US" sz="1800" i="1" dirty="0" err="1" smtClean="0"/>
              <a:t>onoma</a:t>
            </a:r>
            <a:r>
              <a:rPr lang="en-US" sz="1800" dirty="0" smtClean="0"/>
              <a:t>, Gk. “name.”</a:t>
            </a:r>
          </a:p>
          <a:p>
            <a:pPr marL="274320" lvl="1" indent="-228600">
              <a:buClr>
                <a:schemeClr val="accent1"/>
              </a:buClr>
              <a:buFont typeface="Wingdings 2" pitchFamily="18" charset="2"/>
              <a:buChar char=""/>
            </a:pPr>
            <a:r>
              <a:rPr lang="en-US" sz="2000" b="1" dirty="0"/>
              <a:t>The Doctrine of the Trinity</a:t>
            </a:r>
            <a:r>
              <a:rPr lang="en-US" sz="2000" dirty="0"/>
              <a:t>: There is only one God. The one God exists as three distinct persons, the Father, the Son, and the Holy Spirit, who </a:t>
            </a:r>
            <a:r>
              <a:rPr lang="en-US" sz="2000" dirty="0" smtClean="0"/>
              <a:t>always exist</a:t>
            </a:r>
            <a:r>
              <a:rPr lang="en-US" sz="2000" dirty="0" smtClean="0"/>
              <a:t> </a:t>
            </a:r>
            <a:r>
              <a:rPr lang="en-US" sz="2000" dirty="0">
                <a:solidFill>
                  <a:srgbClr val="C66951"/>
                </a:solidFill>
              </a:rPr>
              <a:t>(co-eternal)</a:t>
            </a:r>
            <a:r>
              <a:rPr lang="en-US" sz="2000" dirty="0"/>
              <a:t> and share exactly the same qualities and </a:t>
            </a:r>
            <a:r>
              <a:rPr lang="en-US" sz="2000" dirty="0" smtClean="0"/>
              <a:t>abilities that define what it means to be God </a:t>
            </a:r>
            <a:r>
              <a:rPr lang="en-US" sz="2000" dirty="0">
                <a:solidFill>
                  <a:srgbClr val="C66951"/>
                </a:solidFill>
              </a:rPr>
              <a:t>(co-equal)</a:t>
            </a:r>
            <a:r>
              <a:rPr lang="en-US" sz="2000" dirty="0"/>
              <a:t>; who they are is based on their relationship with each other so there is unity between them </a:t>
            </a:r>
            <a:r>
              <a:rPr lang="en-US" sz="2000" dirty="0">
                <a:solidFill>
                  <a:srgbClr val="C66951"/>
                </a:solidFill>
              </a:rPr>
              <a:t>(one Being)</a:t>
            </a:r>
            <a:r>
              <a:rPr lang="en-US" sz="2000" dirty="0"/>
              <a:t>, though neither is the other </a:t>
            </a:r>
            <a:r>
              <a:rPr lang="en-US" sz="2000" dirty="0">
                <a:solidFill>
                  <a:srgbClr val="C66951"/>
                </a:solidFill>
              </a:rPr>
              <a:t>(distinct)</a:t>
            </a:r>
            <a:r>
              <a:rPr lang="en-US" sz="2000" dirty="0"/>
              <a:t>. </a:t>
            </a:r>
          </a:p>
          <a:p>
            <a:pPr marL="45720" indent="0">
              <a:buNone/>
            </a:pPr>
            <a:endParaRPr lang="en-US" dirty="0"/>
          </a:p>
        </p:txBody>
      </p:sp>
      <p:sp>
        <p:nvSpPr>
          <p:cNvPr id="3" name="Title 2"/>
          <p:cNvSpPr>
            <a:spLocks noGrp="1"/>
          </p:cNvSpPr>
          <p:nvPr>
            <p:ph type="title"/>
          </p:nvPr>
        </p:nvSpPr>
        <p:spPr/>
        <p:txBody>
          <a:bodyPr/>
          <a:lstStyle/>
          <a:p>
            <a:r>
              <a:rPr lang="en-US" dirty="0"/>
              <a:t>Scripture-the Doctrine revealed</a:t>
            </a:r>
          </a:p>
        </p:txBody>
      </p:sp>
    </p:spTree>
    <p:extLst>
      <p:ext uri="{BB962C8B-B14F-4D97-AF65-F5344CB8AC3E}">
        <p14:creationId xmlns:p14="http://schemas.microsoft.com/office/powerpoint/2010/main" val="198613432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Effect transition="in" filter="fade">
                                      <p:cBhvr>
                                        <p:cTn id="41" dur="1000"/>
                                        <p:tgtEl>
                                          <p:spTgt spid="2">
                                            <p:txEl>
                                              <p:pRg st="5" end="5"/>
                                            </p:txEl>
                                          </p:spTgt>
                                        </p:tgtEl>
                                      </p:cBhvr>
                                    </p:animEffect>
                                    <p:anim calcmode="lin" valueType="num">
                                      <p:cBhvr>
                                        <p:cTn id="4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96030"/>
          </a:xfrm>
        </p:spPr>
        <p:txBody>
          <a:bodyPr>
            <a:normAutofit/>
          </a:bodyPr>
          <a:lstStyle/>
          <a:p>
            <a:r>
              <a:rPr lang="en-US" dirty="0" smtClean="0">
                <a:solidFill>
                  <a:schemeClr val="accent1"/>
                </a:solidFill>
              </a:rPr>
              <a:t>Question Three</a:t>
            </a:r>
            <a:r>
              <a:rPr lang="en-US" dirty="0" smtClean="0"/>
              <a:t>: Is the doctrine of the Trinity a contradiction? Does it teach that one is three and three is one?  </a:t>
            </a:r>
          </a:p>
          <a:p>
            <a:r>
              <a:rPr lang="en-US" dirty="0" smtClean="0">
                <a:solidFill>
                  <a:srgbClr val="C66951"/>
                </a:solidFill>
              </a:rPr>
              <a:t>Question Three Questioned</a:t>
            </a:r>
            <a:r>
              <a:rPr lang="en-US" dirty="0" smtClean="0"/>
              <a:t>: May you please define contradiction? </a:t>
            </a:r>
          </a:p>
          <a:p>
            <a:pPr lvl="1"/>
            <a:r>
              <a:rPr lang="en-US" dirty="0" smtClean="0"/>
              <a:t>A “contradiction” is any statement about X where it’s claimed that X is and isn’t something at the same time and in the same sense. </a:t>
            </a:r>
          </a:p>
          <a:p>
            <a:pPr lvl="1"/>
            <a:r>
              <a:rPr lang="en-US" dirty="0" smtClean="0"/>
              <a:t>Many statements that seem to be contradictions really aren’t. </a:t>
            </a:r>
          </a:p>
          <a:p>
            <a:pPr lvl="2"/>
            <a:r>
              <a:rPr lang="en-US" sz="1800" dirty="0" smtClean="0"/>
              <a:t>Bob was thinking at 10 this morning; Bob was not thinking at 10 this morning.</a:t>
            </a:r>
          </a:p>
          <a:p>
            <a:pPr lvl="2"/>
            <a:r>
              <a:rPr lang="en-US" sz="1800" dirty="0" smtClean="0"/>
              <a:t>Bob was happy today; Bob was not happy today. </a:t>
            </a:r>
            <a:endParaRPr lang="en-US" sz="1800" dirty="0"/>
          </a:p>
        </p:txBody>
      </p:sp>
      <p:sp>
        <p:nvSpPr>
          <p:cNvPr id="3" name="Title 2"/>
          <p:cNvSpPr>
            <a:spLocks noGrp="1"/>
          </p:cNvSpPr>
          <p:nvPr>
            <p:ph type="title"/>
          </p:nvPr>
        </p:nvSpPr>
        <p:spPr/>
        <p:txBody>
          <a:bodyPr/>
          <a:lstStyle/>
          <a:p>
            <a:r>
              <a:rPr lang="en-US" dirty="0" smtClean="0"/>
              <a:t>apologetics-</a:t>
            </a:r>
            <a:r>
              <a:rPr lang="en-US" dirty="0"/>
              <a:t>the Doctrine </a:t>
            </a:r>
            <a:r>
              <a:rPr lang="en-US" dirty="0" smtClean="0"/>
              <a:t>defended</a:t>
            </a:r>
            <a:endParaRPr lang="en-US" dirty="0"/>
          </a:p>
        </p:txBody>
      </p:sp>
    </p:spTree>
    <p:extLst>
      <p:ext uri="{BB962C8B-B14F-4D97-AF65-F5344CB8AC3E}">
        <p14:creationId xmlns:p14="http://schemas.microsoft.com/office/powerpoint/2010/main" val="368497765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anim calcmode="lin" valueType="num">
                                      <p:cBhvr>
                                        <p:cTn id="1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anim calcmode="lin" valueType="num">
                                      <p:cBhvr>
                                        <p:cTn id="2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1000"/>
                                        <p:tgtEl>
                                          <p:spTgt spid="2">
                                            <p:txEl>
                                              <p:pRg st="3" end="3"/>
                                            </p:txEl>
                                          </p:spTgt>
                                        </p:tgtEl>
                                      </p:cBhvr>
                                    </p:animEffect>
                                    <p:anim calcmode="lin" valueType="num">
                                      <p:cBhvr>
                                        <p:cTn id="3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Effect transition="in" filter="fade">
                                      <p:cBhvr>
                                        <p:cTn id="41" dur="1000"/>
                                        <p:tgtEl>
                                          <p:spTgt spid="2">
                                            <p:txEl>
                                              <p:pRg st="5" end="5"/>
                                            </p:txEl>
                                          </p:spTgt>
                                        </p:tgtEl>
                                      </p:cBhvr>
                                    </p:animEffect>
                                    <p:anim calcmode="lin" valueType="num">
                                      <p:cBhvr>
                                        <p:cTn id="4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rgbClr val="C66951"/>
                </a:solidFill>
              </a:rPr>
              <a:t>Question Three Questioned Again</a:t>
            </a:r>
            <a:r>
              <a:rPr lang="en-US" dirty="0" smtClean="0"/>
              <a:t>: Do you believe the doctrine of the Trinity teaches that God is one in the </a:t>
            </a:r>
            <a:r>
              <a:rPr lang="en-US" i="1" dirty="0" smtClean="0"/>
              <a:t>same sense </a:t>
            </a:r>
            <a:r>
              <a:rPr lang="en-US" dirty="0" smtClean="0"/>
              <a:t>that he’s three, and three in the </a:t>
            </a:r>
            <a:r>
              <a:rPr lang="en-US" i="1" dirty="0" smtClean="0"/>
              <a:t>same sense </a:t>
            </a:r>
            <a:r>
              <a:rPr lang="en-US" dirty="0" smtClean="0"/>
              <a:t>that he’s one? If so, you’ve misunderstood it.  </a:t>
            </a:r>
          </a:p>
          <a:p>
            <a:pPr lvl="1"/>
            <a:r>
              <a:rPr lang="en-US" dirty="0" smtClean="0"/>
              <a:t>Writes James White in </a:t>
            </a:r>
            <a:r>
              <a:rPr lang="en-US" i="1" dirty="0" smtClean="0"/>
              <a:t>The Forgotten Trinity</a:t>
            </a:r>
            <a:r>
              <a:rPr lang="en-US" dirty="0"/>
              <a:t>, “…the </a:t>
            </a:r>
            <a:r>
              <a:rPr lang="en-US" dirty="0" smtClean="0"/>
              <a:t>doctrine [of the Trinity] is…so </a:t>
            </a:r>
            <a:r>
              <a:rPr lang="en-US" dirty="0">
                <a:solidFill>
                  <a:srgbClr val="C66951"/>
                </a:solidFill>
              </a:rPr>
              <a:t>misunderstood</a:t>
            </a:r>
            <a:r>
              <a:rPr lang="en-US" dirty="0"/>
              <a:t> that a majority of Christians, when asked, give incorrect and at times downright heretical definitions of the Trinity…</a:t>
            </a:r>
            <a:r>
              <a:rPr lang="en-US" dirty="0">
                <a:solidFill>
                  <a:srgbClr val="C66951"/>
                </a:solidFill>
              </a:rPr>
              <a:t>The single greatest reason people struggle with the doctrine of the Trinity is miscommunication</a:t>
            </a:r>
            <a:r>
              <a:rPr lang="en-US" dirty="0"/>
              <a:t>. It is very rare that anyone actually argues or debates about the real doctrine of the Trinity. Most arguments that take place at the door, or over coffee, or at the workplace involve two or more people fighting vigorously over two or more </a:t>
            </a:r>
            <a:r>
              <a:rPr lang="en-US" dirty="0">
                <a:solidFill>
                  <a:srgbClr val="C66951"/>
                </a:solidFill>
              </a:rPr>
              <a:t>misrepresentations of the doctrine itself</a:t>
            </a:r>
            <a:r>
              <a:rPr lang="en-US" dirty="0"/>
              <a:t>. It is no wonder so many encounters create far more heat than they do </a:t>
            </a:r>
            <a:r>
              <a:rPr lang="en-US" dirty="0" smtClean="0"/>
              <a:t>light (pp. 16,23).</a:t>
            </a:r>
            <a:endParaRPr lang="en-US" dirty="0"/>
          </a:p>
        </p:txBody>
      </p:sp>
      <p:sp>
        <p:nvSpPr>
          <p:cNvPr id="3" name="Title 2"/>
          <p:cNvSpPr>
            <a:spLocks noGrp="1"/>
          </p:cNvSpPr>
          <p:nvPr>
            <p:ph type="title"/>
          </p:nvPr>
        </p:nvSpPr>
        <p:spPr/>
        <p:txBody>
          <a:bodyPr/>
          <a:lstStyle/>
          <a:p>
            <a:r>
              <a:rPr lang="en-US" dirty="0" smtClean="0"/>
              <a:t>apologetics</a:t>
            </a:r>
            <a:r>
              <a:rPr lang="en-US" dirty="0"/>
              <a:t>-the </a:t>
            </a:r>
            <a:r>
              <a:rPr lang="en-US" dirty="0" smtClean="0"/>
              <a:t>Doctrine defended</a:t>
            </a:r>
            <a:endParaRPr lang="en-US" dirty="0"/>
          </a:p>
        </p:txBody>
      </p:sp>
    </p:spTree>
    <p:extLst>
      <p:ext uri="{BB962C8B-B14F-4D97-AF65-F5344CB8AC3E}">
        <p14:creationId xmlns:p14="http://schemas.microsoft.com/office/powerpoint/2010/main" val="43222237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anim calcmode="lin" valueType="num">
                                      <p:cBhvr>
                                        <p:cTn id="1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599" y="1719070"/>
            <a:ext cx="8636001" cy="4643629"/>
          </a:xfrm>
        </p:spPr>
        <p:txBody>
          <a:bodyPr>
            <a:normAutofit/>
          </a:bodyPr>
          <a:lstStyle/>
          <a:p>
            <a:r>
              <a:rPr lang="en-US" dirty="0" smtClean="0">
                <a:solidFill>
                  <a:srgbClr val="C66951"/>
                </a:solidFill>
              </a:rPr>
              <a:t>Question Three Answered</a:t>
            </a:r>
            <a:r>
              <a:rPr lang="en-US" dirty="0" smtClean="0"/>
              <a:t>: The doctrine of the Trinity is not a contradiction, because when it says there is one God who exists in three distinct persons, it’s saying there is a sense in which God is “one,” and a </a:t>
            </a:r>
            <a:r>
              <a:rPr lang="en-US" i="1" dirty="0" smtClean="0"/>
              <a:t>different sense</a:t>
            </a:r>
            <a:r>
              <a:rPr lang="en-US" dirty="0" smtClean="0"/>
              <a:t> in which God is “three.” It’s not saying God is “three” in the same sense that God is “one,” or vice-versa. </a:t>
            </a:r>
          </a:p>
          <a:p>
            <a:pPr lvl="1"/>
            <a:r>
              <a:rPr lang="en-US" dirty="0" smtClean="0"/>
              <a:t>One: Unity they have in relationship with each other</a:t>
            </a:r>
          </a:p>
          <a:p>
            <a:pPr lvl="2"/>
            <a:r>
              <a:rPr lang="en-US" dirty="0" smtClean="0"/>
              <a:t>Identity in relationship and relationship in identity. </a:t>
            </a:r>
          </a:p>
          <a:p>
            <a:pPr lvl="1"/>
            <a:r>
              <a:rPr lang="en-US" dirty="0" smtClean="0"/>
              <a:t>Three:</a:t>
            </a:r>
            <a:r>
              <a:rPr lang="en-US" dirty="0"/>
              <a:t> I</a:t>
            </a:r>
            <a:r>
              <a:rPr lang="en-US" dirty="0" smtClean="0"/>
              <a:t>ndividual wills and minds </a:t>
            </a:r>
          </a:p>
          <a:p>
            <a:pPr lvl="1"/>
            <a:r>
              <a:rPr lang="en-US" dirty="0" smtClean="0"/>
              <a:t>There is no contradiction here because “one” and “three” refer to different things. </a:t>
            </a:r>
            <a:endParaRPr lang="en-US" dirty="0"/>
          </a:p>
        </p:txBody>
      </p:sp>
      <p:sp>
        <p:nvSpPr>
          <p:cNvPr id="3" name="Title 2"/>
          <p:cNvSpPr>
            <a:spLocks noGrp="1"/>
          </p:cNvSpPr>
          <p:nvPr>
            <p:ph type="title"/>
          </p:nvPr>
        </p:nvSpPr>
        <p:spPr/>
        <p:txBody>
          <a:bodyPr/>
          <a:lstStyle/>
          <a:p>
            <a:r>
              <a:rPr lang="en-US" dirty="0"/>
              <a:t>apologetics-the Doctrine defended</a:t>
            </a:r>
          </a:p>
        </p:txBody>
      </p:sp>
    </p:spTree>
    <p:extLst>
      <p:ext uri="{BB962C8B-B14F-4D97-AF65-F5344CB8AC3E}">
        <p14:creationId xmlns:p14="http://schemas.microsoft.com/office/powerpoint/2010/main" val="419263744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anim calcmode="lin" valueType="num">
                                      <p:cBhvr>
                                        <p:cTn id="1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1000"/>
                                        <p:tgtEl>
                                          <p:spTgt spid="2">
                                            <p:txEl>
                                              <p:pRg st="3" end="3"/>
                                            </p:txEl>
                                          </p:spTgt>
                                        </p:tgtEl>
                                      </p:cBhvr>
                                    </p:animEffect>
                                    <p:anim calcmode="lin" valueType="num">
                                      <p:cBhvr>
                                        <p:cTn id="3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fade">
                                      <p:cBhvr>
                                        <p:cTn id="37" dur="1000"/>
                                        <p:tgtEl>
                                          <p:spTgt spid="2">
                                            <p:txEl>
                                              <p:pRg st="4" end="4"/>
                                            </p:txEl>
                                          </p:spTgt>
                                        </p:tgtEl>
                                      </p:cBhvr>
                                    </p:animEffect>
                                    <p:anim calcmode="lin" valueType="num">
                                      <p:cBhvr>
                                        <p:cTn id="3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83329"/>
          </a:xfrm>
        </p:spPr>
        <p:txBody>
          <a:bodyPr>
            <a:normAutofit lnSpcReduction="10000"/>
          </a:bodyPr>
          <a:lstStyle/>
          <a:p>
            <a:r>
              <a:rPr lang="en-US" dirty="0" smtClean="0"/>
              <a:t>What does this show us about God?</a:t>
            </a:r>
            <a:endParaRPr lang="en-US" sz="2000" dirty="0" smtClean="0"/>
          </a:p>
          <a:p>
            <a:r>
              <a:rPr lang="en-US" sz="2000" dirty="0" smtClean="0"/>
              <a:t>How does this help me when life is hard?</a:t>
            </a:r>
          </a:p>
          <a:p>
            <a:r>
              <a:rPr lang="en-US" dirty="0" smtClean="0"/>
              <a:t>What does this teach about human relationships?</a:t>
            </a:r>
            <a:endParaRPr lang="en-US" sz="2000" dirty="0" smtClean="0"/>
          </a:p>
          <a:p>
            <a:pPr lvl="1"/>
            <a:r>
              <a:rPr lang="en-US" sz="1800" dirty="0" smtClean="0"/>
              <a:t>What is shows about God</a:t>
            </a:r>
          </a:p>
          <a:p>
            <a:pPr lvl="2"/>
            <a:r>
              <a:rPr lang="en-US" dirty="0" smtClean="0"/>
              <a:t>We weren’t made to meet God’s needs. </a:t>
            </a:r>
          </a:p>
          <a:p>
            <a:pPr lvl="2"/>
            <a:r>
              <a:rPr lang="en-US" dirty="0" smtClean="0"/>
              <a:t>He made us for himself and saves us by himself – not because of any good he saw in us that he would benefit from. </a:t>
            </a:r>
            <a:endParaRPr lang="en-US" sz="1600" dirty="0" smtClean="0"/>
          </a:p>
          <a:p>
            <a:pPr lvl="1"/>
            <a:r>
              <a:rPr lang="en-US" sz="1800" dirty="0" smtClean="0"/>
              <a:t>How it helps when life is hard</a:t>
            </a:r>
          </a:p>
          <a:p>
            <a:pPr lvl="2"/>
            <a:r>
              <a:rPr lang="en-US" dirty="0" smtClean="0"/>
              <a:t>Because God by nature is relational he cares about how others feel</a:t>
            </a:r>
            <a:r>
              <a:rPr lang="en-US" dirty="0" smtClean="0"/>
              <a:t>.</a:t>
            </a:r>
            <a:endParaRPr lang="en-US" dirty="0" smtClean="0"/>
          </a:p>
          <a:p>
            <a:pPr lvl="1"/>
            <a:r>
              <a:rPr lang="en-US" dirty="0" smtClean="0"/>
              <a:t>Relationships</a:t>
            </a:r>
          </a:p>
          <a:p>
            <a:pPr lvl="2"/>
            <a:r>
              <a:rPr lang="en-US" dirty="0" smtClean="0"/>
              <a:t>Husband and wife: equal in value and humanity – different in function</a:t>
            </a:r>
          </a:p>
          <a:p>
            <a:pPr lvl="2"/>
            <a:r>
              <a:rPr lang="en-US" sz="1600" dirty="0" smtClean="0"/>
              <a:t>Male leadership in home and church: authority (rightly used) is a good thing and is grounded in God himself. Used rightly, not abused, it promotes life. Husbands are to honor their wives as the Father glorifies Christ (John 17:5).  </a:t>
            </a:r>
          </a:p>
          <a:p>
            <a:pPr lvl="2"/>
            <a:r>
              <a:rPr lang="en-US" dirty="0" smtClean="0"/>
              <a:t>We are made in God’s image – made to relate with others. </a:t>
            </a:r>
            <a:endParaRPr lang="en-US" sz="1600" dirty="0" smtClean="0"/>
          </a:p>
          <a:p>
            <a:pPr lvl="2"/>
            <a:endParaRPr lang="en-US" sz="1600" dirty="0"/>
          </a:p>
        </p:txBody>
      </p:sp>
      <p:sp>
        <p:nvSpPr>
          <p:cNvPr id="3" name="Title 2"/>
          <p:cNvSpPr>
            <a:spLocks noGrp="1"/>
          </p:cNvSpPr>
          <p:nvPr>
            <p:ph type="title"/>
          </p:nvPr>
        </p:nvSpPr>
        <p:spPr/>
        <p:txBody>
          <a:bodyPr/>
          <a:lstStyle/>
          <a:p>
            <a:r>
              <a:rPr lang="en-US" dirty="0" smtClean="0"/>
              <a:t>Worship-the doctrine for life</a:t>
            </a:r>
            <a:endParaRPr lang="en-US" dirty="0"/>
          </a:p>
        </p:txBody>
      </p:sp>
    </p:spTree>
    <p:extLst>
      <p:ext uri="{BB962C8B-B14F-4D97-AF65-F5344CB8AC3E}">
        <p14:creationId xmlns:p14="http://schemas.microsoft.com/office/powerpoint/2010/main" val="211384122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1000"/>
                                        <p:tgtEl>
                                          <p:spTgt spid="2">
                                            <p:txEl>
                                              <p:pRg st="5" end="5"/>
                                            </p:txEl>
                                          </p:spTgt>
                                        </p:tgtEl>
                                      </p:cBhvr>
                                    </p:animEffect>
                                    <p:anim calcmode="lin" valueType="num">
                                      <p:cBhvr>
                                        <p:cTn id="4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2">
                                            <p:txEl>
                                              <p:pRg st="7" end="7"/>
                                            </p:txEl>
                                          </p:spTgt>
                                        </p:tgtEl>
                                        <p:attrNameLst>
                                          <p:attrName>style.visibility</p:attrName>
                                        </p:attrNameLst>
                                      </p:cBhvr>
                                      <p:to>
                                        <p:strVal val="visible"/>
                                      </p:to>
                                    </p:set>
                                    <p:animEffect transition="in" filter="fade">
                                      <p:cBhvr>
                                        <p:cTn id="53" dur="1000"/>
                                        <p:tgtEl>
                                          <p:spTgt spid="2">
                                            <p:txEl>
                                              <p:pRg st="7" end="7"/>
                                            </p:txEl>
                                          </p:spTgt>
                                        </p:tgtEl>
                                      </p:cBhvr>
                                    </p:animEffect>
                                    <p:anim calcmode="lin" valueType="num">
                                      <p:cBhvr>
                                        <p:cTn id="5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2">
                                            <p:txEl>
                                              <p:pRg st="7" end="7"/>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2">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grpId="0"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Effect transition="in" filter="fade">
                                      <p:cBhvr>
                                        <p:cTn id="61" dur="1000"/>
                                        <p:tgtEl>
                                          <p:spTgt spid="2">
                                            <p:txEl>
                                              <p:pRg st="8" end="8"/>
                                            </p:txEl>
                                          </p:spTgt>
                                        </p:tgtEl>
                                      </p:cBhvr>
                                    </p:animEffect>
                                    <p:anim calcmode="lin" valueType="num">
                                      <p:cBhvr>
                                        <p:cTn id="6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3" dur="900" decel="100000" fill="hold"/>
                                        <p:tgtEl>
                                          <p:spTgt spid="2">
                                            <p:txEl>
                                              <p:pRg st="8" end="8"/>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
                                            <p:txEl>
                                              <p:pRg st="8" end="8"/>
                                            </p:txEl>
                                          </p:spTgt>
                                        </p:tgtEl>
                                        <p:attrNameLst>
                                          <p:attrName>ppt_y</p:attrName>
                                        </p:attrNameLst>
                                      </p:cBhvr>
                                      <p:tavLst>
                                        <p:tav tm="0">
                                          <p:val>
                                            <p:strVal val="#ppt_y-.03"/>
                                          </p:val>
                                        </p:tav>
                                        <p:tav tm="100000">
                                          <p:val>
                                            <p:strVal val="#ppt_y"/>
                                          </p:val>
                                        </p:tav>
                                      </p:tavLst>
                                    </p:anim>
                                  </p:childTnLst>
                                </p:cTn>
                              </p:par>
                              <p:par>
                                <p:cTn id="65" presetID="37" presetClass="entr" presetSubtype="0" fill="hold" grpId="0" nodeType="withEffect">
                                  <p:stCondLst>
                                    <p:cond delay="0"/>
                                  </p:stCondLst>
                                  <p:childTnLst>
                                    <p:set>
                                      <p:cBhvr>
                                        <p:cTn id="66" dur="1" fill="hold">
                                          <p:stCondLst>
                                            <p:cond delay="0"/>
                                          </p:stCondLst>
                                        </p:cTn>
                                        <p:tgtEl>
                                          <p:spTgt spid="2">
                                            <p:txEl>
                                              <p:pRg st="9" end="9"/>
                                            </p:txEl>
                                          </p:spTgt>
                                        </p:tgtEl>
                                        <p:attrNameLst>
                                          <p:attrName>style.visibility</p:attrName>
                                        </p:attrNameLst>
                                      </p:cBhvr>
                                      <p:to>
                                        <p:strVal val="visible"/>
                                      </p:to>
                                    </p:set>
                                    <p:animEffect transition="in" filter="fade">
                                      <p:cBhvr>
                                        <p:cTn id="67" dur="1000"/>
                                        <p:tgtEl>
                                          <p:spTgt spid="2">
                                            <p:txEl>
                                              <p:pRg st="9" end="9"/>
                                            </p:txEl>
                                          </p:spTgt>
                                        </p:tgtEl>
                                      </p:cBhvr>
                                    </p:animEffect>
                                    <p:anim calcmode="lin" valueType="num">
                                      <p:cBhvr>
                                        <p:cTn id="6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9" dur="900" decel="100000" fill="hold"/>
                                        <p:tgtEl>
                                          <p:spTgt spid="2">
                                            <p:txEl>
                                              <p:pRg st="9" end="9"/>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2">
                                            <p:txEl>
                                              <p:pRg st="9" end="9"/>
                                            </p:txEl>
                                          </p:spTgt>
                                        </p:tgtEl>
                                        <p:attrNameLst>
                                          <p:attrName>ppt_y</p:attrName>
                                        </p:attrNameLst>
                                      </p:cBhvr>
                                      <p:tavLst>
                                        <p:tav tm="0">
                                          <p:val>
                                            <p:strVal val="#ppt_y-.03"/>
                                          </p:val>
                                        </p:tav>
                                        <p:tav tm="100000">
                                          <p:val>
                                            <p:strVal val="#ppt_y"/>
                                          </p:val>
                                        </p:tav>
                                      </p:tavLst>
                                    </p:anim>
                                  </p:childTnLst>
                                </p:cTn>
                              </p:par>
                              <p:par>
                                <p:cTn id="71" presetID="37" presetClass="entr" presetSubtype="0" fill="hold" grpId="0" nodeType="withEffect">
                                  <p:stCondLst>
                                    <p:cond delay="0"/>
                                  </p:stCondLst>
                                  <p:childTnLst>
                                    <p:set>
                                      <p:cBhvr>
                                        <p:cTn id="72" dur="1" fill="hold">
                                          <p:stCondLst>
                                            <p:cond delay="0"/>
                                          </p:stCondLst>
                                        </p:cTn>
                                        <p:tgtEl>
                                          <p:spTgt spid="2">
                                            <p:txEl>
                                              <p:pRg st="10" end="10"/>
                                            </p:txEl>
                                          </p:spTgt>
                                        </p:tgtEl>
                                        <p:attrNameLst>
                                          <p:attrName>style.visibility</p:attrName>
                                        </p:attrNameLst>
                                      </p:cBhvr>
                                      <p:to>
                                        <p:strVal val="visible"/>
                                      </p:to>
                                    </p:set>
                                    <p:animEffect transition="in" filter="fade">
                                      <p:cBhvr>
                                        <p:cTn id="73" dur="1000"/>
                                        <p:tgtEl>
                                          <p:spTgt spid="2">
                                            <p:txEl>
                                              <p:pRg st="10" end="10"/>
                                            </p:txEl>
                                          </p:spTgt>
                                        </p:tgtEl>
                                      </p:cBhvr>
                                    </p:animEffect>
                                    <p:anim calcmode="lin" valueType="num">
                                      <p:cBhvr>
                                        <p:cTn id="74"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5" dur="900" decel="100000" fill="hold"/>
                                        <p:tgtEl>
                                          <p:spTgt spid="2">
                                            <p:txEl>
                                              <p:pRg st="10" end="10"/>
                                            </p:txEl>
                                          </p:spTgt>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2">
                                            <p:txEl>
                                              <p:pRg st="10" end="10"/>
                                            </p:txEl>
                                          </p:spTgt>
                                        </p:tgtEl>
                                        <p:attrNameLst>
                                          <p:attrName>ppt_y</p:attrName>
                                        </p:attrNameLst>
                                      </p:cBhvr>
                                      <p:tavLst>
                                        <p:tav tm="0">
                                          <p:val>
                                            <p:strVal val="#ppt_y-.03"/>
                                          </p:val>
                                        </p:tav>
                                        <p:tav tm="100000">
                                          <p:val>
                                            <p:strVal val="#ppt_y"/>
                                          </p:val>
                                        </p:tav>
                                      </p:tavLst>
                                    </p:anim>
                                  </p:childTnLst>
                                </p:cTn>
                              </p:par>
                              <p:par>
                                <p:cTn id="77" presetID="37" presetClass="entr" presetSubtype="0" fill="hold" grpId="0" nodeType="withEffect">
                                  <p:stCondLst>
                                    <p:cond delay="0"/>
                                  </p:stCondLst>
                                  <p:childTnLst>
                                    <p:set>
                                      <p:cBhvr>
                                        <p:cTn id="78" dur="1" fill="hold">
                                          <p:stCondLst>
                                            <p:cond delay="0"/>
                                          </p:stCondLst>
                                        </p:cTn>
                                        <p:tgtEl>
                                          <p:spTgt spid="2">
                                            <p:txEl>
                                              <p:pRg st="11" end="11"/>
                                            </p:txEl>
                                          </p:spTgt>
                                        </p:tgtEl>
                                        <p:attrNameLst>
                                          <p:attrName>style.visibility</p:attrName>
                                        </p:attrNameLst>
                                      </p:cBhvr>
                                      <p:to>
                                        <p:strVal val="visible"/>
                                      </p:to>
                                    </p:set>
                                    <p:animEffect transition="in" filter="fade">
                                      <p:cBhvr>
                                        <p:cTn id="79" dur="1000"/>
                                        <p:tgtEl>
                                          <p:spTgt spid="2">
                                            <p:txEl>
                                              <p:pRg st="11" end="11"/>
                                            </p:txEl>
                                          </p:spTgt>
                                        </p:tgtEl>
                                      </p:cBhvr>
                                    </p:animEffect>
                                    <p:anim calcmode="lin" valueType="num">
                                      <p:cBhvr>
                                        <p:cTn id="80"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2">
                                            <p:txEl>
                                              <p:pRg st="11" end="11"/>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2">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Reality, in fact, is usually something you could not have guessed…Christianity is a religion you could not have </a:t>
            </a:r>
            <a:r>
              <a:rPr lang="en-US" sz="2200" dirty="0" smtClean="0"/>
              <a:t>guessed…it </a:t>
            </a:r>
            <a:r>
              <a:rPr lang="en-US" sz="2200" dirty="0"/>
              <a:t>is not the sort of thing anyone would have made up. </a:t>
            </a:r>
            <a:r>
              <a:rPr lang="en-US" sz="2200" dirty="0" smtClean="0"/>
              <a:t>The </a:t>
            </a:r>
            <a:r>
              <a:rPr lang="en-US" sz="2200" dirty="0"/>
              <a:t>problem is not simple and the answer is not going to be either.</a:t>
            </a:r>
            <a:r>
              <a:rPr lang="en-US" sz="2200" dirty="0" smtClean="0"/>
              <a:t>” C.S. Lewis, </a:t>
            </a:r>
            <a:r>
              <a:rPr lang="en-US" sz="2200" i="1" dirty="0" smtClean="0"/>
              <a:t>Mere Christianity</a:t>
            </a:r>
            <a:r>
              <a:rPr lang="en-US" sz="2200" dirty="0" smtClean="0"/>
              <a:t>. </a:t>
            </a:r>
            <a:endParaRPr lang="en-US" sz="2200" dirty="0"/>
          </a:p>
          <a:p>
            <a:pPr marL="45720" indent="0">
              <a:buNone/>
            </a:pPr>
            <a:endParaRPr lang="en-US" sz="2200" dirty="0" smtClean="0"/>
          </a:p>
        </p:txBody>
      </p:sp>
      <p:sp>
        <p:nvSpPr>
          <p:cNvPr id="3" name="Title 2"/>
          <p:cNvSpPr>
            <a:spLocks noGrp="1"/>
          </p:cNvSpPr>
          <p:nvPr>
            <p:ph type="title"/>
          </p:nvPr>
        </p:nvSpPr>
        <p:spPr/>
        <p:txBody>
          <a:bodyPr/>
          <a:lstStyle/>
          <a:p>
            <a:r>
              <a:rPr lang="en-US" dirty="0" smtClean="0"/>
              <a:t>Guess what?</a:t>
            </a:r>
            <a:endParaRPr lang="en-US" dirty="0"/>
          </a:p>
        </p:txBody>
      </p:sp>
    </p:spTree>
    <p:extLst>
      <p:ext uri="{BB962C8B-B14F-4D97-AF65-F5344CB8AC3E}">
        <p14:creationId xmlns:p14="http://schemas.microsoft.com/office/powerpoint/2010/main" val="192582157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200" dirty="0" smtClean="0"/>
              <a:t>God, by definition, is unique from and above everything else. </a:t>
            </a:r>
            <a:endParaRPr lang="en-US" sz="2200" dirty="0"/>
          </a:p>
          <a:p>
            <a:endParaRPr lang="en-US" sz="2200" dirty="0" smtClean="0"/>
          </a:p>
          <a:p>
            <a:pPr marL="45720" indent="0">
              <a:buNone/>
            </a:pPr>
            <a:endParaRPr lang="en-US" sz="2200" dirty="0" smtClean="0"/>
          </a:p>
          <a:p>
            <a:r>
              <a:rPr lang="en-US" sz="2200" dirty="0" smtClean="0"/>
              <a:t>If we could figure him out on our own we would be greater than him and he wouldn’t be worthy of the title “God.” </a:t>
            </a:r>
          </a:p>
          <a:p>
            <a:endParaRPr lang="en-US" sz="2200" dirty="0" smtClean="0"/>
          </a:p>
          <a:p>
            <a:pPr marL="45720" indent="0">
              <a:buNone/>
            </a:pPr>
            <a:endParaRPr lang="en-US" sz="2200" dirty="0" smtClean="0"/>
          </a:p>
          <a:p>
            <a:r>
              <a:rPr lang="en-US" sz="2200" dirty="0" smtClean="0"/>
              <a:t>But because God is God we can’t, and he has clearly explained himself in scripture. We are creatures and depend on him.   </a:t>
            </a:r>
          </a:p>
        </p:txBody>
      </p:sp>
      <p:sp>
        <p:nvSpPr>
          <p:cNvPr id="3" name="Title 2"/>
          <p:cNvSpPr>
            <a:spLocks noGrp="1"/>
          </p:cNvSpPr>
          <p:nvPr>
            <p:ph type="title"/>
          </p:nvPr>
        </p:nvSpPr>
        <p:spPr/>
        <p:txBody>
          <a:bodyPr/>
          <a:lstStyle/>
          <a:p>
            <a:r>
              <a:rPr lang="en-US" dirty="0" smtClean="0"/>
              <a:t>Surprise! God is…god</a:t>
            </a:r>
            <a:endParaRPr lang="en-US" dirty="0"/>
          </a:p>
        </p:txBody>
      </p:sp>
    </p:spTree>
    <p:extLst>
      <p:ext uri="{BB962C8B-B14F-4D97-AF65-F5344CB8AC3E}">
        <p14:creationId xmlns:p14="http://schemas.microsoft.com/office/powerpoint/2010/main" val="20764302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000"/>
                                        <p:tgtEl>
                                          <p:spTgt spid="2">
                                            <p:txEl>
                                              <p:pRg st="3" end="3"/>
                                            </p:txEl>
                                          </p:spTgt>
                                        </p:tgtEl>
                                      </p:cBhvr>
                                    </p:animEffect>
                                    <p:anim calcmode="lin" valueType="num">
                                      <p:cBhvr>
                                        <p:cTn id="1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1000"/>
                                        <p:tgtEl>
                                          <p:spTgt spid="2">
                                            <p:txEl>
                                              <p:pRg st="6" end="6"/>
                                            </p:txEl>
                                          </p:spTgt>
                                        </p:tgtEl>
                                      </p:cBhvr>
                                    </p:animEffect>
                                    <p:anim calcmode="lin" valueType="num">
                                      <p:cBhvr>
                                        <p:cTn id="2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a:t>Outline</a:t>
            </a:r>
          </a:p>
          <a:p>
            <a:pPr lvl="1"/>
            <a:r>
              <a:rPr lang="en-US" sz="2200" dirty="0"/>
              <a:t>Definition: The Doctrine Defined</a:t>
            </a:r>
          </a:p>
          <a:p>
            <a:pPr lvl="1"/>
            <a:r>
              <a:rPr lang="en-US" sz="2200" dirty="0"/>
              <a:t>Scripture: The Doctrine Revealed</a:t>
            </a:r>
          </a:p>
          <a:p>
            <a:pPr lvl="1"/>
            <a:r>
              <a:rPr lang="en-US" sz="2200" dirty="0"/>
              <a:t>Apologetics: The Doctrine Defended</a:t>
            </a:r>
          </a:p>
          <a:p>
            <a:pPr lvl="1"/>
            <a:r>
              <a:rPr lang="en-US" sz="2200" dirty="0"/>
              <a:t>Worship: The Doctrine for Life</a:t>
            </a:r>
          </a:p>
          <a:p>
            <a:endParaRPr lang="en-US" dirty="0"/>
          </a:p>
        </p:txBody>
      </p:sp>
      <p:sp>
        <p:nvSpPr>
          <p:cNvPr id="3" name="Title 2"/>
          <p:cNvSpPr>
            <a:spLocks noGrp="1"/>
          </p:cNvSpPr>
          <p:nvPr>
            <p:ph type="title"/>
          </p:nvPr>
        </p:nvSpPr>
        <p:spPr/>
        <p:txBody>
          <a:bodyPr/>
          <a:lstStyle/>
          <a:p>
            <a:r>
              <a:rPr lang="en-US" dirty="0" smtClean="0"/>
              <a:t>The way forward</a:t>
            </a:r>
            <a:endParaRPr lang="en-US" dirty="0"/>
          </a:p>
        </p:txBody>
      </p:sp>
    </p:spTree>
    <p:extLst>
      <p:ext uri="{BB962C8B-B14F-4D97-AF65-F5344CB8AC3E}">
        <p14:creationId xmlns:p14="http://schemas.microsoft.com/office/powerpoint/2010/main" val="34165452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1000"/>
                                        <p:tgtEl>
                                          <p:spTgt spid="2">
                                            <p:txEl>
                                              <p:pRg st="3" end="3"/>
                                            </p:txEl>
                                          </p:spTgt>
                                        </p:tgtEl>
                                      </p:cBhvr>
                                    </p:animEffect>
                                    <p:anim calcmode="lin" valueType="num">
                                      <p:cBhvr>
                                        <p:cTn id="2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The Doctrine of the Trinity</a:t>
            </a:r>
          </a:p>
          <a:p>
            <a:pPr lvl="1"/>
            <a:r>
              <a:rPr lang="en-US" sz="2000" dirty="0" smtClean="0"/>
              <a:t>There is only one God. </a:t>
            </a:r>
            <a:r>
              <a:rPr lang="en-US" sz="2000" dirty="0"/>
              <a:t>The one God exists as three distinct persons, the Father, the Son, and the Holy Spirit, </a:t>
            </a:r>
            <a:r>
              <a:rPr lang="en-US" sz="2000" dirty="0" smtClean="0"/>
              <a:t>who always exist and </a:t>
            </a:r>
            <a:r>
              <a:rPr lang="en-US" sz="2000" dirty="0"/>
              <a:t>share exactly the same qualities and </a:t>
            </a:r>
            <a:r>
              <a:rPr lang="en-US" sz="2000" dirty="0" smtClean="0"/>
              <a:t>abilities that define what it means to be God; </a:t>
            </a:r>
            <a:r>
              <a:rPr lang="en-US" sz="2000" dirty="0"/>
              <a:t>who they are is based on their relationship with each other so there is unity between </a:t>
            </a:r>
            <a:r>
              <a:rPr lang="en-US" sz="2000" dirty="0" smtClean="0"/>
              <a:t>them, </a:t>
            </a:r>
            <a:r>
              <a:rPr lang="en-US" sz="2000" dirty="0"/>
              <a:t>though neither is the other. </a:t>
            </a:r>
            <a:endParaRPr lang="en-US" sz="2000" dirty="0" smtClean="0"/>
          </a:p>
          <a:p>
            <a:pPr lvl="2"/>
            <a:r>
              <a:rPr lang="en-US" sz="2000" dirty="0" smtClean="0"/>
              <a:t>Person- Something that has its own will and mind. </a:t>
            </a:r>
          </a:p>
          <a:p>
            <a:pPr lvl="2"/>
            <a:r>
              <a:rPr lang="en-US" sz="2000" dirty="0" smtClean="0"/>
              <a:t>Distinct- A person is said to be distinct from another if he is not the other. </a:t>
            </a:r>
          </a:p>
          <a:p>
            <a:pPr lvl="2"/>
            <a:r>
              <a:rPr lang="en-US" sz="2000" dirty="0" smtClean="0"/>
              <a:t>Unity- The identity of each person is based on his relationship with the others, such that who they are is based on how they relate. They cannot be separated.  </a:t>
            </a:r>
            <a:endParaRPr lang="en-US" sz="2000" dirty="0"/>
          </a:p>
        </p:txBody>
      </p:sp>
      <p:sp>
        <p:nvSpPr>
          <p:cNvPr id="3" name="Title 2"/>
          <p:cNvSpPr>
            <a:spLocks noGrp="1"/>
          </p:cNvSpPr>
          <p:nvPr>
            <p:ph type="title"/>
          </p:nvPr>
        </p:nvSpPr>
        <p:spPr/>
        <p:txBody>
          <a:bodyPr/>
          <a:lstStyle/>
          <a:p>
            <a:r>
              <a:rPr lang="en-US" dirty="0" smtClean="0"/>
              <a:t>Definition-The Doctrine Defined</a:t>
            </a:r>
            <a:endParaRPr lang="en-US" dirty="0"/>
          </a:p>
        </p:txBody>
      </p:sp>
    </p:spTree>
    <p:extLst>
      <p:ext uri="{BB962C8B-B14F-4D97-AF65-F5344CB8AC3E}">
        <p14:creationId xmlns:p14="http://schemas.microsoft.com/office/powerpoint/2010/main" val="381854912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anim calcmode="lin" valueType="num">
                                      <p:cBhvr>
                                        <p:cTn id="1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anim calcmode="lin" valueType="num">
                                      <p:cBhvr>
                                        <p:cTn id="2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anim calcmode="lin" valueType="num">
                                      <p:cBhvr>
                                        <p:cTn id="4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200" dirty="0" smtClean="0"/>
              <a:t>Where’s the traditional language?</a:t>
            </a:r>
          </a:p>
          <a:p>
            <a:pPr lvl="1"/>
            <a:r>
              <a:rPr lang="en-US" sz="2200" dirty="0" smtClean="0"/>
              <a:t>Post-Christian culture – people no longer understand basic Christian terms (not even in the church). I want to prepare us to engage the culture so I need to use plain language. </a:t>
            </a:r>
            <a:endParaRPr lang="en-US" sz="2200" dirty="0"/>
          </a:p>
          <a:p>
            <a:r>
              <a:rPr lang="en-US" sz="2200" dirty="0" smtClean="0"/>
              <a:t>Definition uses plain language but means the same thing</a:t>
            </a:r>
          </a:p>
          <a:p>
            <a:pPr lvl="1"/>
            <a:r>
              <a:rPr lang="en-US" sz="2200" b="1" dirty="0"/>
              <a:t>The Doctrine of the Trinity</a:t>
            </a:r>
            <a:r>
              <a:rPr lang="en-US" sz="2200" dirty="0"/>
              <a:t>: There is only one God. The one God exists as three distinct persons, the Father, the Son, and the Holy Spirit, who </a:t>
            </a:r>
            <a:r>
              <a:rPr lang="en-US" sz="2200" dirty="0" smtClean="0"/>
              <a:t>always exist</a:t>
            </a:r>
            <a:r>
              <a:rPr lang="en-US" sz="2200" dirty="0" smtClean="0"/>
              <a:t> </a:t>
            </a:r>
            <a:r>
              <a:rPr lang="en-US" sz="2200" dirty="0">
                <a:solidFill>
                  <a:srgbClr val="C66951"/>
                </a:solidFill>
              </a:rPr>
              <a:t>(co-eternal)</a:t>
            </a:r>
            <a:r>
              <a:rPr lang="en-US" sz="2200" dirty="0"/>
              <a:t> and share exactly the same qualities and </a:t>
            </a:r>
            <a:r>
              <a:rPr lang="en-US" sz="2200" dirty="0" smtClean="0"/>
              <a:t>abilities that define what it means to be God </a:t>
            </a:r>
            <a:r>
              <a:rPr lang="en-US" sz="2200" dirty="0">
                <a:solidFill>
                  <a:srgbClr val="C66951"/>
                </a:solidFill>
              </a:rPr>
              <a:t>(co-equal)</a:t>
            </a:r>
            <a:r>
              <a:rPr lang="en-US" sz="2200" dirty="0"/>
              <a:t>; who they are is based on their relationship with each other </a:t>
            </a:r>
            <a:r>
              <a:rPr lang="en-US" sz="2200" dirty="0" smtClean="0"/>
              <a:t>so </a:t>
            </a:r>
            <a:r>
              <a:rPr lang="en-US" sz="2200" dirty="0"/>
              <a:t>there is unity between </a:t>
            </a:r>
            <a:r>
              <a:rPr lang="en-US" sz="2200" dirty="0" smtClean="0"/>
              <a:t>them </a:t>
            </a:r>
            <a:r>
              <a:rPr lang="en-US" sz="2200" dirty="0" smtClean="0">
                <a:solidFill>
                  <a:srgbClr val="C66951"/>
                </a:solidFill>
              </a:rPr>
              <a:t>(</a:t>
            </a:r>
            <a:r>
              <a:rPr lang="en-US" sz="2200" dirty="0">
                <a:solidFill>
                  <a:srgbClr val="C66951"/>
                </a:solidFill>
              </a:rPr>
              <a:t>one Being)</a:t>
            </a:r>
            <a:r>
              <a:rPr lang="en-US" sz="2200" dirty="0" smtClean="0"/>
              <a:t>, </a:t>
            </a:r>
            <a:r>
              <a:rPr lang="en-US" sz="2200" dirty="0"/>
              <a:t>though neither is the other </a:t>
            </a:r>
            <a:r>
              <a:rPr lang="en-US" sz="2200" dirty="0">
                <a:solidFill>
                  <a:srgbClr val="C66951"/>
                </a:solidFill>
              </a:rPr>
              <a:t>(distinct)</a:t>
            </a:r>
            <a:r>
              <a:rPr lang="en-US" sz="2200" dirty="0"/>
              <a:t>. </a:t>
            </a:r>
          </a:p>
          <a:p>
            <a:pPr marL="365760" lvl="1" indent="0">
              <a:buNone/>
            </a:pPr>
            <a:endParaRPr lang="en-US" sz="2200" dirty="0"/>
          </a:p>
        </p:txBody>
      </p:sp>
      <p:sp>
        <p:nvSpPr>
          <p:cNvPr id="3" name="Title 2"/>
          <p:cNvSpPr>
            <a:spLocks noGrp="1"/>
          </p:cNvSpPr>
          <p:nvPr>
            <p:ph type="title"/>
          </p:nvPr>
        </p:nvSpPr>
        <p:spPr/>
        <p:txBody>
          <a:bodyPr/>
          <a:lstStyle/>
          <a:p>
            <a:r>
              <a:rPr lang="en-US" dirty="0"/>
              <a:t>Definition-The Doctrine Defined</a:t>
            </a:r>
          </a:p>
        </p:txBody>
      </p:sp>
    </p:spTree>
    <p:extLst>
      <p:ext uri="{BB962C8B-B14F-4D97-AF65-F5344CB8AC3E}">
        <p14:creationId xmlns:p14="http://schemas.microsoft.com/office/powerpoint/2010/main" val="131640037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anim calcmode="lin" valueType="num">
                                      <p:cBhvr>
                                        <p:cTn id="1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anim calcmode="lin" valueType="num">
                                      <p:cBhvr>
                                        <p:cTn id="2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18287"/>
          </a:xfrm>
        </p:spPr>
        <p:txBody>
          <a:bodyPr>
            <a:normAutofit/>
          </a:bodyPr>
          <a:lstStyle/>
          <a:p>
            <a:r>
              <a:rPr lang="en-US" sz="2200" dirty="0" smtClean="0"/>
              <a:t>ONE GOD: Monotheism</a:t>
            </a:r>
          </a:p>
          <a:p>
            <a:pPr lvl="1"/>
            <a:r>
              <a:rPr lang="en-US" sz="2000" dirty="0" smtClean="0"/>
              <a:t>Deut. 6:4-5 (The </a:t>
            </a:r>
            <a:r>
              <a:rPr lang="en-US" sz="2000" i="1" dirty="0" err="1" smtClean="0"/>
              <a:t>Shema</a:t>
            </a:r>
            <a:r>
              <a:rPr lang="en-US" sz="2000" dirty="0" smtClean="0"/>
              <a:t>, </a:t>
            </a:r>
            <a:r>
              <a:rPr lang="en-US" sz="2000" dirty="0" err="1" smtClean="0"/>
              <a:t>Hb</a:t>
            </a:r>
            <a:r>
              <a:rPr lang="en-US" sz="2000" dirty="0" smtClean="0"/>
              <a:t>. “hear”)</a:t>
            </a:r>
          </a:p>
          <a:p>
            <a:pPr lvl="2"/>
            <a:r>
              <a:rPr lang="en-US" sz="1800" dirty="0"/>
              <a:t>Hear, O Israel: The LORD our God</a:t>
            </a:r>
            <a:r>
              <a:rPr lang="en-US" sz="1800" i="1" dirty="0"/>
              <a:t>, </a:t>
            </a:r>
            <a:r>
              <a:rPr lang="en-US" sz="1800" i="1" dirty="0">
                <a:solidFill>
                  <a:srgbClr val="C66951"/>
                </a:solidFill>
              </a:rPr>
              <a:t>the LORD is one</a:t>
            </a:r>
            <a:r>
              <a:rPr lang="en-US" sz="1800" dirty="0"/>
              <a:t>. You shall love the LORD your God with all your heart and with all your soul and with all </a:t>
            </a:r>
            <a:r>
              <a:rPr lang="en-US" sz="1800" dirty="0" smtClean="0"/>
              <a:t>your </a:t>
            </a:r>
            <a:r>
              <a:rPr lang="en-US" sz="1800" dirty="0"/>
              <a:t>might.” </a:t>
            </a:r>
            <a:endParaRPr lang="en-US" sz="1800" dirty="0" smtClean="0"/>
          </a:p>
          <a:p>
            <a:pPr lvl="1"/>
            <a:r>
              <a:rPr lang="en-US" sz="2000" dirty="0" smtClean="0"/>
              <a:t>Mk. 12:29-30</a:t>
            </a:r>
          </a:p>
          <a:p>
            <a:pPr lvl="2"/>
            <a:r>
              <a:rPr lang="en-US" sz="1800" dirty="0" smtClean="0"/>
              <a:t>Jesus quotes the </a:t>
            </a:r>
            <a:r>
              <a:rPr lang="en-US" sz="1800" i="1" dirty="0" err="1" smtClean="0"/>
              <a:t>Shema</a:t>
            </a:r>
            <a:r>
              <a:rPr lang="en-US" sz="1800" i="1" dirty="0" smtClean="0"/>
              <a:t> </a:t>
            </a:r>
            <a:r>
              <a:rPr lang="en-US" sz="1800" dirty="0" smtClean="0"/>
              <a:t>and teaches it’s true. </a:t>
            </a:r>
          </a:p>
          <a:p>
            <a:pPr lvl="2"/>
            <a:r>
              <a:rPr lang="en-US" sz="1800" dirty="0">
                <a:solidFill>
                  <a:srgbClr val="C66951"/>
                </a:solidFill>
              </a:rPr>
              <a:t>Jesus </a:t>
            </a:r>
            <a:r>
              <a:rPr lang="en-US" sz="1800" dirty="0" smtClean="0">
                <a:solidFill>
                  <a:srgbClr val="C66951"/>
                </a:solidFill>
              </a:rPr>
              <a:t>answered</a:t>
            </a:r>
            <a:r>
              <a:rPr lang="en-US" sz="1800" dirty="0" smtClean="0"/>
              <a:t>, </a:t>
            </a:r>
            <a:r>
              <a:rPr lang="en-US" sz="1800" dirty="0"/>
              <a:t>‘the most </a:t>
            </a:r>
            <a:r>
              <a:rPr lang="en-US" sz="1800" dirty="0" smtClean="0"/>
              <a:t>important is</a:t>
            </a:r>
            <a:r>
              <a:rPr lang="en-US" sz="1800" dirty="0"/>
              <a:t>, ‘Hear, O Israel: The Lord our God</a:t>
            </a:r>
            <a:r>
              <a:rPr lang="en-US" sz="1800" dirty="0">
                <a:solidFill>
                  <a:srgbClr val="C66951"/>
                </a:solidFill>
              </a:rPr>
              <a:t>, </a:t>
            </a:r>
            <a:r>
              <a:rPr lang="en-US" sz="1800" i="1" dirty="0">
                <a:solidFill>
                  <a:srgbClr val="C66951"/>
                </a:solidFill>
              </a:rPr>
              <a:t>the Lord is one</a:t>
            </a:r>
            <a:r>
              <a:rPr lang="en-US" sz="1800" dirty="0"/>
              <a:t>. And you shall love the Lord your God with all your heart and with all your soul and with all your mind and with all your strength.” </a:t>
            </a:r>
            <a:endParaRPr lang="en-US" sz="1800" dirty="0" smtClean="0"/>
          </a:p>
          <a:p>
            <a:pPr lvl="2"/>
            <a:r>
              <a:rPr lang="en-US" sz="1800" dirty="0"/>
              <a:t>And in </a:t>
            </a:r>
            <a:r>
              <a:rPr lang="en-US" sz="1800" b="1" dirty="0"/>
              <a:t>verse 32</a:t>
            </a:r>
            <a:r>
              <a:rPr lang="en-US" sz="1800" dirty="0"/>
              <a:t> the scribe responds, “You are right, Teacher. </a:t>
            </a:r>
            <a:r>
              <a:rPr lang="en-US" sz="1800" i="1" dirty="0">
                <a:solidFill>
                  <a:srgbClr val="C66951"/>
                </a:solidFill>
              </a:rPr>
              <a:t>You have truly said</a:t>
            </a:r>
            <a:r>
              <a:rPr lang="en-US" sz="1800" dirty="0">
                <a:solidFill>
                  <a:srgbClr val="C66951"/>
                </a:solidFill>
              </a:rPr>
              <a:t> that he is </a:t>
            </a:r>
            <a:r>
              <a:rPr lang="en-US" sz="1800" i="1" dirty="0">
                <a:solidFill>
                  <a:srgbClr val="C66951"/>
                </a:solidFill>
              </a:rPr>
              <a:t>one</a:t>
            </a:r>
            <a:r>
              <a:rPr lang="en-US" sz="1800" dirty="0"/>
              <a:t>, and there is </a:t>
            </a:r>
            <a:r>
              <a:rPr lang="en-US" sz="1800" i="1" dirty="0">
                <a:solidFill>
                  <a:srgbClr val="C66951"/>
                </a:solidFill>
              </a:rPr>
              <a:t>no other</a:t>
            </a:r>
            <a:r>
              <a:rPr lang="en-US" sz="1800" dirty="0">
                <a:solidFill>
                  <a:srgbClr val="C66951"/>
                </a:solidFill>
              </a:rPr>
              <a:t> besides him</a:t>
            </a:r>
            <a:r>
              <a:rPr lang="en-US" sz="1800" dirty="0"/>
              <a:t>.” </a:t>
            </a:r>
            <a:endParaRPr lang="en-US" sz="1800" dirty="0" smtClean="0"/>
          </a:p>
        </p:txBody>
      </p:sp>
      <p:sp>
        <p:nvSpPr>
          <p:cNvPr id="3" name="Title 2"/>
          <p:cNvSpPr>
            <a:spLocks noGrp="1"/>
          </p:cNvSpPr>
          <p:nvPr>
            <p:ph type="title"/>
          </p:nvPr>
        </p:nvSpPr>
        <p:spPr/>
        <p:txBody>
          <a:bodyPr/>
          <a:lstStyle/>
          <a:p>
            <a:r>
              <a:rPr lang="en-US" dirty="0" smtClean="0"/>
              <a:t>Scripture-the Doctrine revealed</a:t>
            </a:r>
            <a:endParaRPr lang="en-US" dirty="0"/>
          </a:p>
        </p:txBody>
      </p:sp>
    </p:spTree>
    <p:extLst>
      <p:ext uri="{BB962C8B-B14F-4D97-AF65-F5344CB8AC3E}">
        <p14:creationId xmlns:p14="http://schemas.microsoft.com/office/powerpoint/2010/main" val="151048864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1000"/>
                                        <p:tgtEl>
                                          <p:spTgt spid="2">
                                            <p:txEl>
                                              <p:pRg st="3" end="3"/>
                                            </p:txEl>
                                          </p:spTgt>
                                        </p:tgtEl>
                                      </p:cBhvr>
                                    </p:animEffect>
                                    <p:anim calcmode="lin" valueType="num">
                                      <p:cBhvr>
                                        <p:cTn id="3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Effect transition="in" filter="fade">
                                      <p:cBhvr>
                                        <p:cTn id="43" dur="1000"/>
                                        <p:tgtEl>
                                          <p:spTgt spid="2">
                                            <p:txEl>
                                              <p:pRg st="5" end="5"/>
                                            </p:txEl>
                                          </p:spTgt>
                                        </p:tgtEl>
                                      </p:cBhvr>
                                    </p:animEffect>
                                    <p:anim calcmode="lin" valueType="num">
                                      <p:cBhvr>
                                        <p:cTn id="44"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55643"/>
          </a:xfrm>
        </p:spPr>
        <p:txBody>
          <a:bodyPr>
            <a:normAutofit/>
          </a:bodyPr>
          <a:lstStyle/>
          <a:p>
            <a:r>
              <a:rPr lang="en-US" dirty="0">
                <a:solidFill>
                  <a:srgbClr val="C66951"/>
                </a:solidFill>
              </a:rPr>
              <a:t>Question One</a:t>
            </a:r>
            <a:r>
              <a:rPr lang="en-US" dirty="0"/>
              <a:t>: </a:t>
            </a:r>
            <a:r>
              <a:rPr lang="en-US" dirty="0" smtClean="0"/>
              <a:t>How </a:t>
            </a:r>
            <a:r>
              <a:rPr lang="en-US" dirty="0"/>
              <a:t>could Jesus have been God if he himself taught there was only one </a:t>
            </a:r>
            <a:r>
              <a:rPr lang="en-US" dirty="0" smtClean="0"/>
              <a:t>God?</a:t>
            </a:r>
          </a:p>
          <a:p>
            <a:pPr marL="45720" indent="0">
              <a:buNone/>
            </a:pPr>
            <a:endParaRPr lang="en-US" dirty="0" smtClean="0"/>
          </a:p>
          <a:p>
            <a:r>
              <a:rPr lang="en-US" dirty="0" smtClean="0">
                <a:solidFill>
                  <a:srgbClr val="C66951"/>
                </a:solidFill>
              </a:rPr>
              <a:t>Question One Questioned</a:t>
            </a:r>
            <a:r>
              <a:rPr lang="en-US" dirty="0" smtClean="0"/>
              <a:t>: Do you think the word “one” in the </a:t>
            </a:r>
            <a:r>
              <a:rPr lang="en-US" i="1" dirty="0" err="1" smtClean="0"/>
              <a:t>Shema</a:t>
            </a:r>
            <a:r>
              <a:rPr lang="en-US" dirty="0" smtClean="0"/>
              <a:t> and Jesus’ answer can ever be used of more than one person or thing?</a:t>
            </a:r>
          </a:p>
          <a:p>
            <a:pPr lvl="1"/>
            <a:r>
              <a:rPr lang="en-US" i="1" dirty="0" err="1" smtClean="0"/>
              <a:t>Echad</a:t>
            </a:r>
            <a:r>
              <a:rPr lang="en-US" dirty="0" smtClean="0"/>
              <a:t>, </a:t>
            </a:r>
            <a:r>
              <a:rPr lang="en-US" dirty="0" err="1" smtClean="0"/>
              <a:t>Hb</a:t>
            </a:r>
            <a:r>
              <a:rPr lang="en-US" dirty="0" smtClean="0"/>
              <a:t>. “one”- Often describes two or more things seen as a unit – not separated from each other (“complex unity”)</a:t>
            </a:r>
          </a:p>
          <a:p>
            <a:pPr lvl="2"/>
            <a:r>
              <a:rPr lang="en-US" sz="1800" i="1" dirty="0" smtClean="0"/>
              <a:t>Gen. 2:24-25- Husband and Wife “one” flesh cf. Matt. 19:5-6</a:t>
            </a:r>
          </a:p>
          <a:p>
            <a:pPr lvl="2"/>
            <a:r>
              <a:rPr lang="en-US" sz="1800" i="1" dirty="0" smtClean="0"/>
              <a:t>Gen. 11:6- Mankind as “one” people</a:t>
            </a:r>
          </a:p>
          <a:p>
            <a:pPr lvl="2"/>
            <a:r>
              <a:rPr lang="en-US" sz="1800" i="1" dirty="0" smtClean="0"/>
              <a:t>Num. 13:23- “Single” cluster of grapes </a:t>
            </a:r>
          </a:p>
          <a:p>
            <a:pPr lvl="1"/>
            <a:r>
              <a:rPr lang="en-US" i="1" dirty="0" smtClean="0"/>
              <a:t>Emphasis on unity not number. </a:t>
            </a:r>
            <a:endParaRPr lang="en-US" dirty="0" smtClean="0"/>
          </a:p>
        </p:txBody>
      </p:sp>
      <p:sp>
        <p:nvSpPr>
          <p:cNvPr id="3" name="Title 2"/>
          <p:cNvSpPr>
            <a:spLocks noGrp="1"/>
          </p:cNvSpPr>
          <p:nvPr>
            <p:ph type="title"/>
          </p:nvPr>
        </p:nvSpPr>
        <p:spPr/>
        <p:txBody>
          <a:bodyPr/>
          <a:lstStyle/>
          <a:p>
            <a:r>
              <a:rPr lang="en-US" dirty="0"/>
              <a:t>Scripture-the Doctrine revealed</a:t>
            </a:r>
          </a:p>
        </p:txBody>
      </p:sp>
    </p:spTree>
    <p:extLst>
      <p:ext uri="{BB962C8B-B14F-4D97-AF65-F5344CB8AC3E}">
        <p14:creationId xmlns:p14="http://schemas.microsoft.com/office/powerpoint/2010/main" val="146859348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anim calcmode="lin" valueType="num">
                                      <p:cBhvr>
                                        <p:cTn id="1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1000"/>
                                        <p:tgtEl>
                                          <p:spTgt spid="2">
                                            <p:txEl>
                                              <p:pRg st="3" end="3"/>
                                            </p:txEl>
                                          </p:spTgt>
                                        </p:tgtEl>
                                      </p:cBhvr>
                                    </p:animEffect>
                                    <p:anim calcmode="lin" valueType="num">
                                      <p:cBhvr>
                                        <p:cTn id="2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2">
                                            <p:txEl>
                                              <p:pRg st="7" end="7"/>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2">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30"/>
          </a:xfrm>
        </p:spPr>
        <p:txBody>
          <a:bodyPr>
            <a:normAutofit lnSpcReduction="10000"/>
          </a:bodyPr>
          <a:lstStyle/>
          <a:p>
            <a:r>
              <a:rPr lang="en-US" dirty="0">
                <a:solidFill>
                  <a:srgbClr val="C66951"/>
                </a:solidFill>
              </a:rPr>
              <a:t>Question One Questioned Again</a:t>
            </a:r>
            <a:r>
              <a:rPr lang="en-US" dirty="0"/>
              <a:t>: Might the phrase “the Lord is One” be explaining that God alone is God? </a:t>
            </a:r>
            <a:r>
              <a:rPr lang="en-US" dirty="0" smtClean="0"/>
              <a:t>In other </a:t>
            </a:r>
            <a:r>
              <a:rPr lang="en-US" smtClean="0"/>
              <a:t>words, what </a:t>
            </a:r>
            <a:r>
              <a:rPr lang="en-US" dirty="0"/>
              <a:t>if it isn’t describing how God exists as God but only that there is no other existing God</a:t>
            </a:r>
            <a:r>
              <a:rPr lang="en-US" dirty="0" smtClean="0"/>
              <a:t>? </a:t>
            </a:r>
            <a:endParaRPr lang="en-US" dirty="0"/>
          </a:p>
          <a:p>
            <a:pPr lvl="1"/>
            <a:r>
              <a:rPr lang="en-US" dirty="0"/>
              <a:t>Jewish Publication Society Tanakh (1985): </a:t>
            </a:r>
            <a:r>
              <a:rPr lang="en-US" dirty="0" smtClean="0"/>
              <a:t>Deut. 6:4 “Hear, O Israel! The LORD is our God, </a:t>
            </a:r>
            <a:r>
              <a:rPr lang="en-US" i="1" dirty="0" smtClean="0"/>
              <a:t>the LORD </a:t>
            </a:r>
            <a:r>
              <a:rPr lang="en-US" i="1" dirty="0" smtClean="0">
                <a:solidFill>
                  <a:schemeClr val="accent1"/>
                </a:solidFill>
              </a:rPr>
              <a:t>alone</a:t>
            </a:r>
            <a:r>
              <a:rPr lang="en-US" dirty="0" smtClean="0"/>
              <a:t>.” See also footnotes ESV, NIV, NJKV.</a:t>
            </a:r>
            <a:r>
              <a:rPr lang="en-US" i="1" dirty="0"/>
              <a:t> </a:t>
            </a:r>
            <a:r>
              <a:rPr lang="en-US" i="1" dirty="0" err="1"/>
              <a:t>Shema</a:t>
            </a:r>
            <a:r>
              <a:rPr lang="en-US" i="1" dirty="0"/>
              <a:t> – </a:t>
            </a:r>
            <a:r>
              <a:rPr lang="en-US" dirty="0"/>
              <a:t>statement of exclusivity </a:t>
            </a:r>
            <a:r>
              <a:rPr lang="en-US" dirty="0" smtClean="0"/>
              <a:t>(</a:t>
            </a:r>
            <a:r>
              <a:rPr lang="en-US" i="1" dirty="0" err="1" smtClean="0"/>
              <a:t>Echad</a:t>
            </a:r>
            <a:r>
              <a:rPr lang="en-US" i="1" dirty="0" smtClean="0"/>
              <a:t>, </a:t>
            </a:r>
            <a:r>
              <a:rPr lang="en-US" dirty="0" smtClean="0"/>
              <a:t>“</a:t>
            </a:r>
            <a:r>
              <a:rPr lang="en-US" dirty="0"/>
              <a:t>alone”). </a:t>
            </a:r>
            <a:endParaRPr lang="en-US" dirty="0" smtClean="0"/>
          </a:p>
          <a:p>
            <a:pPr lvl="2"/>
            <a:r>
              <a:rPr lang="en-US" dirty="0" smtClean="0"/>
              <a:t>See 1 Chr. 29:1- “…Solomon my son, whom </a:t>
            </a:r>
            <a:r>
              <a:rPr lang="en-US" dirty="0" smtClean="0">
                <a:solidFill>
                  <a:srgbClr val="C66951"/>
                </a:solidFill>
              </a:rPr>
              <a:t>alone</a:t>
            </a:r>
            <a:r>
              <a:rPr lang="en-US" dirty="0" smtClean="0"/>
              <a:t> God has chosen…” </a:t>
            </a:r>
            <a:r>
              <a:rPr lang="en-US" i="1" dirty="0" err="1"/>
              <a:t>E</a:t>
            </a:r>
            <a:r>
              <a:rPr lang="en-US" i="1" dirty="0" err="1" smtClean="0"/>
              <a:t>chad</a:t>
            </a:r>
            <a:r>
              <a:rPr lang="en-US" dirty="0" smtClean="0"/>
              <a:t>, “alone” (ESV, KJV, NASB, JPS 1985). </a:t>
            </a:r>
            <a:endParaRPr lang="en-US" i="1" dirty="0" smtClean="0"/>
          </a:p>
          <a:p>
            <a:pPr lvl="2"/>
            <a:r>
              <a:rPr lang="en-US" dirty="0" smtClean="0"/>
              <a:t>Mk. 2:32: The scribe says, “You </a:t>
            </a:r>
            <a:r>
              <a:rPr lang="en-US" dirty="0"/>
              <a:t>are right, Teacher. </a:t>
            </a:r>
            <a:r>
              <a:rPr lang="en-US" i="1" dirty="0"/>
              <a:t>You </a:t>
            </a:r>
            <a:r>
              <a:rPr lang="en-US" dirty="0"/>
              <a:t>have truly said that he is one, and there is </a:t>
            </a:r>
            <a:r>
              <a:rPr lang="en-US" i="1" dirty="0">
                <a:solidFill>
                  <a:srgbClr val="C66951"/>
                </a:solidFill>
              </a:rPr>
              <a:t>no other</a:t>
            </a:r>
            <a:r>
              <a:rPr lang="en-US" dirty="0">
                <a:solidFill>
                  <a:srgbClr val="C66951"/>
                </a:solidFill>
              </a:rPr>
              <a:t> besides him</a:t>
            </a:r>
            <a:r>
              <a:rPr lang="en-US" dirty="0"/>
              <a:t>.” </a:t>
            </a:r>
            <a:endParaRPr lang="en-US" dirty="0" smtClean="0"/>
          </a:p>
          <a:p>
            <a:pPr lvl="3"/>
            <a:r>
              <a:rPr lang="en-US" sz="1700" dirty="0" smtClean="0"/>
              <a:t>Though Jesus did use those words, the scribe understood that’s what the phrase “The Lord is one” meant. It described exclusivity – only God is God. </a:t>
            </a:r>
          </a:p>
          <a:p>
            <a:r>
              <a:rPr lang="en-US" dirty="0" smtClean="0">
                <a:solidFill>
                  <a:schemeClr val="accent1"/>
                </a:solidFill>
              </a:rPr>
              <a:t>Question One Answered</a:t>
            </a:r>
            <a:r>
              <a:rPr lang="en-US" dirty="0" smtClean="0"/>
              <a:t>: The word “one” in the </a:t>
            </a:r>
            <a:r>
              <a:rPr lang="en-US" i="1" dirty="0" err="1" smtClean="0"/>
              <a:t>Shema</a:t>
            </a:r>
            <a:r>
              <a:rPr lang="en-US" dirty="0" smtClean="0"/>
              <a:t> sometimes describes two or more things seen as a unit and not separated from each other. It also describes “exclusivity,” and can mean “alone.” It means only God is God, but isn’t a statement of how God exists as God.</a:t>
            </a:r>
          </a:p>
          <a:p>
            <a:pPr lvl="2"/>
            <a:endParaRPr lang="en-US" dirty="0" smtClean="0"/>
          </a:p>
          <a:p>
            <a:pPr lvl="1"/>
            <a:endParaRPr lang="en-US" dirty="0"/>
          </a:p>
          <a:p>
            <a:endParaRPr lang="en-US" dirty="0"/>
          </a:p>
        </p:txBody>
      </p:sp>
      <p:sp>
        <p:nvSpPr>
          <p:cNvPr id="3" name="Title 2"/>
          <p:cNvSpPr>
            <a:spLocks noGrp="1"/>
          </p:cNvSpPr>
          <p:nvPr>
            <p:ph type="title"/>
          </p:nvPr>
        </p:nvSpPr>
        <p:spPr/>
        <p:txBody>
          <a:bodyPr/>
          <a:lstStyle/>
          <a:p>
            <a:r>
              <a:rPr lang="en-US" dirty="0"/>
              <a:t>Scripture-the Doctrine revealed</a:t>
            </a:r>
          </a:p>
        </p:txBody>
      </p:sp>
    </p:spTree>
    <p:extLst>
      <p:ext uri="{BB962C8B-B14F-4D97-AF65-F5344CB8AC3E}">
        <p14:creationId xmlns:p14="http://schemas.microsoft.com/office/powerpoint/2010/main" val="272785776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anim calcmode="lin" valueType="num">
                                      <p:cBhvr>
                                        <p:cTn id="1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anim calcmode="lin" valueType="num">
                                      <p:cBhvr>
                                        <p:cTn id="2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fade">
                                      <p:cBhvr>
                                        <p:cTn id="37" dur="1000"/>
                                        <p:tgtEl>
                                          <p:spTgt spid="2">
                                            <p:txEl>
                                              <p:pRg st="4" end="4"/>
                                            </p:txEl>
                                          </p:spTgt>
                                        </p:tgtEl>
                                      </p:cBhvr>
                                    </p:animEffect>
                                    <p:anim calcmode="lin" valueType="num">
                                      <p:cBhvr>
                                        <p:cTn id="3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fade">
                                      <p:cBhvr>
                                        <p:cTn id="45" dur="1000"/>
                                        <p:tgtEl>
                                          <p:spTgt spid="2">
                                            <p:txEl>
                                              <p:pRg st="5" end="5"/>
                                            </p:txEl>
                                          </p:spTgt>
                                        </p:tgtEl>
                                      </p:cBhvr>
                                    </p:animEffect>
                                    <p:anim calcmode="lin" valueType="num">
                                      <p:cBhvr>
                                        <p:cTn id="4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785</TotalTime>
  <Words>2420</Words>
  <Application>Microsoft Macintosh PowerPoint</Application>
  <PresentationFormat>On-screen Show (4:3)</PresentationFormat>
  <Paragraphs>142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Grid</vt:lpstr>
      <vt:lpstr>The Doctrine of the Trinity </vt:lpstr>
      <vt:lpstr>Guess what?</vt:lpstr>
      <vt:lpstr>Surprise! God is…god</vt:lpstr>
      <vt:lpstr>The way forward</vt:lpstr>
      <vt:lpstr>Definition-The Doctrine Defined</vt:lpstr>
      <vt:lpstr>Definition-The Doctrine Defined</vt:lpstr>
      <vt:lpstr>Scripture-the Doctrine revealed</vt:lpstr>
      <vt:lpstr>Scripture-the Doctrine revealed</vt:lpstr>
      <vt:lpstr>Scripture-the Doctrine revealed</vt:lpstr>
      <vt:lpstr>Scripture-the Doctrine revealed</vt:lpstr>
      <vt:lpstr>Scripture-the Doctrine revealed</vt:lpstr>
      <vt:lpstr>Scripture-the Doctrine revealed</vt:lpstr>
      <vt:lpstr>Scripture-the Doctrine revealed</vt:lpstr>
      <vt:lpstr>Scripture-the Doctrine revealed</vt:lpstr>
      <vt:lpstr>apologetics-the Doctrine defended</vt:lpstr>
      <vt:lpstr>apologetics-the Doctrine defended</vt:lpstr>
      <vt:lpstr>apologetics-the Doctrine defended</vt:lpstr>
      <vt:lpstr>Worship-the doctrine for life</vt:lpstr>
    </vt:vector>
  </TitlesOfParts>
  <Company>Valley Forge Christian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the Trinity </dc:title>
  <dc:creator>NCFeliciano</dc:creator>
  <cp:lastModifiedBy>NCFeliciano</cp:lastModifiedBy>
  <cp:revision>422</cp:revision>
  <cp:lastPrinted>2015-04-11T04:37:21Z</cp:lastPrinted>
  <dcterms:created xsi:type="dcterms:W3CDTF">2015-04-10T23:53:19Z</dcterms:created>
  <dcterms:modified xsi:type="dcterms:W3CDTF">2015-04-11T21:25:36Z</dcterms:modified>
</cp:coreProperties>
</file>