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5" r:id="rId1"/>
    <p:sldMasterId id="2147484167" r:id="rId2"/>
  </p:sldMasterIdLst>
  <p:notesMasterIdLst>
    <p:notesMasterId r:id="rId23"/>
  </p:notesMasterIdLst>
  <p:handoutMasterIdLst>
    <p:handoutMasterId r:id="rId24"/>
  </p:handoutMasterIdLst>
  <p:sldIdLst>
    <p:sldId id="750" r:id="rId3"/>
    <p:sldId id="774" r:id="rId4"/>
    <p:sldId id="758" r:id="rId5"/>
    <p:sldId id="809" r:id="rId6"/>
    <p:sldId id="808" r:id="rId7"/>
    <p:sldId id="796" r:id="rId8"/>
    <p:sldId id="780" r:id="rId9"/>
    <p:sldId id="798" r:id="rId10"/>
    <p:sldId id="785" r:id="rId11"/>
    <p:sldId id="797" r:id="rId12"/>
    <p:sldId id="781" r:id="rId13"/>
    <p:sldId id="810" r:id="rId14"/>
    <p:sldId id="799" r:id="rId15"/>
    <p:sldId id="804" r:id="rId16"/>
    <p:sldId id="783" r:id="rId17"/>
    <p:sldId id="802" r:id="rId18"/>
    <p:sldId id="801" r:id="rId19"/>
    <p:sldId id="805" r:id="rId20"/>
    <p:sldId id="806" r:id="rId21"/>
    <p:sldId id="807" r:id="rId22"/>
  </p:sldIdLst>
  <p:sldSz cx="9144000" cy="5143500" type="screen16x9"/>
  <p:notesSz cx="7077075" cy="9369425"/>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FFCC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466" autoAdjust="0"/>
  </p:normalViewPr>
  <p:slideViewPr>
    <p:cSldViewPr>
      <p:cViewPr>
        <p:scale>
          <a:sx n="76" d="100"/>
          <a:sy n="76" d="100"/>
        </p:scale>
        <p:origin x="-342" y="-30"/>
      </p:cViewPr>
      <p:guideLst>
        <p:guide orient="horz" pos="1620"/>
        <p:guide pos="2880"/>
      </p:guideLst>
    </p:cSldViewPr>
  </p:slideViewPr>
  <p:notesTextViewPr>
    <p:cViewPr>
      <p:scale>
        <a:sx n="100" d="100"/>
        <a:sy n="100" d="100"/>
      </p:scale>
      <p:origin x="0" y="0"/>
    </p:cViewPr>
  </p:notesTextViewPr>
  <p:sorterViewPr>
    <p:cViewPr>
      <p:scale>
        <a:sx n="66" d="100"/>
        <a:sy n="66" d="100"/>
      </p:scale>
      <p:origin x="0" y="321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307"/>
          </a:xfrm>
          <a:prstGeom prst="rect">
            <a:avLst/>
          </a:prstGeom>
        </p:spPr>
        <p:txBody>
          <a:bodyPr vert="horz" lIns="94522" tIns="47261" rIns="94522" bIns="47261" rtlCol="0"/>
          <a:lstStyle>
            <a:lvl1pPr algn="l" eaLnBrk="0" hangingPunct="0">
              <a:defRPr sz="1200">
                <a:latin typeface="Arial" charset="0"/>
                <a:ea typeface="+mn-ea"/>
                <a:cs typeface="Arial" charset="0"/>
              </a:defRPr>
            </a:lvl1pPr>
          </a:lstStyle>
          <a:p>
            <a:pPr>
              <a:defRPr/>
            </a:pPr>
            <a:endParaRPr lang="en-US"/>
          </a:p>
        </p:txBody>
      </p:sp>
      <p:sp>
        <p:nvSpPr>
          <p:cNvPr id="3" name="Date Placeholder 2"/>
          <p:cNvSpPr>
            <a:spLocks noGrp="1"/>
          </p:cNvSpPr>
          <p:nvPr>
            <p:ph type="dt" sz="quarter" idx="1"/>
          </p:nvPr>
        </p:nvSpPr>
        <p:spPr>
          <a:xfrm>
            <a:off x="4008705" y="0"/>
            <a:ext cx="3066733" cy="468307"/>
          </a:xfrm>
          <a:prstGeom prst="rect">
            <a:avLst/>
          </a:prstGeom>
        </p:spPr>
        <p:txBody>
          <a:bodyPr vert="horz" wrap="square" lIns="94522" tIns="47261" rIns="94522" bIns="47261" numCol="1" anchor="t" anchorCtr="0" compatLnSpc="1">
            <a:prstTxWarp prst="textNoShape">
              <a:avLst/>
            </a:prstTxWarp>
          </a:bodyPr>
          <a:lstStyle>
            <a:lvl1pPr algn="r" eaLnBrk="0" hangingPunct="0">
              <a:defRPr sz="1200"/>
            </a:lvl1pPr>
          </a:lstStyle>
          <a:p>
            <a:fld id="{6CD0F108-DC06-49DA-90C0-4156C87016E1}" type="datetimeFigureOut">
              <a:rPr lang="en-US"/>
              <a:pPr/>
              <a:t>3/22/2015</a:t>
            </a:fld>
            <a:endParaRPr lang="en-US"/>
          </a:p>
        </p:txBody>
      </p:sp>
      <p:sp>
        <p:nvSpPr>
          <p:cNvPr id="4" name="Footer Placeholder 3"/>
          <p:cNvSpPr>
            <a:spLocks noGrp="1"/>
          </p:cNvSpPr>
          <p:nvPr>
            <p:ph type="ftr" sz="quarter" idx="2"/>
          </p:nvPr>
        </p:nvSpPr>
        <p:spPr>
          <a:xfrm>
            <a:off x="0" y="8899475"/>
            <a:ext cx="3066733" cy="468307"/>
          </a:xfrm>
          <a:prstGeom prst="rect">
            <a:avLst/>
          </a:prstGeom>
        </p:spPr>
        <p:txBody>
          <a:bodyPr vert="horz" lIns="94522" tIns="47261" rIns="94522" bIns="47261" rtlCol="0" anchor="b"/>
          <a:lstStyle>
            <a:lvl1pPr algn="l" eaLnBrk="0" hangingPunct="0">
              <a:defRPr sz="1200">
                <a:latin typeface="Arial" charset="0"/>
                <a:ea typeface="+mn-ea"/>
                <a:cs typeface="Arial" charset="0"/>
              </a:defRPr>
            </a:lvl1pPr>
          </a:lstStyle>
          <a:p>
            <a:pPr>
              <a:defRPr/>
            </a:pPr>
            <a:endParaRPr lang="en-US"/>
          </a:p>
        </p:txBody>
      </p:sp>
      <p:sp>
        <p:nvSpPr>
          <p:cNvPr id="5" name="Slide Number Placeholder 4"/>
          <p:cNvSpPr>
            <a:spLocks noGrp="1"/>
          </p:cNvSpPr>
          <p:nvPr>
            <p:ph type="sldNum" sz="quarter" idx="3"/>
          </p:nvPr>
        </p:nvSpPr>
        <p:spPr>
          <a:xfrm>
            <a:off x="4008705" y="8899475"/>
            <a:ext cx="3066733" cy="468307"/>
          </a:xfrm>
          <a:prstGeom prst="rect">
            <a:avLst/>
          </a:prstGeom>
        </p:spPr>
        <p:txBody>
          <a:bodyPr vert="horz" wrap="square" lIns="94522" tIns="47261" rIns="94522" bIns="47261" numCol="1" anchor="b" anchorCtr="0" compatLnSpc="1">
            <a:prstTxWarp prst="textNoShape">
              <a:avLst/>
            </a:prstTxWarp>
          </a:bodyPr>
          <a:lstStyle>
            <a:lvl1pPr algn="r" eaLnBrk="0" hangingPunct="0">
              <a:defRPr sz="1200"/>
            </a:lvl1pPr>
          </a:lstStyle>
          <a:p>
            <a:fld id="{BA140ACF-551F-4878-AA9B-265A5AD3CEDE}"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3066733" cy="468307"/>
          </a:xfrm>
          <a:prstGeom prst="rect">
            <a:avLst/>
          </a:prstGeom>
          <a:noFill/>
          <a:ln w="9525">
            <a:noFill/>
            <a:miter lim="800000"/>
            <a:headEnd/>
            <a:tailEnd/>
          </a:ln>
          <a:effectLst/>
        </p:spPr>
        <p:txBody>
          <a:bodyPr vert="horz" wrap="square" lIns="94522" tIns="47261" rIns="94522" bIns="47261" numCol="1" anchor="t" anchorCtr="0" compatLnSpc="1">
            <a:prstTxWarp prst="textNoShape">
              <a:avLst/>
            </a:prstTxWarp>
          </a:bodyPr>
          <a:lstStyle>
            <a:lvl1pPr eaLnBrk="0" hangingPunct="0">
              <a:defRPr sz="1200">
                <a:latin typeface="Garamond" pitchFamily="18" charset="0"/>
                <a:ea typeface="+mn-ea"/>
                <a:cs typeface="Arial" charset="0"/>
              </a:defRPr>
            </a:lvl1pPr>
          </a:lstStyle>
          <a:p>
            <a:pPr>
              <a:defRPr/>
            </a:pPr>
            <a:endParaRPr lang="en-US"/>
          </a:p>
        </p:txBody>
      </p:sp>
      <p:sp>
        <p:nvSpPr>
          <p:cNvPr id="113667" name="Rectangle 3"/>
          <p:cNvSpPr>
            <a:spLocks noGrp="1" noChangeArrowheads="1"/>
          </p:cNvSpPr>
          <p:nvPr>
            <p:ph type="dt" idx="1"/>
          </p:nvPr>
        </p:nvSpPr>
        <p:spPr bwMode="auto">
          <a:xfrm>
            <a:off x="4008705" y="0"/>
            <a:ext cx="3066733" cy="468307"/>
          </a:xfrm>
          <a:prstGeom prst="rect">
            <a:avLst/>
          </a:prstGeom>
          <a:noFill/>
          <a:ln w="9525">
            <a:noFill/>
            <a:miter lim="800000"/>
            <a:headEnd/>
            <a:tailEnd/>
          </a:ln>
          <a:effectLst/>
        </p:spPr>
        <p:txBody>
          <a:bodyPr vert="horz" wrap="square" lIns="94522" tIns="47261" rIns="94522" bIns="47261" numCol="1" anchor="t" anchorCtr="0" compatLnSpc="1">
            <a:prstTxWarp prst="textNoShape">
              <a:avLst/>
            </a:prstTxWarp>
          </a:bodyPr>
          <a:lstStyle>
            <a:lvl1pPr algn="r" eaLnBrk="0" hangingPunct="0">
              <a:defRPr sz="1200">
                <a:latin typeface="Garamond" pitchFamily="18" charset="0"/>
              </a:defRPr>
            </a:lvl1pPr>
          </a:lstStyle>
          <a:p>
            <a:fld id="{79F0F789-AEB1-4EB2-9485-A7E9C4F77C36}" type="datetimeFigureOut">
              <a:rPr lang="en-US"/>
              <a:pPr/>
              <a:t>3/22/2015</a:t>
            </a:fld>
            <a:endParaRPr lang="en-US"/>
          </a:p>
        </p:txBody>
      </p:sp>
      <p:sp>
        <p:nvSpPr>
          <p:cNvPr id="26628" name="Rectangle 4"/>
          <p:cNvSpPr>
            <a:spLocks noGrp="1" noRot="1" noChangeAspect="1" noChangeArrowheads="1" noTextEdit="1"/>
          </p:cNvSpPr>
          <p:nvPr>
            <p:ph type="sldImg" idx="2"/>
          </p:nvPr>
        </p:nvSpPr>
        <p:spPr bwMode="auto">
          <a:xfrm>
            <a:off x="415925" y="703263"/>
            <a:ext cx="6245225" cy="3513137"/>
          </a:xfrm>
          <a:prstGeom prst="rect">
            <a:avLst/>
          </a:prstGeom>
          <a:noFill/>
          <a:ln w="9525">
            <a:solidFill>
              <a:srgbClr val="000000"/>
            </a:solidFill>
            <a:miter lim="800000"/>
            <a:headEnd/>
            <a:tailEnd/>
          </a:ln>
        </p:spPr>
      </p:sp>
      <p:sp>
        <p:nvSpPr>
          <p:cNvPr id="113669" name="Rectangle 5"/>
          <p:cNvSpPr>
            <a:spLocks noGrp="1" noChangeArrowheads="1"/>
          </p:cNvSpPr>
          <p:nvPr>
            <p:ph type="body" sz="quarter" idx="3"/>
          </p:nvPr>
        </p:nvSpPr>
        <p:spPr bwMode="auto">
          <a:xfrm>
            <a:off x="707708" y="4449738"/>
            <a:ext cx="5661660" cy="4216406"/>
          </a:xfrm>
          <a:prstGeom prst="rect">
            <a:avLst/>
          </a:prstGeom>
          <a:noFill/>
          <a:ln w="9525">
            <a:noFill/>
            <a:miter lim="800000"/>
            <a:headEnd/>
            <a:tailEnd/>
          </a:ln>
          <a:effectLst/>
        </p:spPr>
        <p:txBody>
          <a:bodyPr vert="horz" wrap="square" lIns="94522" tIns="47261" rIns="94522" bIns="4726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3670" name="Rectangle 6"/>
          <p:cNvSpPr>
            <a:spLocks noGrp="1" noChangeArrowheads="1"/>
          </p:cNvSpPr>
          <p:nvPr>
            <p:ph type="ftr" sz="quarter" idx="4"/>
          </p:nvPr>
        </p:nvSpPr>
        <p:spPr bwMode="auto">
          <a:xfrm>
            <a:off x="0" y="8899475"/>
            <a:ext cx="3066733" cy="468307"/>
          </a:xfrm>
          <a:prstGeom prst="rect">
            <a:avLst/>
          </a:prstGeom>
          <a:noFill/>
          <a:ln w="9525">
            <a:noFill/>
            <a:miter lim="800000"/>
            <a:headEnd/>
            <a:tailEnd/>
          </a:ln>
          <a:effectLst/>
        </p:spPr>
        <p:txBody>
          <a:bodyPr vert="horz" wrap="square" lIns="94522" tIns="47261" rIns="94522" bIns="47261" numCol="1" anchor="b" anchorCtr="0" compatLnSpc="1">
            <a:prstTxWarp prst="textNoShape">
              <a:avLst/>
            </a:prstTxWarp>
          </a:bodyPr>
          <a:lstStyle>
            <a:lvl1pPr eaLnBrk="0" hangingPunct="0">
              <a:defRPr sz="1200">
                <a:latin typeface="Garamond" pitchFamily="18" charset="0"/>
                <a:ea typeface="+mn-ea"/>
                <a:cs typeface="Arial" charset="0"/>
              </a:defRPr>
            </a:lvl1pPr>
          </a:lstStyle>
          <a:p>
            <a:pPr>
              <a:defRPr/>
            </a:pPr>
            <a:endParaRPr lang="en-US"/>
          </a:p>
        </p:txBody>
      </p:sp>
      <p:sp>
        <p:nvSpPr>
          <p:cNvPr id="113671" name="Rectangle 7"/>
          <p:cNvSpPr>
            <a:spLocks noGrp="1" noChangeArrowheads="1"/>
          </p:cNvSpPr>
          <p:nvPr>
            <p:ph type="sldNum" sz="quarter" idx="5"/>
          </p:nvPr>
        </p:nvSpPr>
        <p:spPr bwMode="auto">
          <a:xfrm>
            <a:off x="4008705" y="8899475"/>
            <a:ext cx="3066733" cy="468307"/>
          </a:xfrm>
          <a:prstGeom prst="rect">
            <a:avLst/>
          </a:prstGeom>
          <a:noFill/>
          <a:ln w="9525">
            <a:noFill/>
            <a:miter lim="800000"/>
            <a:headEnd/>
            <a:tailEnd/>
          </a:ln>
          <a:effectLst/>
        </p:spPr>
        <p:txBody>
          <a:bodyPr vert="horz" wrap="square" lIns="94522" tIns="47261" rIns="94522" bIns="47261" numCol="1" anchor="b" anchorCtr="0" compatLnSpc="1">
            <a:prstTxWarp prst="textNoShape">
              <a:avLst/>
            </a:prstTxWarp>
          </a:bodyPr>
          <a:lstStyle>
            <a:lvl1pPr algn="r" eaLnBrk="0" hangingPunct="0">
              <a:defRPr sz="1200">
                <a:latin typeface="Garamond" pitchFamily="18" charset="0"/>
              </a:defRPr>
            </a:lvl1pPr>
          </a:lstStyle>
          <a:p>
            <a:fld id="{D6C0E513-1204-407D-BCB0-C31338C0717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a:ln/>
        </p:spPr>
      </p:sp>
      <p:sp>
        <p:nvSpPr>
          <p:cNvPr id="28674" name="Notes Placeholder 2"/>
          <p:cNvSpPr>
            <a:spLocks noGrp="1"/>
          </p:cNvSpPr>
          <p:nvPr>
            <p:ph type="body" idx="1"/>
          </p:nvPr>
        </p:nvSpPr>
        <p:spPr>
          <a:noFill/>
          <a:ln/>
        </p:spPr>
        <p:txBody>
          <a:bodyPr/>
          <a:lstStyle/>
          <a:p>
            <a:pPr eaLnBrk="1" hangingPunct="1"/>
            <a:endParaRPr lang="en-US" smtClean="0">
              <a:ea typeface="ＭＳ Ｐゴシック" pitchFamily="34" charset="-128"/>
            </a:endParaRPr>
          </a:p>
        </p:txBody>
      </p:sp>
      <p:sp>
        <p:nvSpPr>
          <p:cNvPr id="28675" name="Slide Number Placeholder 3"/>
          <p:cNvSpPr>
            <a:spLocks noGrp="1"/>
          </p:cNvSpPr>
          <p:nvPr>
            <p:ph type="sldNum" sz="quarter" idx="5"/>
          </p:nvPr>
        </p:nvSpPr>
        <p:spPr>
          <a:noFill/>
        </p:spPr>
        <p:txBody>
          <a:bodyPr/>
          <a:lstStyle/>
          <a:p>
            <a:fld id="{18AADC8D-DEA9-443C-93A9-EDA3AFCC9B89}" type="slidenum">
              <a:rPr lang="en-US">
                <a:solidFill>
                  <a:srgbClr val="000000"/>
                </a:solidFill>
              </a:rPr>
              <a:pPr/>
              <a:t>1</a:t>
            </a:fld>
            <a:endParaRPr lang="en-US">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D6C0E513-1204-407D-BCB0-C31338C07172}"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pPr algn="just" defTabSz="945215">
              <a:defRPr/>
            </a:pPr>
            <a:r>
              <a:rPr lang="en-US" b="1" dirty="0" smtClean="0">
                <a:solidFill>
                  <a:schemeClr val="bg1"/>
                </a:solidFill>
              </a:rPr>
              <a:t>Qualification: No attribute of God is completely communicable/incommunicable.</a:t>
            </a:r>
          </a:p>
          <a:p>
            <a:pPr algn="just"/>
            <a:endParaRPr lang="en-US" b="1" dirty="0" smtClean="0">
              <a:solidFill>
                <a:schemeClr val="bg1"/>
              </a:solidFill>
            </a:endParaRPr>
          </a:p>
          <a:p>
            <a:pPr algn="just"/>
            <a:r>
              <a:rPr lang="en-US" b="1" dirty="0" smtClean="0">
                <a:solidFill>
                  <a:schemeClr val="bg1"/>
                </a:solidFill>
              </a:rPr>
              <a:t>Examples: communicable: we have knowledge, but we will never be all knowing. </a:t>
            </a:r>
          </a:p>
          <a:p>
            <a:pPr algn="just"/>
            <a:r>
              <a:rPr lang="en-US" b="1" dirty="0" smtClean="0">
                <a:solidFill>
                  <a:schemeClr val="bg1"/>
                </a:solidFill>
              </a:rPr>
              <a:t>Incommunicable attributes - God is eternal, while we are subject to the limitations of time. We will live enjoy eternal life.   </a:t>
            </a:r>
          </a:p>
          <a:p>
            <a:pPr algn="just"/>
            <a:endParaRPr lang="en-US" b="1" dirty="0" smtClean="0">
              <a:solidFill>
                <a:schemeClr val="bg1"/>
              </a:solidFill>
            </a:endParaRPr>
          </a:p>
          <a:p>
            <a:pPr algn="just"/>
            <a:r>
              <a:rPr lang="en-US" b="1" dirty="0" smtClean="0">
                <a:solidFill>
                  <a:schemeClr val="bg1"/>
                </a:solidFill>
              </a:rPr>
              <a:t> </a:t>
            </a:r>
          </a:p>
          <a:p>
            <a:endParaRPr lang="en-US" dirty="0" smtClean="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pPr algn="just" defTabSz="945215">
              <a:defRPr/>
            </a:pPr>
            <a:r>
              <a:rPr lang="en-US" b="1" dirty="0" smtClean="0">
                <a:solidFill>
                  <a:schemeClr val="bg1"/>
                </a:solidFill>
              </a:rPr>
              <a:t>God's attributes are not additions to his being</a:t>
            </a:r>
          </a:p>
          <a:p>
            <a:endParaRPr lang="en-US" dirty="0" smtClean="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pPr algn="just" defTabSz="945215">
              <a:defRPr/>
            </a:pPr>
            <a:endParaRPr lang="en-US" b="1" dirty="0" smtClean="0">
              <a:solidFill>
                <a:schemeClr val="bg1"/>
              </a:solidFill>
            </a:endParaRPr>
          </a:p>
          <a:p>
            <a:endParaRPr lang="en-US" dirty="0" smtClean="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pPr algn="just" defTabSz="945215">
              <a:defRPr/>
            </a:pPr>
            <a:r>
              <a:rPr lang="en-US" b="1" dirty="0" smtClean="0">
                <a:solidFill>
                  <a:schemeClr val="bg1"/>
                </a:solidFill>
              </a:rPr>
              <a:t>Reformed </a:t>
            </a:r>
            <a:r>
              <a:rPr lang="en-US" b="1" dirty="0" err="1" smtClean="0">
                <a:solidFill>
                  <a:schemeClr val="bg1"/>
                </a:solidFill>
              </a:rPr>
              <a:t>Dogmatics</a:t>
            </a:r>
            <a:r>
              <a:rPr lang="en-US" b="1" dirty="0" smtClean="0">
                <a:solidFill>
                  <a:schemeClr val="bg1"/>
                </a:solidFill>
              </a:rPr>
              <a:t>, </a:t>
            </a:r>
            <a:r>
              <a:rPr lang="en-US" b="1" dirty="0" err="1" smtClean="0">
                <a:solidFill>
                  <a:schemeClr val="bg1"/>
                </a:solidFill>
              </a:rPr>
              <a:t>Vol</a:t>
            </a:r>
            <a:r>
              <a:rPr lang="en-US" b="1" dirty="0" smtClean="0">
                <a:solidFill>
                  <a:schemeClr val="bg1"/>
                </a:solidFill>
              </a:rPr>
              <a:t> 2, p. 159	</a:t>
            </a:r>
          </a:p>
          <a:p>
            <a:endParaRPr lang="en-US" dirty="0" smtClean="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r>
              <a:rPr lang="en-US" b="1" dirty="0" smtClean="0">
                <a:solidFill>
                  <a:schemeClr val="bg1"/>
                </a:solidFill>
              </a:rPr>
              <a:t>A.3. Omnipotence: not that He can do everything (He cannot sin, deny Himself, or make a square circle (irrationality), but means that He is able by the mere exercise of His will to accomplish all His purposes, and even more than that if He so desired. </a:t>
            </a:r>
          </a:p>
          <a:p>
            <a:endParaRPr lang="en-US" b="1" dirty="0" smtClean="0">
              <a:solidFill>
                <a:schemeClr val="bg1"/>
              </a:solidFill>
            </a:endParaRPr>
          </a:p>
          <a:p>
            <a:r>
              <a:rPr lang="en-US" b="1" dirty="0" smtClean="0">
                <a:solidFill>
                  <a:schemeClr val="bg1"/>
                </a:solidFill>
              </a:rPr>
              <a:t>B. How might you prove: a) it's what God declares of Himself; b) we know this innately as created in His image; c) the impossibility of the contrary; d) Something is eternal: God, or matter. Why? Because something exists now, and you can't get something out of nothing, and matter is wearing out. e) traditional arguments for God's existence: each one flawed at some point, and do not get us to God of Bible, but taken collectively are powerful. </a:t>
            </a:r>
          </a:p>
          <a:p>
            <a:endParaRPr lang="en-US" b="1" dirty="0" smtClean="0">
              <a:solidFill>
                <a:schemeClr val="bg1"/>
              </a:solidFill>
            </a:endParaRPr>
          </a:p>
          <a:p>
            <a:r>
              <a:rPr lang="en-US" b="1" dirty="0" smtClean="0">
                <a:solidFill>
                  <a:schemeClr val="bg1"/>
                </a:solidFill>
              </a:rPr>
              <a:t>Cosmology: Argument from creation and First Cause: if there is a creation, must be a creator. If something now, something has always existed. Can't get something from nothing.</a:t>
            </a:r>
          </a:p>
          <a:p>
            <a:endParaRPr lang="en-US" b="1" dirty="0" smtClean="0">
              <a:solidFill>
                <a:schemeClr val="bg1"/>
              </a:solidFill>
            </a:endParaRPr>
          </a:p>
          <a:p>
            <a:r>
              <a:rPr lang="en-US" b="1" dirty="0" smtClean="0">
                <a:solidFill>
                  <a:schemeClr val="bg1"/>
                </a:solidFill>
              </a:rPr>
              <a:t>Teleological: Argument from design. No one stumbles upon a watch and presupposes it just came together apart from intentional design from intelligent creature.</a:t>
            </a:r>
          </a:p>
          <a:p>
            <a:endParaRPr lang="en-US" b="1" dirty="0" smtClean="0">
              <a:solidFill>
                <a:schemeClr val="bg1"/>
              </a:solidFill>
            </a:endParaRPr>
          </a:p>
          <a:p>
            <a:r>
              <a:rPr lang="en-US" b="1" dirty="0" smtClean="0">
                <a:solidFill>
                  <a:schemeClr val="bg1"/>
                </a:solidFill>
              </a:rPr>
              <a:t>Moral argument: for justice, must survive grave. Must have being on other side who is omniscient: knows all facts of case; holy (not given corruption/can't bribe); just; omnipotent (powerful enough to exact the sentence.</a:t>
            </a:r>
          </a:p>
          <a:p>
            <a:endParaRPr lang="en-US" b="1" dirty="0" smtClean="0">
              <a:solidFill>
                <a:schemeClr val="bg1"/>
              </a:solidFill>
              <a:ea typeface="ＭＳ Ｐゴシック" pitchFamily="34" charset="-128"/>
            </a:endParaRPr>
          </a:p>
          <a:p>
            <a:endParaRPr lang="en-US" b="1" dirty="0" smtClean="0">
              <a:solidFill>
                <a:schemeClr val="bg1"/>
              </a:solidFill>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r>
              <a:rPr lang="en-US" b="1" dirty="0" err="1" smtClean="0">
                <a:solidFill>
                  <a:schemeClr val="bg1"/>
                </a:solidFill>
                <a:ea typeface="ＭＳ Ｐゴシック" pitchFamily="34" charset="-128"/>
              </a:rPr>
              <a:t>Grudem</a:t>
            </a:r>
            <a:endParaRPr lang="en-US" b="1" dirty="0" smtClean="0">
              <a:solidFill>
                <a:schemeClr val="bg1"/>
              </a:solidFill>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r>
              <a:rPr lang="en-US" dirty="0" smtClean="0">
                <a:ea typeface="ＭＳ Ｐゴシック" pitchFamily="34" charset="-128"/>
              </a:rPr>
              <a:t>Creator/Creature distinction:</a:t>
            </a:r>
            <a:r>
              <a:rPr lang="en-US" baseline="0" dirty="0" smtClean="0">
                <a:ea typeface="ＭＳ Ｐゴシック" pitchFamily="34" charset="-128"/>
              </a:rPr>
              <a:t> God is being, we are becoming.</a:t>
            </a:r>
            <a:endParaRPr lang="en-US" dirty="0" smtClean="0">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r>
              <a:rPr lang="en-US" b="1" dirty="0" smtClean="0">
                <a:solidFill>
                  <a:schemeClr val="bg1"/>
                </a:solidFill>
              </a:rPr>
              <a:t>C. 2. In space and time, God has decreed to respond meaningfully to His creatures. When people change their attitude to him, he changes his attitude to them (Gen. 6:5-7; Jon. 3:10), which He ordained to do before time began. There is no change then from the perspective of His secret will of decree, but only in terms of his interaction based on what he revealed to creatures and their response. So, God can give conditions, which if met, would bring blessing, and if not met, judgment. These are not a change in God's being, or eternal plans or purposes.</a:t>
            </a:r>
          </a:p>
          <a:p>
            <a:endParaRPr lang="en-US" b="1" dirty="0" smtClean="0">
              <a:solidFill>
                <a:schemeClr val="bg1"/>
              </a:solidFill>
              <a:ea typeface="ＭＳ Ｐゴシック" pitchFamily="34" charset="-128"/>
            </a:endParaRPr>
          </a:p>
          <a:p>
            <a:r>
              <a:rPr lang="en-US" b="1" dirty="0" smtClean="0">
                <a:solidFill>
                  <a:schemeClr val="bg1"/>
                </a:solidFill>
                <a:ea typeface="ＭＳ Ｐゴシック" pitchFamily="34" charset="-128"/>
              </a:rPr>
              <a:t>Because His is infinite (and unchangeable in His attributes) he always acts the same toward moral evil (grief, judgment) and moral good (rejoice, reward).  He feels emotion toward those who suffer. Christ helps us understand this more. (no change in the divine being in the incarnation—humanity simply added.</a:t>
            </a:r>
            <a:endParaRPr lang="en-US" dirty="0" smtClean="0">
              <a:ea typeface="ＭＳ Ｐゴシック"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endParaRPr lang="en-US" dirty="0"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endParaRPr lang="en-US" smtClean="0">
              <a:ea typeface="ＭＳ Ｐゴシック"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endParaRPr lang="en-US" dirty="0"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ChangeArrowheads="1" noTextEdit="1"/>
          </p:cNvSpPr>
          <p:nvPr>
            <p:ph type="sldImg"/>
          </p:nvPr>
        </p:nvSpPr>
        <p:spPr>
          <a:ln/>
        </p:spPr>
      </p:sp>
      <p:sp>
        <p:nvSpPr>
          <p:cNvPr id="55298" name="Rectangle 3"/>
          <p:cNvSpPr>
            <a:spLocks noGrp="1" noChangeArrowheads="1"/>
          </p:cNvSpPr>
          <p:nvPr>
            <p:ph type="body" idx="1"/>
          </p:nvPr>
        </p:nvSpPr>
        <p:spPr>
          <a:noFill/>
          <a:ln/>
        </p:spPr>
        <p:txBody>
          <a:bodyPr/>
          <a:lstStyle/>
          <a:p>
            <a:endParaRPr lang="en-US" smtClean="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ChangeArrowheads="1" noTextEdit="1"/>
          </p:cNvSpPr>
          <p:nvPr>
            <p:ph type="sldImg"/>
          </p:nvPr>
        </p:nvSpPr>
        <p:spPr>
          <a:ln/>
        </p:spPr>
      </p:sp>
      <p:sp>
        <p:nvSpPr>
          <p:cNvPr id="55298" name="Rectangle 3"/>
          <p:cNvSpPr>
            <a:spLocks noGrp="1" noChangeArrowheads="1"/>
          </p:cNvSpPr>
          <p:nvPr>
            <p:ph type="body" idx="1"/>
          </p:nvPr>
        </p:nvSpPr>
        <p:spPr>
          <a:noFill/>
          <a:ln/>
        </p:spPr>
        <p:txBody>
          <a:bodyPr/>
          <a:lstStyle/>
          <a:p>
            <a:endParaRPr lang="en-US"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ChangeArrowheads="1" noTextEdit="1"/>
          </p:cNvSpPr>
          <p:nvPr>
            <p:ph type="sldImg"/>
          </p:nvPr>
        </p:nvSpPr>
        <p:spPr>
          <a:ln/>
        </p:spPr>
      </p:sp>
      <p:sp>
        <p:nvSpPr>
          <p:cNvPr id="55298" name="Rectangle 3"/>
          <p:cNvSpPr>
            <a:spLocks noGrp="1" noChangeArrowheads="1"/>
          </p:cNvSpPr>
          <p:nvPr>
            <p:ph type="body" idx="1"/>
          </p:nvPr>
        </p:nvSpPr>
        <p:spPr>
          <a:noFill/>
          <a:ln/>
        </p:spPr>
        <p:txBody>
          <a:bodyPr/>
          <a:lstStyle/>
          <a:p>
            <a:endParaRPr lang="en-US" smtClean="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ChangeArrowheads="1" noTextEdit="1"/>
          </p:cNvSpPr>
          <p:nvPr>
            <p:ph type="sldImg"/>
          </p:nvPr>
        </p:nvSpPr>
        <p:spPr>
          <a:ln/>
        </p:spPr>
      </p:sp>
      <p:sp>
        <p:nvSpPr>
          <p:cNvPr id="55298" name="Rectangle 3"/>
          <p:cNvSpPr>
            <a:spLocks noGrp="1" noChangeArrowheads="1"/>
          </p:cNvSpPr>
          <p:nvPr>
            <p:ph type="body" idx="1"/>
          </p:nvPr>
        </p:nvSpPr>
        <p:spPr>
          <a:noFill/>
          <a:ln/>
        </p:spPr>
        <p:txBody>
          <a:bodyPr/>
          <a:lstStyle/>
          <a:p>
            <a:r>
              <a:rPr lang="en-US" dirty="0" smtClean="0">
                <a:ea typeface="ＭＳ Ｐゴシック" pitchFamily="34" charset="-128"/>
              </a:rPr>
              <a:t>Distance </a:t>
            </a:r>
            <a:r>
              <a:rPr lang="en-US" b="1" u="sng" dirty="0" smtClean="0">
                <a:ea typeface="ＭＳ Ｐゴシック" pitchFamily="34" charset="-128"/>
              </a:rPr>
              <a:t>in being </a:t>
            </a:r>
            <a:r>
              <a:rPr lang="en-US" dirty="0" smtClean="0">
                <a:ea typeface="ＭＳ Ｐゴシック" pitchFamily="34" charset="-128"/>
              </a:rPr>
              <a:t>is great.</a:t>
            </a:r>
          </a:p>
          <a:p>
            <a:r>
              <a:rPr lang="en-US" dirty="0" smtClean="0">
                <a:ea typeface="ＭＳ Ｐゴシック" pitchFamily="34" charset="-128"/>
              </a:rPr>
              <a:t>Condescension: stooping down</a:t>
            </a:r>
          </a:p>
          <a:p>
            <a:r>
              <a:rPr lang="en-US" dirty="0" smtClean="0">
                <a:ea typeface="ＭＳ Ｐゴシック" pitchFamily="34" charset="-128"/>
              </a:rPr>
              <a:t>Calvin,</a:t>
            </a:r>
            <a:r>
              <a:rPr lang="en-US" baseline="0" dirty="0" smtClean="0">
                <a:ea typeface="ＭＳ Ｐゴシック" pitchFamily="34" charset="-128"/>
              </a:rPr>
              <a:t> God </a:t>
            </a:r>
            <a:r>
              <a:rPr lang="en-US" dirty="0" smtClean="0"/>
              <a:t>accommodates the knowledge of himself</a:t>
            </a:r>
            <a:r>
              <a:rPr lang="en-US" baseline="0" dirty="0" smtClean="0"/>
              <a:t> "</a:t>
            </a:r>
            <a:r>
              <a:rPr lang="en-US" dirty="0" smtClean="0"/>
              <a:t>to our slight capacity. To do this he must descend far beneath his loftiness." (example:</a:t>
            </a:r>
            <a:r>
              <a:rPr lang="en-US" baseline="0" dirty="0" smtClean="0"/>
              <a:t> a nurse talking baby talk to an infant).</a:t>
            </a:r>
            <a:r>
              <a:rPr lang="en-US" dirty="0" smtClean="0"/>
              <a:t> </a:t>
            </a:r>
            <a:endParaRPr lang="en-US" dirty="0" smtClean="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r>
              <a:rPr lang="en-US" sz="1400" b="1" dirty="0" smtClean="0">
                <a:ea typeface="ＭＳ Ｐゴシック" pitchFamily="34" charset="-128"/>
              </a:rPr>
              <a:t>A. John 4:24 – </a:t>
            </a:r>
            <a:r>
              <a:rPr lang="en-US" sz="1400" b="1" dirty="0" smtClean="0">
                <a:solidFill>
                  <a:schemeClr val="bg1"/>
                </a:solidFill>
              </a:rPr>
              <a:t>No one place prescribed as center for worship. </a:t>
            </a:r>
            <a:endParaRPr lang="en-US" sz="1400" b="1" dirty="0" smtClean="0">
              <a:ea typeface="ＭＳ Ｐゴシック" pitchFamily="34" charset="-128"/>
            </a:endParaRPr>
          </a:p>
          <a:p>
            <a:r>
              <a:rPr lang="en-US" sz="1400" b="1" dirty="0" smtClean="0">
                <a:solidFill>
                  <a:schemeClr val="bg1"/>
                </a:solidFill>
              </a:rPr>
              <a:t>“In spirit” means “from a heart renewed by the Holy Spirit.” This makes it authentic</a:t>
            </a:r>
          </a:p>
          <a:p>
            <a:r>
              <a:rPr lang="en-US" sz="1400" b="1" dirty="0" smtClean="0">
                <a:solidFill>
                  <a:schemeClr val="bg1"/>
                </a:solidFill>
              </a:rPr>
              <a:t>“In truth” means “on the basis of God’s Word and salvation in Christ our Mediator </a:t>
            </a:r>
          </a:p>
          <a:p>
            <a:endParaRPr lang="en-US" sz="1400" b="1" dirty="0" smtClean="0">
              <a:ea typeface="ＭＳ Ｐゴシック" pitchFamily="34" charset="-128"/>
            </a:endParaRPr>
          </a:p>
          <a:p>
            <a:r>
              <a:rPr lang="en-US" sz="1400" b="1" dirty="0" smtClean="0">
                <a:ea typeface="ＭＳ Ｐゴシック" pitchFamily="34" charset="-128"/>
              </a:rPr>
              <a:t>B. An impersonal force cannot bring about order, design, purpose, and complexity. These all presuppose intelligence.</a:t>
            </a:r>
          </a:p>
          <a:p>
            <a:endParaRPr lang="en-US" sz="1400" b="1" dirty="0" smtClean="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endParaRPr lang="en-US" sz="1400" b="1" dirty="0" smtClean="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God is pure being, not becoming. He IS.</a:t>
            </a:r>
          </a:p>
          <a:p>
            <a:pPr algn="just"/>
            <a:r>
              <a:rPr lang="en-US" b="1" dirty="0" smtClean="0">
                <a:solidFill>
                  <a:srgbClr val="002060"/>
                </a:solidFill>
              </a:rPr>
              <a:t>Significance of the Name (what does the name say about God)? </a:t>
            </a:r>
          </a:p>
          <a:p>
            <a:pPr algn="just"/>
            <a:r>
              <a:rPr lang="en-US" b="1" dirty="0" smtClean="0">
                <a:solidFill>
                  <a:srgbClr val="002060"/>
                </a:solidFill>
              </a:rPr>
              <a:t>	A. Answers the question “In what way does God exist?” “…proclaims his eternal, self-sustaining, self-determining, sovereign reality—that supernatural mode of existence that the sign of the burning bush had signified. </a:t>
            </a:r>
            <a:endParaRPr lang="en-US" dirty="0" smtClean="0"/>
          </a:p>
        </p:txBody>
      </p:sp>
      <p:sp>
        <p:nvSpPr>
          <p:cNvPr id="4" name="Slide Number Placeholder 3"/>
          <p:cNvSpPr>
            <a:spLocks noGrp="1"/>
          </p:cNvSpPr>
          <p:nvPr>
            <p:ph type="sldNum" sz="quarter" idx="10"/>
          </p:nvPr>
        </p:nvSpPr>
        <p:spPr/>
        <p:txBody>
          <a:bodyPr/>
          <a:lstStyle/>
          <a:p>
            <a:fld id="{D6C0E513-1204-407D-BCB0-C31338C0717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2"/>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C55E7580-E0A1-4161-827B-F7B27E5C0EC9}" type="datetimeFigureOut">
              <a:rPr lang="en-US"/>
              <a:pPr/>
              <a:t>3/22/2015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D05F1FF-490E-497A-A215-5654F96805B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14C14ED-AE55-461E-B73E-35B0004F9F88}" type="datetimeFigureOut">
              <a:rPr lang="en-US"/>
              <a:pPr/>
              <a:t>3/22/2015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2102A8-37D8-4D90-87C5-8CCAAE7CC8F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1"/>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81"/>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FA34479-3C0D-4F2F-A791-2F88C6D9F3D2}" type="datetimeFigureOut">
              <a:rPr lang="en-US"/>
              <a:pPr/>
              <a:t>3/22/2015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F24892F-1B5E-409C-83DF-5DF69BB49ACB}"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2"/>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atin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atin typeface="Arial" pitchFamily="34" charset="0"/>
              </a:defRPr>
            </a:lvl1pPr>
          </a:lstStyle>
          <a:p>
            <a:fld id="{EF7EAB0A-C2AB-49CA-8B56-E1B5020B4906}"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atin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atin typeface="Arial" pitchFamily="34" charset="0"/>
              </a:defRPr>
            </a:lvl1pPr>
          </a:lstStyle>
          <a:p>
            <a:fld id="{5271F994-88CE-47E0-B197-02333D2890C9}"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7"/>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7"/>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atin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atin typeface="Arial" pitchFamily="34" charset="0"/>
              </a:defRPr>
            </a:lvl1pPr>
          </a:lstStyle>
          <a:p>
            <a:fld id="{0ED680C9-304A-4358-804C-C83E6FE6A9A4}"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atin typeface="Arial" charset="0"/>
              </a:defRPr>
            </a:lvl1pPr>
          </a:lstStyle>
          <a:p>
            <a:pPr>
              <a:defRPr/>
            </a:pPr>
            <a:endParaRPr lang="en-US"/>
          </a:p>
        </p:txBody>
      </p:sp>
      <p:sp>
        <p:nvSpPr>
          <p:cNvPr id="6" name="Footer Placeholder 4"/>
          <p:cNvSpPr>
            <a:spLocks noGrp="1"/>
          </p:cNvSpPr>
          <p:nvPr>
            <p:ph type="ftr" sz="quarter" idx="11"/>
          </p:nvPr>
        </p:nvSpPr>
        <p:spPr/>
        <p:txBody>
          <a:bodyPr/>
          <a:lstStyle>
            <a:lvl1pPr>
              <a:defRPr>
                <a:latin typeface="Arial" charset="0"/>
              </a:defRPr>
            </a:lvl1pPr>
          </a:lstStyle>
          <a:p>
            <a:pPr>
              <a:defRPr/>
            </a:pPr>
            <a:endParaRPr lang="en-US"/>
          </a:p>
        </p:txBody>
      </p:sp>
      <p:sp>
        <p:nvSpPr>
          <p:cNvPr id="7" name="Slide Number Placeholder 5"/>
          <p:cNvSpPr>
            <a:spLocks noGrp="1"/>
          </p:cNvSpPr>
          <p:nvPr>
            <p:ph type="sldNum" sz="quarter" idx="12"/>
          </p:nvPr>
        </p:nvSpPr>
        <p:spPr/>
        <p:txBody>
          <a:bodyPr/>
          <a:lstStyle>
            <a:lvl1pPr>
              <a:defRPr>
                <a:latin typeface="Arial" pitchFamily="34" charset="0"/>
              </a:defRPr>
            </a:lvl1pPr>
          </a:lstStyle>
          <a:p>
            <a:fld id="{0727E2F6-ECD2-4B76-90F4-242769408828}"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1"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1"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atin typeface="Arial" charset="0"/>
              </a:defRPr>
            </a:lvl1pPr>
          </a:lstStyle>
          <a:p>
            <a:pPr>
              <a:defRPr/>
            </a:pPr>
            <a:endParaRPr lang="en-US"/>
          </a:p>
        </p:txBody>
      </p:sp>
      <p:sp>
        <p:nvSpPr>
          <p:cNvPr id="8" name="Footer Placeholder 4"/>
          <p:cNvSpPr>
            <a:spLocks noGrp="1"/>
          </p:cNvSpPr>
          <p:nvPr>
            <p:ph type="ftr" sz="quarter" idx="11"/>
          </p:nvPr>
        </p:nvSpPr>
        <p:spPr/>
        <p:txBody>
          <a:bodyPr/>
          <a:lstStyle>
            <a:lvl1pPr>
              <a:defRPr>
                <a:latin typeface="Arial" charset="0"/>
              </a:defRPr>
            </a:lvl1pPr>
          </a:lstStyle>
          <a:p>
            <a:pPr>
              <a:defRPr/>
            </a:pPr>
            <a:endParaRPr lang="en-US"/>
          </a:p>
        </p:txBody>
      </p:sp>
      <p:sp>
        <p:nvSpPr>
          <p:cNvPr id="9" name="Slide Number Placeholder 5"/>
          <p:cNvSpPr>
            <a:spLocks noGrp="1"/>
          </p:cNvSpPr>
          <p:nvPr>
            <p:ph type="sldNum" sz="quarter" idx="12"/>
          </p:nvPr>
        </p:nvSpPr>
        <p:spPr/>
        <p:txBody>
          <a:bodyPr/>
          <a:lstStyle>
            <a:lvl1pPr>
              <a:defRPr>
                <a:latin typeface="Arial" pitchFamily="34" charset="0"/>
              </a:defRPr>
            </a:lvl1pPr>
          </a:lstStyle>
          <a:p>
            <a:fld id="{F713976A-8306-4449-8616-BE17DB450A8A}"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atin typeface="Arial" charset="0"/>
              </a:defRPr>
            </a:lvl1pPr>
          </a:lstStyle>
          <a:p>
            <a:pPr>
              <a:defRPr/>
            </a:pPr>
            <a:endParaRPr lang="en-US"/>
          </a:p>
        </p:txBody>
      </p:sp>
      <p:sp>
        <p:nvSpPr>
          <p:cNvPr id="4" name="Footer Placeholder 4"/>
          <p:cNvSpPr>
            <a:spLocks noGrp="1"/>
          </p:cNvSpPr>
          <p:nvPr>
            <p:ph type="ftr" sz="quarter" idx="11"/>
          </p:nvPr>
        </p:nvSpPr>
        <p:spPr/>
        <p:txBody>
          <a:bodyPr/>
          <a:lstStyle>
            <a:lvl1pPr>
              <a:defRPr>
                <a:latin typeface="Arial" charset="0"/>
              </a:defRPr>
            </a:lvl1pPr>
          </a:lstStyle>
          <a:p>
            <a:pPr>
              <a:defRPr/>
            </a:pPr>
            <a:endParaRPr lang="en-US"/>
          </a:p>
        </p:txBody>
      </p:sp>
      <p:sp>
        <p:nvSpPr>
          <p:cNvPr id="5" name="Slide Number Placeholder 5"/>
          <p:cNvSpPr>
            <a:spLocks noGrp="1"/>
          </p:cNvSpPr>
          <p:nvPr>
            <p:ph type="sldNum" sz="quarter" idx="12"/>
          </p:nvPr>
        </p:nvSpPr>
        <p:spPr/>
        <p:txBody>
          <a:bodyPr/>
          <a:lstStyle>
            <a:lvl1pPr>
              <a:defRPr>
                <a:latin typeface="Arial" pitchFamily="34" charset="0"/>
              </a:defRPr>
            </a:lvl1pPr>
          </a:lstStyle>
          <a:p>
            <a:fld id="{B578510D-BC4A-4796-8A99-C128DF6E5C2E}"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atin typeface="Arial" charset="0"/>
              </a:defRPr>
            </a:lvl1pPr>
          </a:lstStyle>
          <a:p>
            <a:pPr>
              <a:defRPr/>
            </a:pPr>
            <a:endParaRPr lang="en-US"/>
          </a:p>
        </p:txBody>
      </p:sp>
      <p:sp>
        <p:nvSpPr>
          <p:cNvPr id="3" name="Footer Placeholder 4"/>
          <p:cNvSpPr>
            <a:spLocks noGrp="1"/>
          </p:cNvSpPr>
          <p:nvPr>
            <p:ph type="ftr" sz="quarter" idx="11"/>
          </p:nvPr>
        </p:nvSpPr>
        <p:spPr/>
        <p:txBody>
          <a:bodyPr/>
          <a:lstStyle>
            <a:lvl1pPr>
              <a:defRPr>
                <a:latin typeface="Arial" charset="0"/>
              </a:defRPr>
            </a:lvl1pPr>
          </a:lstStyle>
          <a:p>
            <a:pPr>
              <a:defRPr/>
            </a:pPr>
            <a:endParaRPr lang="en-US"/>
          </a:p>
        </p:txBody>
      </p:sp>
      <p:sp>
        <p:nvSpPr>
          <p:cNvPr id="4" name="Slide Number Placeholder 5"/>
          <p:cNvSpPr>
            <a:spLocks noGrp="1"/>
          </p:cNvSpPr>
          <p:nvPr>
            <p:ph type="sldNum" sz="quarter" idx="12"/>
          </p:nvPr>
        </p:nvSpPr>
        <p:spPr/>
        <p:txBody>
          <a:bodyPr/>
          <a:lstStyle>
            <a:lvl1pPr>
              <a:defRPr>
                <a:latin typeface="Arial" pitchFamily="34" charset="0"/>
              </a:defRPr>
            </a:lvl1pPr>
          </a:lstStyle>
          <a:p>
            <a:fld id="{F718010F-8D3E-44FA-9001-6BDB799CA820}"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6"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5" y="204789"/>
            <a:ext cx="5111751"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6"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atin typeface="Arial" charset="0"/>
              </a:defRPr>
            </a:lvl1pPr>
          </a:lstStyle>
          <a:p>
            <a:pPr>
              <a:defRPr/>
            </a:pPr>
            <a:endParaRPr lang="en-US"/>
          </a:p>
        </p:txBody>
      </p:sp>
      <p:sp>
        <p:nvSpPr>
          <p:cNvPr id="6" name="Footer Placeholder 4"/>
          <p:cNvSpPr>
            <a:spLocks noGrp="1"/>
          </p:cNvSpPr>
          <p:nvPr>
            <p:ph type="ftr" sz="quarter" idx="11"/>
          </p:nvPr>
        </p:nvSpPr>
        <p:spPr/>
        <p:txBody>
          <a:bodyPr/>
          <a:lstStyle>
            <a:lvl1pPr>
              <a:defRPr>
                <a:latin typeface="Arial" charset="0"/>
              </a:defRPr>
            </a:lvl1pPr>
          </a:lstStyle>
          <a:p>
            <a:pPr>
              <a:defRPr/>
            </a:pPr>
            <a:endParaRPr lang="en-US"/>
          </a:p>
        </p:txBody>
      </p:sp>
      <p:sp>
        <p:nvSpPr>
          <p:cNvPr id="7" name="Slide Number Placeholder 5"/>
          <p:cNvSpPr>
            <a:spLocks noGrp="1"/>
          </p:cNvSpPr>
          <p:nvPr>
            <p:ph type="sldNum" sz="quarter" idx="12"/>
          </p:nvPr>
        </p:nvSpPr>
        <p:spPr/>
        <p:txBody>
          <a:bodyPr/>
          <a:lstStyle>
            <a:lvl1pPr>
              <a:defRPr>
                <a:latin typeface="Arial" pitchFamily="34" charset="0"/>
              </a:defRPr>
            </a:lvl1pPr>
          </a:lstStyle>
          <a:p>
            <a:fld id="{6140239C-E817-425B-8A2C-07AF0814B94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81B4A24-0D19-4537-85E2-D1059D58DEF1}" type="datetimeFigureOut">
              <a:rPr lang="en-US"/>
              <a:pPr/>
              <a:t>3/22/2015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83ECE98-C5E5-47B9-8BD8-C65478400B79}"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atin typeface="Arial" charset="0"/>
              </a:defRPr>
            </a:lvl1pPr>
          </a:lstStyle>
          <a:p>
            <a:pPr>
              <a:defRPr/>
            </a:pPr>
            <a:endParaRPr lang="en-US"/>
          </a:p>
        </p:txBody>
      </p:sp>
      <p:sp>
        <p:nvSpPr>
          <p:cNvPr id="6" name="Footer Placeholder 4"/>
          <p:cNvSpPr>
            <a:spLocks noGrp="1"/>
          </p:cNvSpPr>
          <p:nvPr>
            <p:ph type="ftr" sz="quarter" idx="11"/>
          </p:nvPr>
        </p:nvSpPr>
        <p:spPr/>
        <p:txBody>
          <a:bodyPr/>
          <a:lstStyle>
            <a:lvl1pPr>
              <a:defRPr>
                <a:latin typeface="Arial" charset="0"/>
              </a:defRPr>
            </a:lvl1pPr>
          </a:lstStyle>
          <a:p>
            <a:pPr>
              <a:defRPr/>
            </a:pPr>
            <a:endParaRPr lang="en-US"/>
          </a:p>
        </p:txBody>
      </p:sp>
      <p:sp>
        <p:nvSpPr>
          <p:cNvPr id="7" name="Slide Number Placeholder 5"/>
          <p:cNvSpPr>
            <a:spLocks noGrp="1"/>
          </p:cNvSpPr>
          <p:nvPr>
            <p:ph type="sldNum" sz="quarter" idx="12"/>
          </p:nvPr>
        </p:nvSpPr>
        <p:spPr/>
        <p:txBody>
          <a:bodyPr/>
          <a:lstStyle>
            <a:lvl1pPr>
              <a:defRPr>
                <a:latin typeface="Arial" pitchFamily="34" charset="0"/>
              </a:defRPr>
            </a:lvl1pPr>
          </a:lstStyle>
          <a:p>
            <a:fld id="{6C80DBCC-8B18-436D-BBA3-048B3257B514}"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atin typeface="Arial" pitchFamily="34" charset="0"/>
              </a:defRPr>
            </a:lvl1pPr>
          </a:lstStyle>
          <a:p>
            <a:fld id="{C4B63B33-852E-40C9-8E7D-5A8F9B1BEF15}"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1"/>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81"/>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atin typeface="Arial" pitchFamily="34" charset="0"/>
              </a:defRPr>
            </a:lvl1pPr>
          </a:lstStyle>
          <a:p>
            <a:fld id="{1E177140-8A76-4AA3-A9AE-55F76F9AAAB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7"/>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FC32180C-EDFA-40AA-A906-B1C62824A3B9}" type="datetimeFigureOut">
              <a:rPr lang="en-US"/>
              <a:pPr/>
              <a:t>3/22/2015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29C5D06-E196-4421-9B24-74BC50A7173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8267A6C0-B526-4683-977D-FB2B0DCA2B18}" type="datetimeFigureOut">
              <a:rPr lang="en-US"/>
              <a:pPr/>
              <a:t>3/22/2015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17EEF88-4989-48FE-8CF2-30B1ED3CACA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08519A31-913E-4C7A-853F-8040B373AC3B}" type="datetimeFigureOut">
              <a:rPr lang="en-US"/>
              <a:pPr/>
              <a:t>3/22/2015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C75CDB39-E98D-43CA-8E49-2BD760DCF00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4A5F4C23-B441-47E2-B839-572081AD6FDF}" type="datetimeFigureOut">
              <a:rPr lang="en-US"/>
              <a:pPr/>
              <a:t>3/22/2015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F3D8CF3D-82CE-4857-801A-FDDDF36EE50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B98DB491-3C49-4D3E-9FE3-6C0B4712372B}" type="datetimeFigureOut">
              <a:rPr lang="en-US"/>
              <a:pPr/>
              <a:t>3/22/2015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472A99F7-61B8-4565-AC82-9F0060F0725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5"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7DA658B-15EB-4443-912B-F466EA46B64E}" type="datetimeFigureOut">
              <a:rPr lang="en-US"/>
              <a:pPr/>
              <a:t>3/22/2015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AE06E3E-1949-4FFD-9BF6-6930D6728B2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A004CCD7-CA2D-4670-8B5E-A804FF92C35A}" type="datetimeFigureOut">
              <a:rPr lang="en-US"/>
              <a:pPr/>
              <a:t>3/22/2015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7C2556A-7063-404B-89E4-0AFE598660A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1CAE75A9-A16B-485E-A117-C730E14AB78F}" type="datetimeFigureOut">
              <a:rPr lang="en-US"/>
              <a:pPr/>
              <a:t>3/22/2015</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mn-ea"/>
                <a:cs typeface="Arial" charset="0"/>
              </a:defRPr>
            </a:lvl1pPr>
          </a:lstStyle>
          <a:p>
            <a:pPr>
              <a:defRPr/>
            </a:pPr>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0E3EDA6B-BBBB-4FFC-AB89-6FB4BF798AC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289" r:id="rId1"/>
    <p:sldLayoutId id="2147484290" r:id="rId2"/>
    <p:sldLayoutId id="2147484291" r:id="rId3"/>
    <p:sldLayoutId id="2147484292" r:id="rId4"/>
    <p:sldLayoutId id="2147484293" r:id="rId5"/>
    <p:sldLayoutId id="2147484294" r:id="rId6"/>
    <p:sldLayoutId id="2147484295" r:id="rId7"/>
    <p:sldLayoutId id="2147484296" r:id="rId8"/>
    <p:sldLayoutId id="2147484297" r:id="rId9"/>
    <p:sldLayoutId id="2147484298" r:id="rId10"/>
    <p:sldLayoutId id="214748429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Placeholder 2"/>
          <p:cNvSpPr>
            <a:spLocks noGrp="1"/>
          </p:cNvSpPr>
          <p:nvPr>
            <p:ph type="body" idx="1"/>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eaLnBrk="0" hangingPunct="0">
              <a:defRPr sz="1200">
                <a:solidFill>
                  <a:prstClr val="white">
                    <a:tint val="75000"/>
                  </a:prstClr>
                </a:solidFill>
                <a:latin typeface="Times New Roman" pitchFamily="18" charset="0"/>
                <a:ea typeface="+mn-ea"/>
                <a:cs typeface="+mn-cs"/>
              </a:defRPr>
            </a:lvl1pPr>
          </a:lstStyle>
          <a:p>
            <a:pPr>
              <a:defRPr/>
            </a:pPr>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eaLnBrk="0" hangingPunct="0">
              <a:defRPr sz="1200">
                <a:solidFill>
                  <a:prstClr val="white">
                    <a:tint val="75000"/>
                  </a:prstClr>
                </a:solidFill>
                <a:latin typeface="Times New Roman" pitchFamily="18" charset="0"/>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eaLnBrk="0" hangingPunct="0">
              <a:defRPr sz="1200">
                <a:solidFill>
                  <a:srgbClr val="FFFFFF"/>
                </a:solidFill>
                <a:latin typeface="Times New Roman" pitchFamily="18" charset="0"/>
              </a:defRPr>
            </a:lvl1pPr>
          </a:lstStyle>
          <a:p>
            <a:fld id="{A4B5E797-A486-4BBA-AC5C-6DAF3D00EF72}" type="slidenum">
              <a:rPr lang="en-US"/>
              <a:pPr/>
              <a:t>‹#›</a:t>
            </a:fld>
            <a:endParaRPr lang="en-US"/>
          </a:p>
        </p:txBody>
      </p:sp>
    </p:spTree>
  </p:cSld>
  <p:clrMap bg1="dk1" tx1="lt1" bg2="dk2" tx2="lt2" accent1="accent1" accent2="accent2" accent3="accent3" accent4="accent4" accent5="accent5" accent6="accent6" hlink="hlink" folHlink="folHlink"/>
  <p:sldLayoutIdLst>
    <p:sldLayoutId id="2147484300" r:id="rId1"/>
    <p:sldLayoutId id="2147484301" r:id="rId2"/>
    <p:sldLayoutId id="2147484302" r:id="rId3"/>
    <p:sldLayoutId id="2147484303" r:id="rId4"/>
    <p:sldLayoutId id="2147484304" r:id="rId5"/>
    <p:sldLayoutId id="2147484305" r:id="rId6"/>
    <p:sldLayoutId id="2147484306" r:id="rId7"/>
    <p:sldLayoutId id="2147484307" r:id="rId8"/>
    <p:sldLayoutId id="2147484308" r:id="rId9"/>
    <p:sldLayoutId id="2147484309" r:id="rId10"/>
    <p:sldLayoutId id="2147484310"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hyperlink" Target="http://www.wts.edu/faculty/profiles/ksoliphint.html"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goodreads.com/photo/author/161692.Herman_Bavinck"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Rot="1" noChangeArrowheads="1"/>
          </p:cNvSpPr>
          <p:nvPr>
            <p:ph type="body" idx="1"/>
          </p:nvPr>
        </p:nvSpPr>
        <p:spPr>
          <a:xfrm>
            <a:off x="0" y="1314450"/>
            <a:ext cx="9144000" cy="3509963"/>
          </a:xfrm>
        </p:spPr>
        <p:txBody>
          <a:bodyPr/>
          <a:lstStyle/>
          <a:p>
            <a:pPr algn="ctr">
              <a:spcBef>
                <a:spcPts val="1800"/>
              </a:spcBef>
              <a:buFont typeface="Arial" pitchFamily="34" charset="0"/>
              <a:buNone/>
            </a:pPr>
            <a:r>
              <a:rPr lang="en-US" sz="6600" b="1" i="1" dirty="0" smtClean="0">
                <a:latin typeface="Cambria" pitchFamily="18" charset="0"/>
                <a:ea typeface="ＭＳ Ｐゴシック" pitchFamily="34" charset="-128"/>
              </a:rPr>
              <a:t>Iron Works Foundations</a:t>
            </a:r>
          </a:p>
          <a:p>
            <a:pPr algn="just"/>
            <a:endParaRPr lang="en-US" b="1" dirty="0" smtClean="0">
              <a:latin typeface="Arial" pitchFamily="34" charset="0"/>
              <a:ea typeface="ＭＳ Ｐゴシック" pitchFamily="34" charset="-128"/>
              <a:cs typeface="Arial" pitchFamily="34" charset="0"/>
            </a:endParaRPr>
          </a:p>
          <a:p>
            <a:pPr>
              <a:spcBef>
                <a:spcPts val="1800"/>
              </a:spcBef>
              <a:buFont typeface="Arial" pitchFamily="34" charset="0"/>
              <a:buNone/>
            </a:pPr>
            <a:r>
              <a:rPr lang="en-US" sz="2800" dirty="0" smtClean="0">
                <a:ea typeface="ＭＳ Ｐゴシック" pitchFamily="34" charset="-128"/>
              </a:rPr>
              <a:t/>
            </a:r>
            <a:br>
              <a:rPr lang="en-US" sz="2800" dirty="0" smtClean="0">
                <a:ea typeface="ＭＳ Ｐゴシック" pitchFamily="34" charset="-128"/>
              </a:rPr>
            </a:br>
            <a:endParaRPr lang="en-US" sz="2800" b="1" dirty="0" smtClean="0">
              <a:latin typeface="Arial" pitchFamily="34" charset="0"/>
              <a:ea typeface="ＭＳ Ｐゴシック" pitchFamily="34" charset="-128"/>
              <a:cs typeface="Arial" pitchFamily="34" charset="0"/>
            </a:endParaRPr>
          </a:p>
          <a:p>
            <a:pPr algn="just">
              <a:spcBef>
                <a:spcPts val="1800"/>
              </a:spcBef>
              <a:buFont typeface="Arial" pitchFamily="34" charset="0"/>
              <a:buNone/>
            </a:pPr>
            <a:endParaRPr lang="en-US" sz="2800" b="1" dirty="0" smtClean="0">
              <a:latin typeface="Arial" pitchFamily="34" charset="0"/>
              <a:ea typeface="ＭＳ Ｐゴシック" pitchFamily="34" charset="-128"/>
              <a:cs typeface="Arial" pitchFamily="34" charset="0"/>
            </a:endParaRPr>
          </a:p>
          <a:p>
            <a:pPr algn="just">
              <a:spcBef>
                <a:spcPts val="1800"/>
              </a:spcBef>
            </a:pPr>
            <a:endParaRPr lang="en-US" sz="2800" b="1" dirty="0" smtClean="0">
              <a:latin typeface="Arial" pitchFamily="34" charset="0"/>
              <a:ea typeface="ＭＳ Ｐゴシック" pitchFamily="34" charset="-128"/>
              <a:cs typeface="Arial" pitchFamily="34" charset="0"/>
            </a:endParaRPr>
          </a:p>
          <a:p>
            <a:pPr algn="just">
              <a:spcBef>
                <a:spcPts val="1800"/>
              </a:spcBef>
            </a:pPr>
            <a:endParaRPr lang="en-US" sz="2800" b="1" dirty="0" smtClean="0">
              <a:latin typeface="Arial" pitchFamily="34" charset="0"/>
              <a:ea typeface="ＭＳ Ｐゴシック" pitchFamily="34" charset="-128"/>
              <a:cs typeface="Arial" pitchFamily="34" charset="0"/>
            </a:endParaRPr>
          </a:p>
          <a:p>
            <a:pPr algn="just">
              <a:spcBef>
                <a:spcPts val="1800"/>
              </a:spcBef>
            </a:pPr>
            <a:endParaRPr lang="en-US" sz="2800" b="1" dirty="0" smtClean="0">
              <a:latin typeface="Arial" pitchFamily="34" charset="0"/>
              <a:ea typeface="ＭＳ Ｐゴシック" pitchFamily="34" charset="-128"/>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1"/>
          <p:cNvSpPr txBox="1">
            <a:spLocks noChangeArrowheads="1"/>
          </p:cNvSpPr>
          <p:nvPr/>
        </p:nvSpPr>
        <p:spPr bwMode="auto">
          <a:xfrm>
            <a:off x="0" y="0"/>
            <a:ext cx="8991600" cy="1692771"/>
          </a:xfrm>
          <a:prstGeom prst="rect">
            <a:avLst/>
          </a:prstGeom>
          <a:noFill/>
          <a:ln w="9525">
            <a:noFill/>
            <a:miter lim="800000"/>
            <a:headEnd/>
            <a:tailEnd/>
          </a:ln>
        </p:spPr>
        <p:txBody>
          <a:bodyPr wrap="square">
            <a:spAutoFit/>
          </a:bodyPr>
          <a:lstStyle/>
          <a:p>
            <a:pPr algn="just"/>
            <a:r>
              <a:rPr lang="en-US" sz="2600" b="1" dirty="0" smtClean="0">
                <a:solidFill>
                  <a:schemeClr val="bg1"/>
                </a:solidFill>
              </a:rPr>
              <a:t>	2. </a:t>
            </a:r>
            <a:r>
              <a:rPr lang="en-US" sz="2600" b="1" dirty="0">
                <a:solidFill>
                  <a:schemeClr val="bg1"/>
                </a:solidFill>
              </a:rPr>
              <a:t>Acts </a:t>
            </a:r>
            <a:r>
              <a:rPr lang="en-US" sz="2600" b="1" dirty="0" smtClean="0">
                <a:solidFill>
                  <a:schemeClr val="bg1"/>
                </a:solidFill>
              </a:rPr>
              <a:t>17:24-25 - “…24 The God who made the world and everything in it…does not live in temples made by man, 25 nor is he served by human hands, as though he needed anything..."</a:t>
            </a:r>
            <a:endParaRPr lang="en-US" sz="2600" b="1" dirty="0">
              <a:solidFill>
                <a:schemeClr val="bg1"/>
              </a:solidFill>
            </a:endParaRPr>
          </a:p>
        </p:txBody>
      </p:sp>
      <p:pic>
        <p:nvPicPr>
          <p:cNvPr id="13314" name="Picture 2" descr="K. Scott Oliphint">
            <a:hlinkClick r:id="rId3"/>
          </p:cNvPr>
          <p:cNvPicPr>
            <a:picLocks noChangeAspect="1" noChangeArrowheads="1"/>
          </p:cNvPicPr>
          <p:nvPr/>
        </p:nvPicPr>
        <p:blipFill>
          <a:blip r:embed="rId4" cstate="print"/>
          <a:srcRect/>
          <a:stretch>
            <a:fillRect/>
          </a:stretch>
        </p:blipFill>
        <p:spPr bwMode="auto">
          <a:xfrm>
            <a:off x="7975600" y="1733550"/>
            <a:ext cx="1168400" cy="1828800"/>
          </a:xfrm>
          <a:prstGeom prst="rect">
            <a:avLst/>
          </a:prstGeom>
          <a:noFill/>
        </p:spPr>
      </p:pic>
      <p:sp>
        <p:nvSpPr>
          <p:cNvPr id="4" name="TextBox 3"/>
          <p:cNvSpPr txBox="1"/>
          <p:nvPr/>
        </p:nvSpPr>
        <p:spPr>
          <a:xfrm>
            <a:off x="0" y="1733550"/>
            <a:ext cx="8001000" cy="2092881"/>
          </a:xfrm>
          <a:prstGeom prst="rect">
            <a:avLst/>
          </a:prstGeom>
          <a:noFill/>
        </p:spPr>
        <p:txBody>
          <a:bodyPr wrap="square" rtlCol="0">
            <a:spAutoFit/>
          </a:bodyPr>
          <a:lstStyle/>
          <a:p>
            <a:pPr algn="just"/>
            <a:r>
              <a:rPr lang="en-US" sz="2600" b="1" dirty="0" smtClean="0">
                <a:solidFill>
                  <a:schemeClr val="bg1"/>
                </a:solidFill>
              </a:rPr>
              <a:t>K. Scott </a:t>
            </a:r>
            <a:r>
              <a:rPr lang="en-US" sz="2600" b="1" dirty="0" err="1" smtClean="0">
                <a:solidFill>
                  <a:schemeClr val="bg1"/>
                </a:solidFill>
              </a:rPr>
              <a:t>Oliphint</a:t>
            </a:r>
            <a:r>
              <a:rPr lang="en-US" sz="2600" b="1" dirty="0" smtClean="0">
                <a:solidFill>
                  <a:schemeClr val="bg1"/>
                </a:solidFill>
              </a:rPr>
              <a:t>: "The aseity of God therefore must be the place on which we stand in order to assert anything else about him, given that anything else we say about him depends for its proper understanding and meaning on that aseity</a:t>
            </a:r>
            <a:endParaRPr lang="en-US" sz="2600" dirty="0"/>
          </a:p>
        </p:txBody>
      </p:sp>
      <p:sp>
        <p:nvSpPr>
          <p:cNvPr id="5" name="TextBox 4"/>
          <p:cNvSpPr txBox="1"/>
          <p:nvPr/>
        </p:nvSpPr>
        <p:spPr>
          <a:xfrm>
            <a:off x="0" y="3714750"/>
            <a:ext cx="9144000" cy="1477328"/>
          </a:xfrm>
          <a:prstGeom prst="rect">
            <a:avLst/>
          </a:prstGeom>
          <a:noFill/>
        </p:spPr>
        <p:txBody>
          <a:bodyPr wrap="square" rtlCol="0">
            <a:spAutoFit/>
          </a:bodyPr>
          <a:lstStyle/>
          <a:p>
            <a:r>
              <a:rPr lang="en-US" sz="2600" b="1" dirty="0" smtClean="0">
                <a:solidFill>
                  <a:schemeClr val="bg1"/>
                </a:solidFill>
              </a:rPr>
              <a:t>…A god who is not "a se," and thus who is essentially dependent, is a god who is unable to be god</a:t>
            </a:r>
            <a:r>
              <a:rPr lang="en-US" sz="2600" b="1" dirty="0" smtClean="0">
                <a:solidFill>
                  <a:schemeClr val="bg1"/>
                </a:solidFill>
              </a:rPr>
              <a:t>..."</a:t>
            </a:r>
            <a:endParaRPr lang="en-US" sz="1200" b="1" dirty="0" smtClean="0">
              <a:solidFill>
                <a:schemeClr val="bg1"/>
              </a:solidFill>
            </a:endParaRPr>
          </a:p>
          <a:p>
            <a:endParaRPr lang="en-US" sz="1200" b="1" dirty="0" smtClean="0">
              <a:solidFill>
                <a:schemeClr val="bg1"/>
              </a:solidFill>
            </a:endParaRPr>
          </a:p>
          <a:p>
            <a:r>
              <a:rPr lang="en-US" sz="2600" b="1" dirty="0" smtClean="0">
                <a:solidFill>
                  <a:schemeClr val="bg1"/>
                </a:solidFill>
              </a:rPr>
              <a:t>E. God is 1 in essence, 3 in person (</a:t>
            </a:r>
            <a:r>
              <a:rPr lang="en-US" sz="2600" b="1" dirty="0" err="1" smtClean="0">
                <a:solidFill>
                  <a:schemeClr val="bg1"/>
                </a:solidFill>
              </a:rPr>
              <a:t>Dt</a:t>
            </a:r>
            <a:r>
              <a:rPr lang="en-US" sz="2600" b="1" dirty="0" smtClean="0">
                <a:solidFill>
                  <a:schemeClr val="bg1"/>
                </a:solidFill>
              </a:rPr>
              <a:t> 6:4; Matt 3:16-17).</a:t>
            </a:r>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nodeType="withEffect">
                                  <p:stCondLst>
                                    <p:cond delay="0"/>
                                  </p:stCondLst>
                                  <p:childTnLst>
                                    <p:set>
                                      <p:cBhvr>
                                        <p:cTn id="9" dur="1" fill="hold">
                                          <p:stCondLst>
                                            <p:cond delay="0"/>
                                          </p:stCondLst>
                                        </p:cTn>
                                        <p:tgtEl>
                                          <p:spTgt spid="13314"/>
                                        </p:tgtEl>
                                        <p:attrNameLst>
                                          <p:attrName>style.visibility</p:attrName>
                                        </p:attrNameLst>
                                      </p:cBhvr>
                                      <p:to>
                                        <p:strVal val="visible"/>
                                      </p:to>
                                    </p:set>
                                    <p:animEffect transition="in" filter="blinds(horizontal)">
                                      <p:cBhvr>
                                        <p:cTn id="10" dur="500"/>
                                        <p:tgtEl>
                                          <p:spTgt spid="13314"/>
                                        </p:tgtEl>
                                      </p:cBhvr>
                                    </p:animEffect>
                                  </p:childTnLst>
                                </p:cTn>
                              </p:par>
                            </p:childTnLst>
                          </p:cTn>
                        </p:par>
                        <p:par>
                          <p:cTn id="11" fill="hold">
                            <p:stCondLst>
                              <p:cond delay="500"/>
                            </p:stCondLst>
                            <p:childTnLst>
                              <p:par>
                                <p:cTn id="12" presetID="3" presetClass="entr" presetSubtype="10" fill="hold" nodeType="after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blinds(horizontal)">
                                      <p:cBhvr>
                                        <p:cTn id="14" dur="5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blinds(horizontal)">
                                      <p:cBhvr>
                                        <p:cTn id="19"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3"/>
          <p:cNvSpPr txBox="1">
            <a:spLocks noChangeArrowheads="1"/>
          </p:cNvSpPr>
          <p:nvPr/>
        </p:nvSpPr>
        <p:spPr bwMode="auto">
          <a:xfrm>
            <a:off x="152400" y="0"/>
            <a:ext cx="8839200" cy="6647974"/>
          </a:xfrm>
          <a:prstGeom prst="rect">
            <a:avLst/>
          </a:prstGeom>
          <a:noFill/>
          <a:ln w="9525">
            <a:noFill/>
            <a:miter lim="800000"/>
            <a:headEnd/>
            <a:tailEnd/>
          </a:ln>
        </p:spPr>
        <p:txBody>
          <a:bodyPr wrap="square">
            <a:spAutoFit/>
          </a:bodyPr>
          <a:lstStyle/>
          <a:p>
            <a:pPr algn="just"/>
            <a:r>
              <a:rPr lang="en-US" sz="2600" b="1" dirty="0" smtClean="0">
                <a:solidFill>
                  <a:schemeClr val="bg1"/>
                </a:solidFill>
              </a:rPr>
              <a:t>II. God's Attributes – Definitions/Distinctions:</a:t>
            </a:r>
          </a:p>
          <a:p>
            <a:pPr algn="just"/>
            <a:r>
              <a:rPr lang="en-US" sz="2600" b="1" dirty="0" smtClean="0">
                <a:solidFill>
                  <a:schemeClr val="bg1"/>
                </a:solidFill>
              </a:rPr>
              <a:t>	A. God's Attributes: The infinite perfections of God's being.</a:t>
            </a:r>
            <a:endParaRPr lang="en-US" sz="1200" b="1" dirty="0" smtClean="0">
              <a:solidFill>
                <a:schemeClr val="bg1"/>
              </a:solidFill>
            </a:endParaRPr>
          </a:p>
          <a:p>
            <a:pPr algn="just"/>
            <a:r>
              <a:rPr lang="en-US" sz="1200" b="1" dirty="0" smtClean="0">
                <a:solidFill>
                  <a:schemeClr val="bg1"/>
                </a:solidFill>
              </a:rPr>
              <a:t> </a:t>
            </a:r>
          </a:p>
          <a:p>
            <a:pPr algn="just"/>
            <a:r>
              <a:rPr lang="en-US" sz="2600" b="1" dirty="0" smtClean="0">
                <a:solidFill>
                  <a:schemeClr val="bg1"/>
                </a:solidFill>
              </a:rPr>
              <a:t>	B. God's Simplicity: God is not composed of parts. God is a unity, not a collection of attributes. Each attribute describes all of God's being.</a:t>
            </a:r>
            <a:endParaRPr lang="en-US" sz="1200" b="1" dirty="0" smtClean="0">
              <a:solidFill>
                <a:schemeClr val="bg1"/>
              </a:solidFill>
            </a:endParaRPr>
          </a:p>
          <a:p>
            <a:pPr algn="just"/>
            <a:endParaRPr lang="en-US" sz="1200" b="1" dirty="0" smtClean="0">
              <a:solidFill>
                <a:schemeClr val="bg1"/>
              </a:solidFill>
            </a:endParaRPr>
          </a:p>
          <a:p>
            <a:pPr algn="just"/>
            <a:r>
              <a:rPr lang="en-US" sz="2600" b="1" dirty="0" smtClean="0">
                <a:solidFill>
                  <a:schemeClr val="bg1"/>
                </a:solidFill>
              </a:rPr>
              <a:t> 	C. Incommunicable:  Attributes God does not share, or “communicate” to others. Emphasizes the absolute distinction between Creator/creature.</a:t>
            </a:r>
            <a:endParaRPr lang="en-US" sz="1200" b="1" dirty="0" smtClean="0">
              <a:solidFill>
                <a:schemeClr val="bg1"/>
              </a:solidFill>
            </a:endParaRPr>
          </a:p>
          <a:p>
            <a:pPr algn="just"/>
            <a:endParaRPr lang="en-US" sz="1200" b="1" dirty="0" smtClean="0">
              <a:solidFill>
                <a:schemeClr val="bg1"/>
              </a:solidFill>
            </a:endParaRPr>
          </a:p>
          <a:p>
            <a:pPr algn="just"/>
            <a:r>
              <a:rPr lang="en-US" sz="2600" b="1" dirty="0" smtClean="0">
                <a:solidFill>
                  <a:schemeClr val="bg1"/>
                </a:solidFill>
              </a:rPr>
              <a:t>	D. Communicable – Attributes God shares or “communicates” with us (yet, not in their fullness)</a:t>
            </a:r>
          </a:p>
          <a:p>
            <a:r>
              <a:rPr lang="en-US" sz="2600" b="1" dirty="0" smtClean="0">
                <a:solidFill>
                  <a:schemeClr val="bg1"/>
                </a:solidFill>
              </a:rPr>
              <a:t> 	</a:t>
            </a:r>
          </a:p>
          <a:p>
            <a:pPr algn="just"/>
            <a:r>
              <a:rPr lang="en-US" sz="2600" b="1" dirty="0" smtClean="0">
                <a:solidFill>
                  <a:schemeClr val="bg1"/>
                </a:solidFill>
              </a:rPr>
              <a:t>	</a:t>
            </a:r>
          </a:p>
          <a:p>
            <a:pPr algn="just"/>
            <a:endParaRPr lang="en-US" sz="2600" b="1" dirty="0" smtClean="0">
              <a:solidFill>
                <a:schemeClr val="bg1"/>
              </a:solidFill>
            </a:endParaRPr>
          </a:p>
          <a:p>
            <a:pPr algn="just"/>
            <a:r>
              <a:rPr lang="en-US" sz="2600" b="1" dirty="0" smtClean="0">
                <a:solidFill>
                  <a:schemeClr val="bg1"/>
                </a:solidFill>
              </a:rPr>
              <a:t>	</a:t>
            </a:r>
            <a:endParaRPr lang="en-US" sz="26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1985">
                                            <p:txEl>
                                              <p:pRg st="3" end="3"/>
                                            </p:txEl>
                                          </p:spTgt>
                                        </p:tgtEl>
                                        <p:attrNameLst>
                                          <p:attrName>style.visibility</p:attrName>
                                        </p:attrNameLst>
                                      </p:cBhvr>
                                      <p:to>
                                        <p:strVal val="visible"/>
                                      </p:to>
                                    </p:set>
                                    <p:animEffect transition="in" filter="blinds(horizontal)">
                                      <p:cBhvr>
                                        <p:cTn id="7" dur="500"/>
                                        <p:tgtEl>
                                          <p:spTgt spid="4198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1985">
                                            <p:txEl>
                                              <p:pRg st="5" end="5"/>
                                            </p:txEl>
                                          </p:spTgt>
                                        </p:tgtEl>
                                        <p:attrNameLst>
                                          <p:attrName>style.visibility</p:attrName>
                                        </p:attrNameLst>
                                      </p:cBhvr>
                                      <p:to>
                                        <p:strVal val="visible"/>
                                      </p:to>
                                    </p:set>
                                    <p:animEffect transition="in" filter="blinds(horizontal)">
                                      <p:cBhvr>
                                        <p:cTn id="12" dur="500"/>
                                        <p:tgtEl>
                                          <p:spTgt spid="41985">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1985">
                                            <p:txEl>
                                              <p:pRg st="7" end="7"/>
                                            </p:txEl>
                                          </p:spTgt>
                                        </p:tgtEl>
                                        <p:attrNameLst>
                                          <p:attrName>style.visibility</p:attrName>
                                        </p:attrNameLst>
                                      </p:cBhvr>
                                      <p:to>
                                        <p:strVal val="visible"/>
                                      </p:to>
                                    </p:set>
                                    <p:animEffect transition="in" filter="blinds(horizontal)">
                                      <p:cBhvr>
                                        <p:cTn id="17" dur="500"/>
                                        <p:tgtEl>
                                          <p:spTgt spid="4198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371600" y="895350"/>
            <a:ext cx="1752600" cy="1752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1066800" y="285750"/>
            <a:ext cx="838200"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828800" y="0"/>
            <a:ext cx="838200"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590800" y="361950"/>
            <a:ext cx="838200"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85800" y="1885950"/>
            <a:ext cx="838200"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133600" y="2495550"/>
            <a:ext cx="838200"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295400" y="2495550"/>
            <a:ext cx="838200"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2895600" y="2038350"/>
            <a:ext cx="838200"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048000" y="1123950"/>
            <a:ext cx="838200"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609600" y="1047750"/>
            <a:ext cx="838200"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828800" y="1428750"/>
            <a:ext cx="1143000" cy="492443"/>
          </a:xfrm>
          <a:prstGeom prst="rect">
            <a:avLst/>
          </a:prstGeom>
          <a:noFill/>
        </p:spPr>
        <p:txBody>
          <a:bodyPr wrap="square" rtlCol="0">
            <a:spAutoFit/>
          </a:bodyPr>
          <a:lstStyle/>
          <a:p>
            <a:r>
              <a:rPr lang="en-US" sz="2600" b="1" dirty="0" smtClean="0"/>
              <a:t>GOD</a:t>
            </a:r>
            <a:endParaRPr lang="en-US" sz="2600" b="1" dirty="0"/>
          </a:p>
        </p:txBody>
      </p:sp>
      <p:sp>
        <p:nvSpPr>
          <p:cNvPr id="15" name="TextBox 14"/>
          <p:cNvSpPr txBox="1"/>
          <p:nvPr/>
        </p:nvSpPr>
        <p:spPr>
          <a:xfrm>
            <a:off x="1295400" y="2724150"/>
            <a:ext cx="1143000" cy="369332"/>
          </a:xfrm>
          <a:prstGeom prst="rect">
            <a:avLst/>
          </a:prstGeom>
          <a:noFill/>
        </p:spPr>
        <p:txBody>
          <a:bodyPr wrap="square" rtlCol="0">
            <a:spAutoFit/>
          </a:bodyPr>
          <a:lstStyle/>
          <a:p>
            <a:r>
              <a:rPr lang="en-US" b="1" dirty="0" smtClean="0"/>
              <a:t>Holy</a:t>
            </a:r>
            <a:endParaRPr lang="en-US" b="1" dirty="0"/>
          </a:p>
        </p:txBody>
      </p:sp>
      <p:sp>
        <p:nvSpPr>
          <p:cNvPr id="16" name="TextBox 15"/>
          <p:cNvSpPr txBox="1"/>
          <p:nvPr/>
        </p:nvSpPr>
        <p:spPr>
          <a:xfrm>
            <a:off x="3048000" y="1352550"/>
            <a:ext cx="1143000" cy="369332"/>
          </a:xfrm>
          <a:prstGeom prst="rect">
            <a:avLst/>
          </a:prstGeom>
          <a:noFill/>
        </p:spPr>
        <p:txBody>
          <a:bodyPr wrap="square" rtlCol="0">
            <a:spAutoFit/>
          </a:bodyPr>
          <a:lstStyle/>
          <a:p>
            <a:r>
              <a:rPr lang="en-US" b="1" dirty="0" smtClean="0"/>
              <a:t>Love</a:t>
            </a:r>
            <a:endParaRPr lang="en-US" b="1" dirty="0"/>
          </a:p>
        </p:txBody>
      </p:sp>
      <p:sp>
        <p:nvSpPr>
          <p:cNvPr id="17" name="TextBox 16"/>
          <p:cNvSpPr txBox="1"/>
          <p:nvPr/>
        </p:nvSpPr>
        <p:spPr>
          <a:xfrm>
            <a:off x="685800" y="2190750"/>
            <a:ext cx="1143000" cy="369332"/>
          </a:xfrm>
          <a:prstGeom prst="rect">
            <a:avLst/>
          </a:prstGeom>
          <a:noFill/>
        </p:spPr>
        <p:txBody>
          <a:bodyPr wrap="square" rtlCol="0">
            <a:spAutoFit/>
          </a:bodyPr>
          <a:lstStyle/>
          <a:p>
            <a:r>
              <a:rPr lang="en-US" b="1" dirty="0" smtClean="0"/>
              <a:t>Good</a:t>
            </a:r>
            <a:endParaRPr lang="en-US" b="1" dirty="0"/>
          </a:p>
        </p:txBody>
      </p:sp>
      <p:sp>
        <p:nvSpPr>
          <p:cNvPr id="18" name="TextBox 17"/>
          <p:cNvSpPr txBox="1"/>
          <p:nvPr/>
        </p:nvSpPr>
        <p:spPr>
          <a:xfrm>
            <a:off x="2133600" y="2800350"/>
            <a:ext cx="1143000" cy="307777"/>
          </a:xfrm>
          <a:prstGeom prst="rect">
            <a:avLst/>
          </a:prstGeom>
          <a:noFill/>
        </p:spPr>
        <p:txBody>
          <a:bodyPr wrap="square" rtlCol="0">
            <a:spAutoFit/>
          </a:bodyPr>
          <a:lstStyle/>
          <a:p>
            <a:r>
              <a:rPr lang="en-US" sz="1400" b="1" dirty="0" smtClean="0"/>
              <a:t>Wisdom</a:t>
            </a:r>
            <a:endParaRPr lang="en-US" sz="1400" b="1" dirty="0"/>
          </a:p>
        </p:txBody>
      </p:sp>
      <p:sp>
        <p:nvSpPr>
          <p:cNvPr id="19" name="TextBox 18"/>
          <p:cNvSpPr txBox="1"/>
          <p:nvPr/>
        </p:nvSpPr>
        <p:spPr>
          <a:xfrm>
            <a:off x="2971800" y="2266950"/>
            <a:ext cx="1143000" cy="369332"/>
          </a:xfrm>
          <a:prstGeom prst="rect">
            <a:avLst/>
          </a:prstGeom>
          <a:noFill/>
        </p:spPr>
        <p:txBody>
          <a:bodyPr wrap="square" rtlCol="0">
            <a:spAutoFit/>
          </a:bodyPr>
          <a:lstStyle/>
          <a:p>
            <a:r>
              <a:rPr lang="en-US" b="1" dirty="0" smtClean="0"/>
              <a:t>Just</a:t>
            </a:r>
            <a:endParaRPr lang="en-US" b="1" dirty="0"/>
          </a:p>
        </p:txBody>
      </p:sp>
      <p:sp>
        <p:nvSpPr>
          <p:cNvPr id="20" name="TextBox 19"/>
          <p:cNvSpPr txBox="1"/>
          <p:nvPr/>
        </p:nvSpPr>
        <p:spPr>
          <a:xfrm>
            <a:off x="2514600" y="666750"/>
            <a:ext cx="1143000" cy="369332"/>
          </a:xfrm>
          <a:prstGeom prst="rect">
            <a:avLst/>
          </a:prstGeom>
          <a:noFill/>
        </p:spPr>
        <p:txBody>
          <a:bodyPr wrap="square" rtlCol="0">
            <a:spAutoFit/>
          </a:bodyPr>
          <a:lstStyle/>
          <a:p>
            <a:r>
              <a:rPr lang="en-US" b="1" dirty="0" smtClean="0"/>
              <a:t>Eternal</a:t>
            </a:r>
            <a:endParaRPr lang="en-US" b="1" dirty="0"/>
          </a:p>
        </p:txBody>
      </p:sp>
      <p:sp>
        <p:nvSpPr>
          <p:cNvPr id="21" name="TextBox 20"/>
          <p:cNvSpPr txBox="1"/>
          <p:nvPr/>
        </p:nvSpPr>
        <p:spPr>
          <a:xfrm>
            <a:off x="1066800" y="514350"/>
            <a:ext cx="1143000" cy="369332"/>
          </a:xfrm>
          <a:prstGeom prst="rect">
            <a:avLst/>
          </a:prstGeom>
          <a:noFill/>
        </p:spPr>
        <p:txBody>
          <a:bodyPr wrap="square" rtlCol="0">
            <a:spAutoFit/>
          </a:bodyPr>
          <a:lstStyle/>
          <a:p>
            <a:r>
              <a:rPr lang="en-US" b="1" dirty="0" smtClean="0"/>
              <a:t>Infinite</a:t>
            </a:r>
            <a:endParaRPr lang="en-US" b="1" dirty="0"/>
          </a:p>
        </p:txBody>
      </p:sp>
      <p:sp>
        <p:nvSpPr>
          <p:cNvPr id="22" name="TextBox 21"/>
          <p:cNvSpPr txBox="1"/>
          <p:nvPr/>
        </p:nvSpPr>
        <p:spPr>
          <a:xfrm>
            <a:off x="1828800" y="209550"/>
            <a:ext cx="1143000" cy="523220"/>
          </a:xfrm>
          <a:prstGeom prst="rect">
            <a:avLst/>
          </a:prstGeom>
          <a:noFill/>
        </p:spPr>
        <p:txBody>
          <a:bodyPr wrap="square" rtlCol="0">
            <a:spAutoFit/>
          </a:bodyPr>
          <a:lstStyle/>
          <a:p>
            <a:r>
              <a:rPr lang="en-US" sz="1400" b="1" dirty="0" err="1" smtClean="0"/>
              <a:t>Indepen</a:t>
            </a:r>
            <a:r>
              <a:rPr lang="en-US" sz="1400" b="1" dirty="0" smtClean="0"/>
              <a:t>-</a:t>
            </a:r>
          </a:p>
          <a:p>
            <a:r>
              <a:rPr lang="en-US" sz="1400" b="1" dirty="0" smtClean="0"/>
              <a:t>dent</a:t>
            </a:r>
            <a:endParaRPr lang="en-US" sz="1400" b="1" dirty="0"/>
          </a:p>
        </p:txBody>
      </p:sp>
      <p:sp>
        <p:nvSpPr>
          <p:cNvPr id="23" name="TextBox 22"/>
          <p:cNvSpPr txBox="1"/>
          <p:nvPr/>
        </p:nvSpPr>
        <p:spPr>
          <a:xfrm>
            <a:off x="609600" y="1276350"/>
            <a:ext cx="1143000" cy="523220"/>
          </a:xfrm>
          <a:prstGeom prst="rect">
            <a:avLst/>
          </a:prstGeom>
          <a:noFill/>
        </p:spPr>
        <p:txBody>
          <a:bodyPr wrap="square" rtlCol="0">
            <a:spAutoFit/>
          </a:bodyPr>
          <a:lstStyle/>
          <a:p>
            <a:r>
              <a:rPr lang="en-US" sz="1400" b="1" dirty="0" err="1" smtClean="0"/>
              <a:t>Immut</a:t>
            </a:r>
            <a:r>
              <a:rPr lang="en-US" sz="1400" b="1" dirty="0" smtClean="0"/>
              <a:t>-</a:t>
            </a:r>
          </a:p>
          <a:p>
            <a:r>
              <a:rPr lang="en-US" sz="1400" b="1" dirty="0" smtClean="0"/>
              <a:t>able</a:t>
            </a:r>
            <a:endParaRPr lang="en-US" sz="1400" b="1" dirty="0"/>
          </a:p>
        </p:txBody>
      </p:sp>
      <p:sp>
        <p:nvSpPr>
          <p:cNvPr id="24" name="Oval 23"/>
          <p:cNvSpPr/>
          <p:nvPr/>
        </p:nvSpPr>
        <p:spPr>
          <a:xfrm>
            <a:off x="4724400" y="590550"/>
            <a:ext cx="2895600" cy="2819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5334000" y="895350"/>
            <a:ext cx="1828800" cy="2308324"/>
          </a:xfrm>
          <a:prstGeom prst="rect">
            <a:avLst/>
          </a:prstGeom>
          <a:noFill/>
        </p:spPr>
        <p:txBody>
          <a:bodyPr wrap="square" rtlCol="0">
            <a:spAutoFit/>
          </a:bodyPr>
          <a:lstStyle/>
          <a:p>
            <a:r>
              <a:rPr lang="en-US" b="1" dirty="0" smtClean="0"/>
              <a:t>God in His whole being is fully and always: Holy, Love, Infinite,</a:t>
            </a:r>
          </a:p>
          <a:p>
            <a:r>
              <a:rPr lang="en-US" b="1" dirty="0" smtClean="0"/>
              <a:t>Independent,</a:t>
            </a:r>
          </a:p>
          <a:p>
            <a:r>
              <a:rPr lang="en-US" b="1" dirty="0" smtClean="0"/>
              <a:t>Immutable</a:t>
            </a:r>
          </a:p>
          <a:p>
            <a:endParaRPr lang="en-US" b="1" dirty="0"/>
          </a:p>
        </p:txBody>
      </p:sp>
      <p:sp>
        <p:nvSpPr>
          <p:cNvPr id="72" name="TextBox 71"/>
          <p:cNvSpPr txBox="1"/>
          <p:nvPr/>
        </p:nvSpPr>
        <p:spPr>
          <a:xfrm>
            <a:off x="381000" y="3333750"/>
            <a:ext cx="3505200" cy="830997"/>
          </a:xfrm>
          <a:prstGeom prst="rect">
            <a:avLst/>
          </a:prstGeom>
          <a:noFill/>
        </p:spPr>
        <p:txBody>
          <a:bodyPr wrap="square" rtlCol="0">
            <a:spAutoFit/>
          </a:bodyPr>
          <a:lstStyle/>
          <a:p>
            <a:r>
              <a:rPr lang="en-US" sz="2400" b="1" dirty="0" smtClean="0">
                <a:solidFill>
                  <a:schemeClr val="bg1"/>
                </a:solidFill>
              </a:rPr>
              <a:t>Wrong view of God and His attributes</a:t>
            </a:r>
            <a:endParaRPr lang="en-US" sz="2400" b="1" dirty="0">
              <a:solidFill>
                <a:schemeClr val="bg1"/>
              </a:solidFill>
            </a:endParaRPr>
          </a:p>
        </p:txBody>
      </p:sp>
      <p:sp>
        <p:nvSpPr>
          <p:cNvPr id="73" name="TextBox 72"/>
          <p:cNvSpPr txBox="1"/>
          <p:nvPr/>
        </p:nvSpPr>
        <p:spPr>
          <a:xfrm>
            <a:off x="4648200" y="3409950"/>
            <a:ext cx="3505200" cy="830997"/>
          </a:xfrm>
          <a:prstGeom prst="rect">
            <a:avLst/>
          </a:prstGeom>
          <a:noFill/>
        </p:spPr>
        <p:txBody>
          <a:bodyPr wrap="square" rtlCol="0">
            <a:spAutoFit/>
          </a:bodyPr>
          <a:lstStyle/>
          <a:p>
            <a:r>
              <a:rPr lang="en-US" sz="2400" b="1" dirty="0" smtClean="0">
                <a:solidFill>
                  <a:schemeClr val="bg1"/>
                </a:solidFill>
              </a:rPr>
              <a:t>Correct view of God and His attributes</a:t>
            </a:r>
            <a:endParaRPr lang="en-US" sz="2400" b="1"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3"/>
          <p:cNvSpPr txBox="1">
            <a:spLocks noChangeArrowheads="1"/>
          </p:cNvSpPr>
          <p:nvPr/>
        </p:nvSpPr>
        <p:spPr bwMode="auto">
          <a:xfrm>
            <a:off x="0" y="0"/>
            <a:ext cx="8991600" cy="5201424"/>
          </a:xfrm>
          <a:prstGeom prst="rect">
            <a:avLst/>
          </a:prstGeom>
          <a:noFill/>
          <a:ln w="9525">
            <a:noFill/>
            <a:miter lim="800000"/>
            <a:headEnd/>
            <a:tailEnd/>
          </a:ln>
        </p:spPr>
        <p:txBody>
          <a:bodyPr wrap="square">
            <a:spAutoFit/>
          </a:bodyPr>
          <a:lstStyle/>
          <a:p>
            <a:pPr algn="just"/>
            <a:r>
              <a:rPr lang="en-US" sz="2600" b="1" dirty="0" smtClean="0">
                <a:solidFill>
                  <a:schemeClr val="bg1"/>
                </a:solidFill>
              </a:rPr>
              <a:t>E. Transcendence &amp; Immanence</a:t>
            </a:r>
          </a:p>
          <a:p>
            <a:pPr algn="just"/>
            <a:r>
              <a:rPr lang="en-US" sz="2600" b="1" dirty="0" smtClean="0">
                <a:solidFill>
                  <a:schemeClr val="bg1"/>
                </a:solidFill>
              </a:rPr>
              <a:t>	1. Transcendence = beyond/distinct from creation. </a:t>
            </a:r>
          </a:p>
          <a:p>
            <a:pPr algn="just"/>
            <a:r>
              <a:rPr lang="en-US" sz="2600" b="1" dirty="0" smtClean="0">
                <a:solidFill>
                  <a:schemeClr val="bg1"/>
                </a:solidFill>
              </a:rPr>
              <a:t>	2. Immanence = presence/works within creation. </a:t>
            </a:r>
          </a:p>
          <a:p>
            <a:pPr algn="just"/>
            <a:r>
              <a:rPr lang="en-US" sz="2600" b="1" dirty="0" smtClean="0">
                <a:solidFill>
                  <a:schemeClr val="bg1"/>
                </a:solidFill>
              </a:rPr>
              <a:t>	3. Is God transcendent, or immanent? </a:t>
            </a:r>
          </a:p>
          <a:p>
            <a:pPr algn="just"/>
            <a:r>
              <a:rPr lang="en-US" sz="2600" b="1" dirty="0" smtClean="0">
                <a:solidFill>
                  <a:schemeClr val="bg1"/>
                </a:solidFill>
              </a:rPr>
              <a:t>		a) YES! But…</a:t>
            </a:r>
            <a:r>
              <a:rPr lang="en-US" sz="2600" b="1" dirty="0" smtClean="0">
                <a:solidFill>
                  <a:schemeClr val="bg1"/>
                </a:solidFill>
                <a:sym typeface="Wingdings" pitchFamily="2" charset="2"/>
              </a:rPr>
              <a:t>Creator/Creature distinction. </a:t>
            </a:r>
          </a:p>
          <a:p>
            <a:pPr algn="just"/>
            <a:r>
              <a:rPr lang="en-US" sz="2600" b="1" dirty="0" smtClean="0">
                <a:solidFill>
                  <a:schemeClr val="bg1"/>
                </a:solidFill>
                <a:sym typeface="Wingdings" pitchFamily="2" charset="2"/>
              </a:rPr>
              <a:t>		b) Where most clearly seen?</a:t>
            </a:r>
          </a:p>
          <a:p>
            <a:pPr algn="just"/>
            <a:endParaRPr lang="en-US" sz="2500" b="1" dirty="0" smtClean="0">
              <a:solidFill>
                <a:schemeClr val="bg1"/>
              </a:solidFill>
              <a:sym typeface="Wingdings" pitchFamily="2" charset="2"/>
            </a:endParaRPr>
          </a:p>
          <a:p>
            <a:pPr algn="just"/>
            <a:r>
              <a:rPr lang="en-US" sz="2500" b="1" dirty="0" smtClean="0">
                <a:solidFill>
                  <a:schemeClr val="bg1"/>
                </a:solidFill>
                <a:sym typeface="Wingdings" pitchFamily="2" charset="2"/>
              </a:rPr>
              <a:t>John 1:1-3;14 – 1 In the beginning was the Word, and the Word was with God, and the Word was God. 2  He was in the beginning with God. 3  All things were made through him, and without him was not any thing made that was made…14 And the Word became flesh and dwelt among us... </a:t>
            </a:r>
            <a:r>
              <a:rPr lang="en-US" sz="2600" b="1" dirty="0" smtClean="0">
                <a:solidFill>
                  <a:schemeClr val="bg1"/>
                </a:solidFill>
              </a:rPr>
              <a:t>	</a:t>
            </a:r>
            <a:endParaRPr lang="en-US" sz="26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1985">
                                            <p:txEl>
                                              <p:pRg st="1" end="1"/>
                                            </p:txEl>
                                          </p:spTgt>
                                        </p:tgtEl>
                                        <p:attrNameLst>
                                          <p:attrName>style.visibility</p:attrName>
                                        </p:attrNameLst>
                                      </p:cBhvr>
                                      <p:to>
                                        <p:strVal val="visible"/>
                                      </p:to>
                                    </p:set>
                                    <p:animEffect transition="in" filter="blinds(horizontal)">
                                      <p:cBhvr>
                                        <p:cTn id="7" dur="500"/>
                                        <p:tgtEl>
                                          <p:spTgt spid="41985">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1985">
                                            <p:txEl>
                                              <p:pRg st="2" end="2"/>
                                            </p:txEl>
                                          </p:spTgt>
                                        </p:tgtEl>
                                        <p:attrNameLst>
                                          <p:attrName>style.visibility</p:attrName>
                                        </p:attrNameLst>
                                      </p:cBhvr>
                                      <p:to>
                                        <p:strVal val="visible"/>
                                      </p:to>
                                    </p:set>
                                    <p:animEffect transition="in" filter="blinds(horizontal)">
                                      <p:cBhvr>
                                        <p:cTn id="10" dur="500"/>
                                        <p:tgtEl>
                                          <p:spTgt spid="41985">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41985">
                                            <p:txEl>
                                              <p:pRg st="3" end="3"/>
                                            </p:txEl>
                                          </p:spTgt>
                                        </p:tgtEl>
                                        <p:attrNameLst>
                                          <p:attrName>style.visibility</p:attrName>
                                        </p:attrNameLst>
                                      </p:cBhvr>
                                      <p:to>
                                        <p:strVal val="visible"/>
                                      </p:to>
                                    </p:set>
                                    <p:animEffect transition="in" filter="blinds(horizontal)">
                                      <p:cBhvr>
                                        <p:cTn id="15" dur="500"/>
                                        <p:tgtEl>
                                          <p:spTgt spid="41985">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41985">
                                            <p:txEl>
                                              <p:pRg st="4" end="4"/>
                                            </p:txEl>
                                          </p:spTgt>
                                        </p:tgtEl>
                                        <p:attrNameLst>
                                          <p:attrName>style.visibility</p:attrName>
                                        </p:attrNameLst>
                                      </p:cBhvr>
                                      <p:to>
                                        <p:strVal val="visible"/>
                                      </p:to>
                                    </p:set>
                                    <p:animEffect transition="in" filter="blinds(horizontal)">
                                      <p:cBhvr>
                                        <p:cTn id="20" dur="500"/>
                                        <p:tgtEl>
                                          <p:spTgt spid="41985">
                                            <p:txEl>
                                              <p:pRg st="4" end="4"/>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41985">
                                            <p:txEl>
                                              <p:pRg st="5" end="5"/>
                                            </p:txEl>
                                          </p:spTgt>
                                        </p:tgtEl>
                                        <p:attrNameLst>
                                          <p:attrName>style.visibility</p:attrName>
                                        </p:attrNameLst>
                                      </p:cBhvr>
                                      <p:to>
                                        <p:strVal val="visible"/>
                                      </p:to>
                                    </p:set>
                                    <p:animEffect transition="in" filter="blinds(horizontal)">
                                      <p:cBhvr>
                                        <p:cTn id="23" dur="500"/>
                                        <p:tgtEl>
                                          <p:spTgt spid="41985">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41985">
                                            <p:txEl>
                                              <p:pRg st="7" end="7"/>
                                            </p:txEl>
                                          </p:spTgt>
                                        </p:tgtEl>
                                        <p:attrNameLst>
                                          <p:attrName>style.visibility</p:attrName>
                                        </p:attrNameLst>
                                      </p:cBhvr>
                                      <p:to>
                                        <p:strVal val="visible"/>
                                      </p:to>
                                    </p:set>
                                    <p:animEffect transition="in" filter="blinds(horizontal)">
                                      <p:cBhvr>
                                        <p:cTn id="28" dur="500"/>
                                        <p:tgtEl>
                                          <p:spTgt spid="4198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3"/>
          <p:cNvSpPr txBox="1">
            <a:spLocks noChangeArrowheads="1"/>
          </p:cNvSpPr>
          <p:nvPr/>
        </p:nvSpPr>
        <p:spPr bwMode="auto">
          <a:xfrm>
            <a:off x="1752600" y="0"/>
            <a:ext cx="7086600" cy="2492990"/>
          </a:xfrm>
          <a:prstGeom prst="rect">
            <a:avLst/>
          </a:prstGeom>
          <a:noFill/>
          <a:ln w="9525">
            <a:noFill/>
            <a:miter lim="800000"/>
            <a:headEnd/>
            <a:tailEnd/>
          </a:ln>
        </p:spPr>
        <p:txBody>
          <a:bodyPr wrap="square">
            <a:spAutoFit/>
          </a:bodyPr>
          <a:lstStyle/>
          <a:p>
            <a:pPr algn="just"/>
            <a:r>
              <a:rPr lang="en-US" sz="2600" b="1" dirty="0" smtClean="0">
                <a:solidFill>
                  <a:schemeClr val="bg1"/>
                </a:solidFill>
              </a:rPr>
              <a:t>"It is a mark of God's greatness that he can condescend to the level of his creatures and that, though transcendent, he can dwell immanently in all created beings. Without losing himself, God can give himself, and, while absolutely maintaining </a:t>
            </a:r>
            <a:endParaRPr lang="en-US" sz="2600" b="1" dirty="0">
              <a:solidFill>
                <a:schemeClr val="bg1"/>
              </a:solidFill>
            </a:endParaRPr>
          </a:p>
        </p:txBody>
      </p:sp>
      <p:pic>
        <p:nvPicPr>
          <p:cNvPr id="55298" name="Picture 2" descr="Herman Bavinck">
            <a:hlinkClick r:id="rId3" tooltip="Herman Bavinck"/>
          </p:cNvPr>
          <p:cNvPicPr>
            <a:picLocks noChangeAspect="1" noChangeArrowheads="1"/>
          </p:cNvPicPr>
          <p:nvPr/>
        </p:nvPicPr>
        <p:blipFill>
          <a:blip r:embed="rId4" cstate="print"/>
          <a:srcRect/>
          <a:stretch>
            <a:fillRect/>
          </a:stretch>
        </p:blipFill>
        <p:spPr bwMode="auto">
          <a:xfrm>
            <a:off x="0" y="1"/>
            <a:ext cx="1733550" cy="2419350"/>
          </a:xfrm>
          <a:prstGeom prst="rect">
            <a:avLst/>
          </a:prstGeom>
          <a:noFill/>
        </p:spPr>
      </p:pic>
      <p:sp>
        <p:nvSpPr>
          <p:cNvPr id="4" name="TextBox 3"/>
          <p:cNvSpPr txBox="1"/>
          <p:nvPr/>
        </p:nvSpPr>
        <p:spPr>
          <a:xfrm>
            <a:off x="0" y="2343150"/>
            <a:ext cx="8991600" cy="892552"/>
          </a:xfrm>
          <a:prstGeom prst="rect">
            <a:avLst/>
          </a:prstGeom>
          <a:noFill/>
        </p:spPr>
        <p:txBody>
          <a:bodyPr wrap="square" rtlCol="0">
            <a:spAutoFit/>
          </a:bodyPr>
          <a:lstStyle/>
          <a:p>
            <a:r>
              <a:rPr lang="en-US" sz="2600" b="1" dirty="0" smtClean="0">
                <a:solidFill>
                  <a:schemeClr val="bg1"/>
                </a:solidFill>
              </a:rPr>
              <a:t>his immutability, he can enter into an infinite number of relations to his creatures." – Herman </a:t>
            </a:r>
            <a:r>
              <a:rPr lang="en-US" sz="2600" b="1" dirty="0" err="1" smtClean="0">
                <a:solidFill>
                  <a:schemeClr val="bg1"/>
                </a:solidFill>
              </a:rPr>
              <a:t>Bavinck</a:t>
            </a:r>
            <a:endParaRPr lang="en-US" sz="2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3"/>
          <p:cNvSpPr txBox="1">
            <a:spLocks noChangeArrowheads="1"/>
          </p:cNvSpPr>
          <p:nvPr/>
        </p:nvSpPr>
        <p:spPr bwMode="auto">
          <a:xfrm>
            <a:off x="152400" y="0"/>
            <a:ext cx="8839200" cy="6032421"/>
          </a:xfrm>
          <a:prstGeom prst="rect">
            <a:avLst/>
          </a:prstGeom>
          <a:noFill/>
          <a:ln w="9525">
            <a:noFill/>
            <a:miter lim="800000"/>
            <a:headEnd/>
            <a:tailEnd/>
          </a:ln>
        </p:spPr>
        <p:txBody>
          <a:bodyPr wrap="square">
            <a:spAutoFit/>
          </a:bodyPr>
          <a:lstStyle/>
          <a:p>
            <a:pPr algn="ctr"/>
            <a:r>
              <a:rPr lang="en-US" sz="2600" b="1" u="sng" dirty="0" smtClean="0">
                <a:solidFill>
                  <a:schemeClr val="bg1"/>
                </a:solidFill>
              </a:rPr>
              <a:t>Incommunicable Attributes </a:t>
            </a:r>
          </a:p>
          <a:p>
            <a:pPr algn="ctr"/>
            <a:endParaRPr lang="en-US" sz="1200" b="1" dirty="0" smtClean="0">
              <a:solidFill>
                <a:schemeClr val="bg1"/>
              </a:solidFill>
            </a:endParaRPr>
          </a:p>
          <a:p>
            <a:pPr algn="just"/>
            <a:r>
              <a:rPr lang="en-US" sz="2600" b="1" dirty="0" smtClean="0">
                <a:solidFill>
                  <a:schemeClr val="bg1"/>
                </a:solidFill>
              </a:rPr>
              <a:t>God in His being is:</a:t>
            </a:r>
            <a:endParaRPr lang="en-US" sz="1200" b="1" dirty="0" smtClean="0">
              <a:solidFill>
                <a:schemeClr val="bg1"/>
              </a:solidFill>
            </a:endParaRPr>
          </a:p>
          <a:p>
            <a:pPr algn="just"/>
            <a:endParaRPr lang="en-US" sz="1200" b="1" dirty="0" smtClean="0">
              <a:solidFill>
                <a:schemeClr val="bg1"/>
              </a:solidFill>
            </a:endParaRPr>
          </a:p>
          <a:p>
            <a:pPr algn="just"/>
            <a:r>
              <a:rPr lang="en-US" sz="2600" b="1" dirty="0" smtClean="0">
                <a:solidFill>
                  <a:schemeClr val="bg1"/>
                </a:solidFill>
              </a:rPr>
              <a:t>A. Infinite: not subject to limitations (1 Kg 8:27) and is unlimited in all of His attributes. Examples:</a:t>
            </a:r>
          </a:p>
          <a:p>
            <a:pPr algn="just"/>
            <a:r>
              <a:rPr lang="en-US" sz="2600" b="1" dirty="0" smtClean="0">
                <a:solidFill>
                  <a:schemeClr val="bg1"/>
                </a:solidFill>
              </a:rPr>
              <a:t>	1. Omnipresent: everywhere present </a:t>
            </a:r>
            <a:r>
              <a:rPr lang="en-US" sz="2400" b="1" dirty="0" smtClean="0">
                <a:solidFill>
                  <a:schemeClr val="bg1"/>
                </a:solidFill>
              </a:rPr>
              <a:t>(Ps 139:7-10)</a:t>
            </a:r>
          </a:p>
          <a:p>
            <a:pPr algn="just"/>
            <a:r>
              <a:rPr lang="en-US" sz="2600" b="1" dirty="0" smtClean="0">
                <a:solidFill>
                  <a:schemeClr val="bg1"/>
                </a:solidFill>
              </a:rPr>
              <a:t>	2. Omniscient: all knowing (Job 37:16)</a:t>
            </a:r>
          </a:p>
          <a:p>
            <a:pPr algn="just"/>
            <a:r>
              <a:rPr lang="en-US" sz="2600" b="1" dirty="0" smtClean="0">
                <a:solidFill>
                  <a:schemeClr val="bg1"/>
                </a:solidFill>
              </a:rPr>
              <a:t>	3. Omnipotent: all powerful (Job 42:2)</a:t>
            </a:r>
            <a:endParaRPr lang="en-US" sz="1200" b="1" dirty="0" smtClean="0">
              <a:solidFill>
                <a:schemeClr val="bg1"/>
              </a:solidFill>
            </a:endParaRPr>
          </a:p>
          <a:p>
            <a:pPr algn="just"/>
            <a:r>
              <a:rPr lang="en-US" sz="1200" b="1" dirty="0" smtClean="0">
                <a:solidFill>
                  <a:schemeClr val="bg1"/>
                </a:solidFill>
              </a:rPr>
              <a:t>	</a:t>
            </a:r>
          </a:p>
          <a:p>
            <a:pPr algn="just"/>
            <a:r>
              <a:rPr lang="en-US" sz="2600" b="1" dirty="0" smtClean="0">
                <a:solidFill>
                  <a:schemeClr val="bg1"/>
                </a:solidFill>
              </a:rPr>
              <a:t>B. Eternal: No beginning, end (Ps 90:2), succession of moments in being. Sees all time equally vividly, yet acts in time.</a:t>
            </a:r>
            <a:endParaRPr lang="en-US" sz="1200" b="1" dirty="0" smtClean="0">
              <a:solidFill>
                <a:schemeClr val="bg1"/>
              </a:solidFill>
            </a:endParaRPr>
          </a:p>
          <a:p>
            <a:pPr algn="just"/>
            <a:endParaRPr lang="en-US" sz="1200" b="1" dirty="0" smtClean="0">
              <a:solidFill>
                <a:schemeClr val="bg1"/>
              </a:solidFill>
            </a:endParaRPr>
          </a:p>
          <a:p>
            <a:pPr algn="just"/>
            <a:r>
              <a:rPr lang="en-US" sz="2600" b="1" dirty="0" smtClean="0">
                <a:solidFill>
                  <a:schemeClr val="bg1"/>
                </a:solidFill>
              </a:rPr>
              <a:t>1. Discuss: who made God? How might you prove?</a:t>
            </a:r>
          </a:p>
          <a:p>
            <a:pPr algn="just"/>
            <a:endParaRPr lang="en-US" sz="2600" b="1" dirty="0" smtClean="0">
              <a:solidFill>
                <a:schemeClr val="bg1"/>
              </a:solidFill>
            </a:endParaRPr>
          </a:p>
          <a:p>
            <a:pPr algn="just"/>
            <a:endParaRPr lang="en-US" sz="2600" b="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1985">
                                            <p:txEl>
                                              <p:pRg st="9" end="9"/>
                                            </p:txEl>
                                          </p:spTgt>
                                        </p:tgtEl>
                                        <p:attrNameLst>
                                          <p:attrName>style.visibility</p:attrName>
                                        </p:attrNameLst>
                                      </p:cBhvr>
                                      <p:to>
                                        <p:strVal val="visible"/>
                                      </p:to>
                                    </p:set>
                                    <p:animEffect transition="in" filter="blinds(horizontal)">
                                      <p:cBhvr>
                                        <p:cTn id="7" dur="500"/>
                                        <p:tgtEl>
                                          <p:spTgt spid="41985">
                                            <p:txEl>
                                              <p:pRg st="9" end="9"/>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1985">
                                            <p:txEl>
                                              <p:pRg st="11" end="11"/>
                                            </p:txEl>
                                          </p:spTgt>
                                        </p:tgtEl>
                                        <p:attrNameLst>
                                          <p:attrName>style.visibility</p:attrName>
                                        </p:attrNameLst>
                                      </p:cBhvr>
                                      <p:to>
                                        <p:strVal val="visible"/>
                                      </p:to>
                                    </p:set>
                                    <p:animEffect transition="in" filter="blinds(horizontal)">
                                      <p:cBhvr>
                                        <p:cTn id="12" dur="500"/>
                                        <p:tgtEl>
                                          <p:spTgt spid="4198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3"/>
          <p:cNvSpPr txBox="1">
            <a:spLocks noChangeArrowheads="1"/>
          </p:cNvSpPr>
          <p:nvPr/>
        </p:nvSpPr>
        <p:spPr bwMode="auto">
          <a:xfrm>
            <a:off x="152400" y="0"/>
            <a:ext cx="8839200" cy="1292662"/>
          </a:xfrm>
          <a:prstGeom prst="rect">
            <a:avLst/>
          </a:prstGeom>
          <a:noFill/>
          <a:ln w="9525">
            <a:noFill/>
            <a:miter lim="800000"/>
            <a:headEnd/>
            <a:tailEnd/>
          </a:ln>
        </p:spPr>
        <p:txBody>
          <a:bodyPr wrap="square">
            <a:spAutoFit/>
          </a:bodyPr>
          <a:lstStyle/>
          <a:p>
            <a:pPr algn="just"/>
            <a:r>
              <a:rPr lang="en-US" sz="2600" b="1" dirty="0" smtClean="0">
                <a:solidFill>
                  <a:schemeClr val="bg1"/>
                </a:solidFill>
              </a:rPr>
              <a:t>2. God sees all time equally vividly. He stands above time and sees it all as present in his consciousness. </a:t>
            </a:r>
          </a:p>
          <a:p>
            <a:pPr algn="just"/>
            <a:endParaRPr lang="en-US" sz="2600" b="1" dirty="0" smtClean="0">
              <a:solidFill>
                <a:schemeClr val="bg1"/>
              </a:solidFill>
            </a:endParaRPr>
          </a:p>
        </p:txBody>
      </p:sp>
      <p:pic>
        <p:nvPicPr>
          <p:cNvPr id="3" name="Picture 13"/>
          <p:cNvPicPr>
            <a:picLocks noChangeAspect="1" noChangeArrowheads="1"/>
          </p:cNvPicPr>
          <p:nvPr/>
        </p:nvPicPr>
        <p:blipFill>
          <a:blip r:embed="rId3" cstate="print"/>
          <a:srcRect/>
          <a:stretch>
            <a:fillRect/>
          </a:stretch>
        </p:blipFill>
        <p:spPr bwMode="auto">
          <a:xfrm>
            <a:off x="4114800" y="895350"/>
            <a:ext cx="1374775" cy="1222982"/>
          </a:xfrm>
          <a:prstGeom prst="rect">
            <a:avLst/>
          </a:prstGeom>
          <a:noFill/>
          <a:ln w="9525">
            <a:noFill/>
            <a:miter lim="800000"/>
            <a:headEnd/>
            <a:tailEnd/>
          </a:ln>
        </p:spPr>
      </p:pic>
      <p:cxnSp>
        <p:nvCxnSpPr>
          <p:cNvPr id="5" name="Straight Arrow Connector 4"/>
          <p:cNvCxnSpPr/>
          <p:nvPr/>
        </p:nvCxnSpPr>
        <p:spPr>
          <a:xfrm>
            <a:off x="1295400" y="3790950"/>
            <a:ext cx="6934200" cy="0"/>
          </a:xfrm>
          <a:prstGeom prst="straightConnector1">
            <a:avLst/>
          </a:prstGeom>
          <a:ln w="317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8305800" y="3486150"/>
            <a:ext cx="533400" cy="984885"/>
          </a:xfrm>
          <a:prstGeom prst="rect">
            <a:avLst/>
          </a:prstGeom>
        </p:spPr>
        <p:txBody>
          <a:bodyPr wrap="square">
            <a:spAutoFit/>
          </a:bodyPr>
          <a:lstStyle/>
          <a:p>
            <a:r>
              <a:rPr lang="en-US" sz="4000" dirty="0" smtClean="0">
                <a:solidFill>
                  <a:schemeClr val="bg1"/>
                </a:solidFill>
              </a:rPr>
              <a:t>∞</a:t>
            </a:r>
            <a:r>
              <a:rPr lang="en-US" dirty="0" smtClean="0">
                <a:solidFill>
                  <a:schemeClr val="bg1"/>
                </a:solidFill>
              </a:rPr>
              <a:t> </a:t>
            </a:r>
            <a:endParaRPr lang="en-US" dirty="0">
              <a:solidFill>
                <a:schemeClr val="bg1"/>
              </a:solidFill>
            </a:endParaRPr>
          </a:p>
        </p:txBody>
      </p:sp>
      <p:cxnSp>
        <p:nvCxnSpPr>
          <p:cNvPr id="9" name="Straight Connector 8"/>
          <p:cNvCxnSpPr/>
          <p:nvPr/>
        </p:nvCxnSpPr>
        <p:spPr>
          <a:xfrm>
            <a:off x="1295400" y="356235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657600" y="3790950"/>
            <a:ext cx="4495800" cy="830997"/>
          </a:xfrm>
          <a:prstGeom prst="rect">
            <a:avLst/>
          </a:prstGeom>
          <a:noFill/>
        </p:spPr>
        <p:txBody>
          <a:bodyPr wrap="square" rtlCol="0">
            <a:spAutoFit/>
          </a:bodyPr>
          <a:lstStyle/>
          <a:p>
            <a:r>
              <a:rPr lang="en-US" sz="2400" b="1" dirty="0" smtClean="0">
                <a:solidFill>
                  <a:schemeClr val="bg1"/>
                </a:solidFill>
              </a:rPr>
              <a:t>        2015                 Final        			Judgment</a:t>
            </a:r>
            <a:endParaRPr lang="en-US" sz="2400" b="1" dirty="0">
              <a:solidFill>
                <a:schemeClr val="bg1"/>
              </a:solidFill>
            </a:endParaRPr>
          </a:p>
        </p:txBody>
      </p:sp>
      <p:sp>
        <p:nvSpPr>
          <p:cNvPr id="12" name="TextBox 11"/>
          <p:cNvSpPr txBox="1"/>
          <p:nvPr/>
        </p:nvSpPr>
        <p:spPr>
          <a:xfrm>
            <a:off x="609600" y="3867150"/>
            <a:ext cx="2743200" cy="830997"/>
          </a:xfrm>
          <a:prstGeom prst="rect">
            <a:avLst/>
          </a:prstGeom>
          <a:noFill/>
        </p:spPr>
        <p:txBody>
          <a:bodyPr wrap="square" rtlCol="0">
            <a:spAutoFit/>
          </a:bodyPr>
          <a:lstStyle/>
          <a:p>
            <a:r>
              <a:rPr lang="en-US" sz="2400" b="1" dirty="0" smtClean="0">
                <a:solidFill>
                  <a:schemeClr val="bg1"/>
                </a:solidFill>
              </a:rPr>
              <a:t>Creation   Life of      	       Christ</a:t>
            </a:r>
            <a:endParaRPr lang="en-US" sz="2400" b="1" dirty="0">
              <a:solidFill>
                <a:schemeClr val="bg1"/>
              </a:solidFill>
            </a:endParaRPr>
          </a:p>
        </p:txBody>
      </p:sp>
      <p:cxnSp>
        <p:nvCxnSpPr>
          <p:cNvPr id="15" name="Straight Connector 14"/>
          <p:cNvCxnSpPr/>
          <p:nvPr/>
        </p:nvCxnSpPr>
        <p:spPr>
          <a:xfrm>
            <a:off x="4724400" y="356235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58000" y="356235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1447800" y="1885950"/>
            <a:ext cx="2590800" cy="1676400"/>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3124200" y="2190750"/>
            <a:ext cx="1219200" cy="1219200"/>
          </a:xfrm>
          <a:prstGeom prst="straightConnector1">
            <a:avLst/>
          </a:prstGeom>
          <a:ln w="317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4724400" y="2190750"/>
            <a:ext cx="0" cy="1219200"/>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5181600" y="2190750"/>
            <a:ext cx="1600200" cy="1295400"/>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5486400" y="2038350"/>
            <a:ext cx="2743200" cy="1371600"/>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pic>
        <p:nvPicPr>
          <p:cNvPr id="60420" name="Picture 4" descr="stock photo of christian cross  - Golden Stylized  Christian Cross isolated on white - JPG "/>
          <p:cNvPicPr>
            <a:picLocks noChangeAspect="1" noChangeArrowheads="1"/>
          </p:cNvPicPr>
          <p:nvPr/>
        </p:nvPicPr>
        <p:blipFill>
          <a:blip r:embed="rId4" cstate="print"/>
          <a:srcRect/>
          <a:stretch>
            <a:fillRect/>
          </a:stretch>
        </p:blipFill>
        <p:spPr bwMode="auto">
          <a:xfrm>
            <a:off x="2362200" y="3333750"/>
            <a:ext cx="502920" cy="62865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3"/>
          <p:cNvSpPr txBox="1">
            <a:spLocks noChangeArrowheads="1"/>
          </p:cNvSpPr>
          <p:nvPr/>
        </p:nvSpPr>
        <p:spPr bwMode="auto">
          <a:xfrm>
            <a:off x="228600" y="0"/>
            <a:ext cx="8610600" cy="4862870"/>
          </a:xfrm>
          <a:prstGeom prst="rect">
            <a:avLst/>
          </a:prstGeom>
          <a:noFill/>
          <a:ln w="9525">
            <a:noFill/>
            <a:miter lim="800000"/>
            <a:headEnd/>
            <a:tailEnd/>
          </a:ln>
        </p:spPr>
        <p:txBody>
          <a:bodyPr>
            <a:spAutoFit/>
          </a:bodyPr>
          <a:lstStyle/>
          <a:p>
            <a:pPr algn="just"/>
            <a:r>
              <a:rPr lang="en-US" sz="2600" b="1" dirty="0" smtClean="0">
                <a:solidFill>
                  <a:schemeClr val="bg1"/>
                </a:solidFill>
              </a:rPr>
              <a:t>C. Unchangeable: "God is unchanging in his being, perfections, purposes, and promises…" – </a:t>
            </a:r>
            <a:r>
              <a:rPr lang="en-US" sz="2600" b="1" dirty="0" err="1" smtClean="0">
                <a:solidFill>
                  <a:schemeClr val="bg1"/>
                </a:solidFill>
              </a:rPr>
              <a:t>Grudem</a:t>
            </a:r>
            <a:endParaRPr lang="en-US" sz="1200" b="1" dirty="0" smtClean="0">
              <a:solidFill>
                <a:schemeClr val="bg1"/>
              </a:solidFill>
            </a:endParaRPr>
          </a:p>
          <a:p>
            <a:pPr algn="just"/>
            <a:endParaRPr lang="en-US" sz="1200" b="1" dirty="0" smtClean="0">
              <a:solidFill>
                <a:schemeClr val="bg1"/>
              </a:solidFill>
            </a:endParaRPr>
          </a:p>
          <a:p>
            <a:pPr algn="just"/>
            <a:r>
              <a:rPr lang="en-US" sz="2600" b="1" dirty="0" smtClean="0">
                <a:solidFill>
                  <a:schemeClr val="bg1"/>
                </a:solidFill>
              </a:rPr>
              <a:t>Ps 102:26-27 – "[the earth and the heavens] will perish…but you are the same, and your years have no end." (Heb 1:11-12; 13:8). See also Mal 3:6; </a:t>
            </a:r>
            <a:r>
              <a:rPr lang="en-US" sz="2600" b="1" dirty="0" err="1" smtClean="0">
                <a:solidFill>
                  <a:schemeClr val="bg1"/>
                </a:solidFill>
              </a:rPr>
              <a:t>Ja</a:t>
            </a:r>
            <a:r>
              <a:rPr lang="en-US" sz="2600" b="1" dirty="0" smtClean="0">
                <a:solidFill>
                  <a:schemeClr val="bg1"/>
                </a:solidFill>
              </a:rPr>
              <a:t> 1:17</a:t>
            </a:r>
            <a:endParaRPr lang="en-US" sz="1200" b="1" dirty="0" smtClean="0">
              <a:solidFill>
                <a:schemeClr val="bg1"/>
              </a:solidFill>
            </a:endParaRPr>
          </a:p>
          <a:p>
            <a:pPr algn="just"/>
            <a:endParaRPr lang="en-US" sz="1200" b="1" dirty="0" smtClean="0">
              <a:solidFill>
                <a:schemeClr val="bg1"/>
              </a:solidFill>
            </a:endParaRPr>
          </a:p>
          <a:p>
            <a:pPr algn="just"/>
            <a:r>
              <a:rPr lang="en-US" sz="2600" b="1" dirty="0" smtClean="0">
                <a:solidFill>
                  <a:schemeClr val="bg1"/>
                </a:solidFill>
              </a:rPr>
              <a:t>	1. Discuss implications of this:</a:t>
            </a:r>
          </a:p>
          <a:p>
            <a:pPr algn="just"/>
            <a:r>
              <a:rPr lang="en-US" sz="2600" b="1" dirty="0" smtClean="0">
                <a:solidFill>
                  <a:schemeClr val="bg1"/>
                </a:solidFill>
              </a:rPr>
              <a:t>- Maintains Creator/creature distinction: God is not subject to change as creatures are (2 Pet. 3:8). </a:t>
            </a:r>
          </a:p>
          <a:p>
            <a:pPr algn="just"/>
            <a:r>
              <a:rPr lang="en-US" sz="2600" b="1" dirty="0" smtClean="0">
                <a:solidFill>
                  <a:schemeClr val="bg1"/>
                </a:solidFill>
              </a:rPr>
              <a:t>- Guarantees constancy of His being, perfections, promises, plans (Num. 23:19; Ps. 33:11)</a:t>
            </a:r>
          </a:p>
          <a:p>
            <a:pPr algn="just"/>
            <a:r>
              <a:rPr lang="en-US" sz="2600" b="1" dirty="0" smtClean="0">
                <a:solidFill>
                  <a:schemeClr val="bg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1985">
                                            <p:txEl>
                                              <p:pRg st="4" end="4"/>
                                            </p:txEl>
                                          </p:spTgt>
                                        </p:tgtEl>
                                        <p:attrNameLst>
                                          <p:attrName>style.visibility</p:attrName>
                                        </p:attrNameLst>
                                      </p:cBhvr>
                                      <p:to>
                                        <p:strVal val="visible"/>
                                      </p:to>
                                    </p:set>
                                    <p:animEffect transition="in" filter="blinds(horizontal)">
                                      <p:cBhvr>
                                        <p:cTn id="7" dur="500"/>
                                        <p:tgtEl>
                                          <p:spTgt spid="4198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1985">
                                            <p:txEl>
                                              <p:pRg st="5" end="5"/>
                                            </p:txEl>
                                          </p:spTgt>
                                        </p:tgtEl>
                                        <p:attrNameLst>
                                          <p:attrName>style.visibility</p:attrName>
                                        </p:attrNameLst>
                                      </p:cBhvr>
                                      <p:to>
                                        <p:strVal val="visible"/>
                                      </p:to>
                                    </p:set>
                                    <p:animEffect transition="in" filter="blinds(horizontal)">
                                      <p:cBhvr>
                                        <p:cTn id="12" dur="500"/>
                                        <p:tgtEl>
                                          <p:spTgt spid="41985">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1985">
                                            <p:txEl>
                                              <p:pRg st="6" end="6"/>
                                            </p:txEl>
                                          </p:spTgt>
                                        </p:tgtEl>
                                        <p:attrNameLst>
                                          <p:attrName>style.visibility</p:attrName>
                                        </p:attrNameLst>
                                      </p:cBhvr>
                                      <p:to>
                                        <p:strVal val="visible"/>
                                      </p:to>
                                    </p:set>
                                    <p:animEffect transition="in" filter="blinds(horizontal)">
                                      <p:cBhvr>
                                        <p:cTn id="17" dur="500"/>
                                        <p:tgtEl>
                                          <p:spTgt spid="4198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3"/>
          <p:cNvSpPr txBox="1">
            <a:spLocks noChangeArrowheads="1"/>
          </p:cNvSpPr>
          <p:nvPr/>
        </p:nvSpPr>
        <p:spPr bwMode="auto">
          <a:xfrm>
            <a:off x="228600" y="0"/>
            <a:ext cx="8610600" cy="2893100"/>
          </a:xfrm>
          <a:prstGeom prst="rect">
            <a:avLst/>
          </a:prstGeom>
          <a:noFill/>
          <a:ln w="9525">
            <a:noFill/>
            <a:miter lim="800000"/>
            <a:headEnd/>
            <a:tailEnd/>
          </a:ln>
        </p:spPr>
        <p:txBody>
          <a:bodyPr>
            <a:spAutoFit/>
          </a:bodyPr>
          <a:lstStyle/>
          <a:p>
            <a:pPr algn="just"/>
            <a:r>
              <a:rPr lang="en-US" sz="2600" b="1" dirty="0" smtClean="0">
                <a:solidFill>
                  <a:schemeClr val="bg1"/>
                </a:solidFill>
              </a:rPr>
              <a:t>	2. "…yet God does act and feel emotions, and he acts and feels differently in response to different situations." </a:t>
            </a:r>
          </a:p>
          <a:p>
            <a:pPr algn="just"/>
            <a:r>
              <a:rPr lang="en-US" sz="2600" b="1" dirty="0" smtClean="0">
                <a:solidFill>
                  <a:schemeClr val="bg1"/>
                </a:solidFill>
              </a:rPr>
              <a:t>		</a:t>
            </a:r>
          </a:p>
          <a:p>
            <a:pPr algn="just"/>
            <a:r>
              <a:rPr lang="en-US" sz="2600" b="1" dirty="0" smtClean="0">
                <a:solidFill>
                  <a:schemeClr val="bg1"/>
                </a:solidFill>
              </a:rPr>
              <a:t> </a:t>
            </a:r>
          </a:p>
          <a:p>
            <a:pPr algn="just"/>
            <a:endParaRPr lang="en-US" sz="2600" b="1" dirty="0" smtClean="0">
              <a:solidFill>
                <a:schemeClr val="bg1"/>
              </a:solidFill>
            </a:endParaRPr>
          </a:p>
          <a:p>
            <a:pPr algn="just"/>
            <a:endParaRPr lang="en-US" sz="2600" b="1" dirty="0" smtClean="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3"/>
          <p:cNvSpPr txBox="1">
            <a:spLocks noChangeArrowheads="1"/>
          </p:cNvSpPr>
          <p:nvPr/>
        </p:nvSpPr>
        <p:spPr bwMode="auto">
          <a:xfrm>
            <a:off x="0" y="0"/>
            <a:ext cx="8991600" cy="5078313"/>
          </a:xfrm>
          <a:prstGeom prst="rect">
            <a:avLst/>
          </a:prstGeom>
          <a:noFill/>
          <a:ln w="9525">
            <a:noFill/>
            <a:miter lim="800000"/>
            <a:headEnd/>
            <a:tailEnd/>
          </a:ln>
        </p:spPr>
        <p:txBody>
          <a:bodyPr wrap="square">
            <a:spAutoFit/>
          </a:bodyPr>
          <a:lstStyle/>
          <a:p>
            <a:pPr algn="ctr"/>
            <a:r>
              <a:rPr lang="en-US" sz="2700" b="1" dirty="0" smtClean="0">
                <a:solidFill>
                  <a:schemeClr val="bg1"/>
                </a:solidFill>
              </a:rPr>
              <a:t>	 Immortal, invisible, God only wise,</a:t>
            </a:r>
            <a:br>
              <a:rPr lang="en-US" sz="2700" b="1" dirty="0" smtClean="0">
                <a:solidFill>
                  <a:schemeClr val="bg1"/>
                </a:solidFill>
              </a:rPr>
            </a:br>
            <a:r>
              <a:rPr lang="en-US" sz="2700" b="1" dirty="0" smtClean="0">
                <a:solidFill>
                  <a:schemeClr val="bg1"/>
                </a:solidFill>
              </a:rPr>
              <a:t>In light inaccessible hid from our eyes,</a:t>
            </a:r>
            <a:br>
              <a:rPr lang="en-US" sz="2700" b="1" dirty="0" smtClean="0">
                <a:solidFill>
                  <a:schemeClr val="bg1"/>
                </a:solidFill>
              </a:rPr>
            </a:br>
            <a:r>
              <a:rPr lang="en-US" sz="2700" b="1" dirty="0" smtClean="0">
                <a:solidFill>
                  <a:schemeClr val="bg1"/>
                </a:solidFill>
              </a:rPr>
              <a:t>Most blessed, most glorious, the Ancient of Days,</a:t>
            </a:r>
            <a:br>
              <a:rPr lang="en-US" sz="2700" b="1" dirty="0" smtClean="0">
                <a:solidFill>
                  <a:schemeClr val="bg1"/>
                </a:solidFill>
              </a:rPr>
            </a:br>
            <a:r>
              <a:rPr lang="en-US" sz="2700" b="1" dirty="0" smtClean="0">
                <a:solidFill>
                  <a:schemeClr val="bg1"/>
                </a:solidFill>
              </a:rPr>
              <a:t>Almighty, victorious, thy great Name we praise.</a:t>
            </a:r>
            <a:br>
              <a:rPr lang="en-US" sz="2700" b="1" dirty="0" smtClean="0">
                <a:solidFill>
                  <a:schemeClr val="bg1"/>
                </a:solidFill>
              </a:rPr>
            </a:br>
            <a:r>
              <a:rPr lang="en-US" sz="2700" b="1" dirty="0" smtClean="0">
                <a:solidFill>
                  <a:schemeClr val="bg1"/>
                </a:solidFill>
              </a:rPr>
              <a:t/>
            </a:r>
            <a:br>
              <a:rPr lang="en-US" sz="2700" b="1" dirty="0" smtClean="0">
                <a:solidFill>
                  <a:schemeClr val="bg1"/>
                </a:solidFill>
              </a:rPr>
            </a:br>
            <a:r>
              <a:rPr lang="en-US" sz="2700" b="1" dirty="0" smtClean="0">
                <a:solidFill>
                  <a:schemeClr val="bg1"/>
                </a:solidFill>
              </a:rPr>
              <a:t>Unresting, unhasting, and silent as light,</a:t>
            </a:r>
            <a:br>
              <a:rPr lang="en-US" sz="2700" b="1" dirty="0" smtClean="0">
                <a:solidFill>
                  <a:schemeClr val="bg1"/>
                </a:solidFill>
              </a:rPr>
            </a:br>
            <a:r>
              <a:rPr lang="en-US" sz="2700" b="1" dirty="0" smtClean="0">
                <a:solidFill>
                  <a:schemeClr val="bg1"/>
                </a:solidFill>
              </a:rPr>
              <a:t>Nor wanting, nor wasting, thou rulest in might;</a:t>
            </a:r>
            <a:br>
              <a:rPr lang="en-US" sz="2700" b="1" dirty="0" smtClean="0">
                <a:solidFill>
                  <a:schemeClr val="bg1"/>
                </a:solidFill>
              </a:rPr>
            </a:br>
            <a:r>
              <a:rPr lang="en-US" sz="2700" b="1" dirty="0" smtClean="0">
                <a:solidFill>
                  <a:schemeClr val="bg1"/>
                </a:solidFill>
              </a:rPr>
              <a:t>Thy justice like mountains high soaring above</a:t>
            </a:r>
            <a:br>
              <a:rPr lang="en-US" sz="2700" b="1" dirty="0" smtClean="0">
                <a:solidFill>
                  <a:schemeClr val="bg1"/>
                </a:solidFill>
              </a:rPr>
            </a:br>
            <a:r>
              <a:rPr lang="en-US" sz="2700" b="1" dirty="0" smtClean="0">
                <a:solidFill>
                  <a:schemeClr val="bg1"/>
                </a:solidFill>
              </a:rPr>
              <a:t>Thy clouds which are fountains of goodness and love.</a:t>
            </a:r>
            <a:br>
              <a:rPr lang="en-US" sz="2700" b="1" dirty="0" smtClean="0">
                <a:solidFill>
                  <a:schemeClr val="bg1"/>
                </a:solidFill>
              </a:rPr>
            </a:br>
            <a:r>
              <a:rPr lang="en-US" sz="2700" b="1" dirty="0" smtClean="0">
                <a:solidFill>
                  <a:schemeClr val="bg1"/>
                </a:solidFill>
              </a:rPr>
              <a:t/>
            </a:r>
            <a:br>
              <a:rPr lang="en-US" sz="2700" b="1" dirty="0" smtClean="0">
                <a:solidFill>
                  <a:schemeClr val="bg1"/>
                </a:solidFill>
              </a:rPr>
            </a:br>
            <a:endParaRPr lang="en-US" sz="2700" b="1" dirty="0" smtClean="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3"/>
          <p:cNvSpPr txBox="1">
            <a:spLocks noChangeArrowheads="1"/>
          </p:cNvSpPr>
          <p:nvPr/>
        </p:nvSpPr>
        <p:spPr bwMode="auto">
          <a:xfrm>
            <a:off x="152400" y="742950"/>
            <a:ext cx="8991600" cy="4062651"/>
          </a:xfrm>
          <a:prstGeom prst="rect">
            <a:avLst/>
          </a:prstGeom>
          <a:noFill/>
          <a:ln w="9525">
            <a:noFill/>
            <a:miter lim="800000"/>
            <a:headEnd/>
            <a:tailEnd/>
          </a:ln>
        </p:spPr>
        <p:txBody>
          <a:bodyPr wrap="square">
            <a:spAutoFit/>
          </a:bodyPr>
          <a:lstStyle/>
          <a:p>
            <a:pPr eaLnBrk="0" hangingPunct="0">
              <a:spcBef>
                <a:spcPct val="50000"/>
              </a:spcBef>
            </a:pPr>
            <a:endParaRPr lang="en-US" sz="3000" b="1" dirty="0"/>
          </a:p>
          <a:p>
            <a:pPr algn="ctr" eaLnBrk="0" hangingPunct="0">
              <a:spcBef>
                <a:spcPct val="50000"/>
              </a:spcBef>
            </a:pPr>
            <a:r>
              <a:rPr lang="en-US" sz="3200" b="1" dirty="0" smtClean="0">
                <a:solidFill>
                  <a:schemeClr val="bg1"/>
                </a:solidFill>
              </a:rPr>
              <a:t>Who Is God?</a:t>
            </a:r>
          </a:p>
          <a:p>
            <a:pPr algn="ctr" eaLnBrk="0" hangingPunct="0">
              <a:spcBef>
                <a:spcPct val="50000"/>
              </a:spcBef>
            </a:pPr>
            <a:r>
              <a:rPr lang="en-US" sz="3200" b="1" dirty="0" smtClean="0">
                <a:solidFill>
                  <a:schemeClr val="bg1"/>
                </a:solidFill>
              </a:rPr>
              <a:t>Part 1:</a:t>
            </a:r>
          </a:p>
          <a:p>
            <a:pPr algn="ctr" eaLnBrk="0" hangingPunct="0">
              <a:spcBef>
                <a:spcPct val="50000"/>
              </a:spcBef>
            </a:pPr>
            <a:r>
              <a:rPr lang="en-US" sz="3200" b="1" dirty="0" smtClean="0">
                <a:solidFill>
                  <a:schemeClr val="bg1"/>
                </a:solidFill>
              </a:rPr>
              <a:t>God's </a:t>
            </a:r>
            <a:r>
              <a:rPr lang="en-US" sz="3200" b="1" dirty="0" smtClean="0">
                <a:solidFill>
                  <a:schemeClr val="bg1"/>
                </a:solidFill>
              </a:rPr>
              <a:t>Being </a:t>
            </a:r>
            <a:r>
              <a:rPr lang="en-US" sz="3200" b="1" dirty="0" smtClean="0">
                <a:solidFill>
                  <a:schemeClr val="bg1"/>
                </a:solidFill>
              </a:rPr>
              <a:t>and </a:t>
            </a:r>
            <a:r>
              <a:rPr lang="en-US" sz="3200" b="1" dirty="0" smtClean="0">
                <a:solidFill>
                  <a:schemeClr val="bg1"/>
                </a:solidFill>
              </a:rPr>
              <a:t>Attributes</a:t>
            </a:r>
          </a:p>
          <a:p>
            <a:pPr algn="ctr" eaLnBrk="0" hangingPunct="0">
              <a:spcBef>
                <a:spcPct val="50000"/>
              </a:spcBef>
            </a:pPr>
            <a:endParaRPr lang="en-US" sz="3200" b="1" dirty="0" smtClean="0">
              <a:solidFill>
                <a:schemeClr val="bg1"/>
              </a:solidFill>
            </a:endParaRPr>
          </a:p>
          <a:p>
            <a:pPr algn="ctr" eaLnBrk="0" hangingPunct="0">
              <a:spcBef>
                <a:spcPct val="50000"/>
              </a:spcBef>
            </a:pPr>
            <a:endParaRPr lang="en-US" sz="2400" b="1"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3"/>
          <p:cNvSpPr txBox="1">
            <a:spLocks noChangeArrowheads="1"/>
          </p:cNvSpPr>
          <p:nvPr/>
        </p:nvSpPr>
        <p:spPr bwMode="auto">
          <a:xfrm>
            <a:off x="228600" y="0"/>
            <a:ext cx="8610600" cy="2585323"/>
          </a:xfrm>
          <a:prstGeom prst="rect">
            <a:avLst/>
          </a:prstGeom>
          <a:noFill/>
          <a:ln w="9525">
            <a:noFill/>
            <a:miter lim="800000"/>
            <a:headEnd/>
            <a:tailEnd/>
          </a:ln>
        </p:spPr>
        <p:txBody>
          <a:bodyPr>
            <a:spAutoFit/>
          </a:bodyPr>
          <a:lstStyle/>
          <a:p>
            <a:pPr algn="ctr"/>
            <a:r>
              <a:rPr lang="en-US" sz="2700" b="1" dirty="0" smtClean="0">
                <a:solidFill>
                  <a:schemeClr val="bg1"/>
                </a:solidFill>
              </a:rPr>
              <a:t>	 Great Father of Glory, pure Father of Light,</a:t>
            </a:r>
            <a:br>
              <a:rPr lang="en-US" sz="2700" b="1" dirty="0" smtClean="0">
                <a:solidFill>
                  <a:schemeClr val="bg1"/>
                </a:solidFill>
              </a:rPr>
            </a:br>
            <a:r>
              <a:rPr lang="en-US" sz="2700" b="1" dirty="0" smtClean="0">
                <a:solidFill>
                  <a:schemeClr val="bg1"/>
                </a:solidFill>
              </a:rPr>
              <a:t>Thine angels adore thee, all veiling their sight;</a:t>
            </a:r>
            <a:br>
              <a:rPr lang="en-US" sz="2700" b="1" dirty="0" smtClean="0">
                <a:solidFill>
                  <a:schemeClr val="bg1"/>
                </a:solidFill>
              </a:rPr>
            </a:br>
            <a:r>
              <a:rPr lang="en-US" sz="2700" b="1" dirty="0" smtClean="0">
                <a:solidFill>
                  <a:schemeClr val="bg1"/>
                </a:solidFill>
              </a:rPr>
              <a:t>All praise we would render; O help us to see</a:t>
            </a:r>
            <a:br>
              <a:rPr lang="en-US" sz="2700" b="1" dirty="0" smtClean="0">
                <a:solidFill>
                  <a:schemeClr val="bg1"/>
                </a:solidFill>
              </a:rPr>
            </a:br>
            <a:r>
              <a:rPr lang="en-US" sz="2700" b="1" dirty="0" smtClean="0">
                <a:solidFill>
                  <a:schemeClr val="bg1"/>
                </a:solidFill>
              </a:rPr>
              <a:t>'Tis only the splendor of light </a:t>
            </a:r>
            <a:r>
              <a:rPr lang="en-US" sz="2700" b="1" dirty="0" err="1" smtClean="0">
                <a:solidFill>
                  <a:schemeClr val="bg1"/>
                </a:solidFill>
              </a:rPr>
              <a:t>hideth</a:t>
            </a:r>
            <a:r>
              <a:rPr lang="en-US" sz="2700" b="1" dirty="0" smtClean="0">
                <a:solidFill>
                  <a:schemeClr val="bg1"/>
                </a:solidFill>
              </a:rPr>
              <a:t> thee!</a:t>
            </a:r>
            <a:br>
              <a:rPr lang="en-US" sz="2700" b="1" dirty="0" smtClean="0">
                <a:solidFill>
                  <a:schemeClr val="bg1"/>
                </a:solidFill>
              </a:rPr>
            </a:br>
            <a:endParaRPr lang="en-US" sz="2700" b="1" dirty="0" smtClean="0">
              <a:solidFill>
                <a:schemeClr val="bg1"/>
              </a:solidFill>
            </a:endParaRPr>
          </a:p>
          <a:p>
            <a:pPr algn="ctr"/>
            <a:endParaRPr lang="en-US" sz="2700" b="1" dirty="0" smtClean="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152400" y="0"/>
            <a:ext cx="8763000" cy="7555915"/>
          </a:xfrm>
          <a:prstGeom prst="rect">
            <a:avLst/>
          </a:prstGeom>
          <a:noFill/>
          <a:ln w="9525">
            <a:noFill/>
            <a:miter lim="800000"/>
            <a:headEnd/>
            <a:tailEnd/>
          </a:ln>
        </p:spPr>
        <p:txBody>
          <a:bodyPr wrap="square">
            <a:spAutoFit/>
          </a:bodyPr>
          <a:lstStyle/>
          <a:p>
            <a:pPr algn="just"/>
            <a:endParaRPr lang="en-US" altLang="ja-JP" sz="1200" dirty="0">
              <a:solidFill>
                <a:schemeClr val="bg1"/>
              </a:solidFill>
            </a:endParaRPr>
          </a:p>
          <a:p>
            <a:pPr algn="ctr"/>
            <a:r>
              <a:rPr lang="en-US" sz="2600" b="1" dirty="0" smtClean="0">
                <a:solidFill>
                  <a:schemeClr val="bg1"/>
                </a:solidFill>
              </a:rPr>
              <a:t>Introduction</a:t>
            </a:r>
          </a:p>
          <a:p>
            <a:pPr algn="ctr"/>
            <a:endParaRPr lang="en-US" sz="2600" b="1" dirty="0" smtClean="0">
              <a:solidFill>
                <a:schemeClr val="bg1"/>
              </a:solidFill>
            </a:endParaRPr>
          </a:p>
          <a:p>
            <a:pPr>
              <a:buFont typeface="Wingdings" pitchFamily="2" charset="2"/>
              <a:buChar char="v"/>
            </a:pPr>
            <a:r>
              <a:rPr lang="en-US" sz="2600" b="1" dirty="0" smtClean="0">
                <a:solidFill>
                  <a:schemeClr val="bg1"/>
                </a:solidFill>
              </a:rPr>
              <a:t>The Gospel: </a:t>
            </a:r>
            <a:r>
              <a:rPr lang="en-US" sz="2600" b="1" u="sng" dirty="0" smtClean="0">
                <a:solidFill>
                  <a:schemeClr val="bg1"/>
                </a:solidFill>
              </a:rPr>
              <a:t>God</a:t>
            </a:r>
            <a:r>
              <a:rPr lang="en-US" sz="2600" b="1" dirty="0" smtClean="0">
                <a:solidFill>
                  <a:schemeClr val="bg1"/>
                </a:solidFill>
              </a:rPr>
              <a:t>, Man, Christ, Response</a:t>
            </a:r>
          </a:p>
          <a:p>
            <a:endParaRPr lang="en-US" sz="2600" b="1" dirty="0" smtClean="0">
              <a:solidFill>
                <a:schemeClr val="bg1"/>
              </a:solidFill>
            </a:endParaRPr>
          </a:p>
          <a:p>
            <a:pPr>
              <a:buFont typeface="Wingdings" pitchFamily="2" charset="2"/>
              <a:buChar char="v"/>
            </a:pPr>
            <a:r>
              <a:rPr lang="en-US" sz="2600" b="1" dirty="0" smtClean="0">
                <a:solidFill>
                  <a:schemeClr val="bg1"/>
                </a:solidFill>
              </a:rPr>
              <a:t>We will examine the:</a:t>
            </a:r>
          </a:p>
          <a:p>
            <a:endParaRPr lang="en-US" sz="2600" b="1" dirty="0" smtClean="0">
              <a:solidFill>
                <a:schemeClr val="bg1"/>
              </a:solidFill>
            </a:endParaRPr>
          </a:p>
          <a:p>
            <a:pPr lvl="1">
              <a:buFont typeface="Courier New" pitchFamily="49" charset="0"/>
              <a:buChar char="o"/>
            </a:pPr>
            <a:r>
              <a:rPr lang="en-US" sz="2600" b="1" dirty="0" smtClean="0">
                <a:solidFill>
                  <a:schemeClr val="bg1"/>
                </a:solidFill>
              </a:rPr>
              <a:t>The Being and Attributes of God (WSC 4-6) </a:t>
            </a:r>
          </a:p>
          <a:p>
            <a:pPr lvl="1">
              <a:buFont typeface="Courier New" pitchFamily="49" charset="0"/>
              <a:buChar char="o"/>
            </a:pPr>
            <a:r>
              <a:rPr lang="en-US" sz="2600" b="1" dirty="0" smtClean="0">
                <a:solidFill>
                  <a:schemeClr val="bg1"/>
                </a:solidFill>
              </a:rPr>
              <a:t>The Decrees and Works of God (WSC 7-9, 11)</a:t>
            </a:r>
            <a:endParaRPr lang="en-US" sz="2600" b="1" dirty="0" smtClean="0">
              <a:solidFill>
                <a:schemeClr val="bg1"/>
              </a:solidFill>
            </a:endParaRPr>
          </a:p>
          <a:p>
            <a:pPr algn="just"/>
            <a:endParaRPr lang="en-US" sz="1200" b="1" dirty="0" smtClean="0">
              <a:solidFill>
                <a:schemeClr val="bg1"/>
              </a:solidFill>
            </a:endParaRPr>
          </a:p>
          <a:p>
            <a:pPr algn="just"/>
            <a:endParaRPr lang="en-US" sz="1200" b="1" dirty="0" smtClean="0">
              <a:solidFill>
                <a:schemeClr val="bg1"/>
              </a:solidFill>
            </a:endParaRPr>
          </a:p>
          <a:p>
            <a:pPr algn="just"/>
            <a:r>
              <a:rPr lang="en-US" sz="2600" b="1" dirty="0" smtClean="0">
                <a:solidFill>
                  <a:schemeClr val="bg1"/>
                </a:solidFill>
              </a:rPr>
              <a:t>	 </a:t>
            </a:r>
            <a:endParaRPr lang="en-US" sz="2600" b="1" dirty="0" smtClean="0">
              <a:solidFill>
                <a:schemeClr val="bg1"/>
              </a:solidFill>
            </a:endParaRPr>
          </a:p>
          <a:p>
            <a:pPr algn="just"/>
            <a:endParaRPr lang="en-US" sz="2600" b="1" dirty="0" smtClean="0">
              <a:solidFill>
                <a:schemeClr val="bg1"/>
              </a:solidFill>
            </a:endParaRPr>
          </a:p>
          <a:p>
            <a:pPr algn="just"/>
            <a:endParaRPr lang="en-US" sz="1200" b="1" dirty="0" smtClean="0">
              <a:solidFill>
                <a:schemeClr val="bg1"/>
              </a:solidFill>
            </a:endParaRPr>
          </a:p>
          <a:p>
            <a:pPr algn="just"/>
            <a:endParaRPr lang="en-US" sz="1200" b="1" dirty="0" smtClean="0">
              <a:solidFill>
                <a:schemeClr val="bg1"/>
              </a:solidFill>
            </a:endParaRPr>
          </a:p>
          <a:p>
            <a:pPr algn="just"/>
            <a:endParaRPr lang="en-US" sz="2600" dirty="0">
              <a:solidFill>
                <a:schemeClr val="bg1"/>
              </a:solidFill>
            </a:endParaRPr>
          </a:p>
          <a:p>
            <a:pPr algn="just"/>
            <a:r>
              <a:rPr lang="en-US" sz="2600" dirty="0">
                <a:solidFill>
                  <a:schemeClr val="bg1"/>
                </a:solidFill>
              </a:rPr>
              <a:t> 	</a:t>
            </a:r>
            <a:endParaRPr lang="en-US" sz="2800" dirty="0">
              <a:solidFill>
                <a:schemeClr val="bg1"/>
              </a:solidFill>
            </a:endParaRPr>
          </a:p>
          <a:p>
            <a:pPr algn="just"/>
            <a:endParaRPr lang="en-US" sz="3200" b="1" dirty="0">
              <a:solidFill>
                <a:schemeClr val="bg1"/>
              </a:solidFill>
            </a:endParaRPr>
          </a:p>
          <a:p>
            <a:pPr algn="just" eaLnBrk="0" hangingPunct="0">
              <a:spcBef>
                <a:spcPct val="50000"/>
              </a:spcBef>
            </a:pPr>
            <a:endParaRPr lang="en-US" sz="3000" b="1" dirty="0">
              <a:solidFill>
                <a:schemeClr val="bg1"/>
              </a:solidFill>
            </a:endParaRPr>
          </a:p>
          <a:p>
            <a:pPr algn="just" eaLnBrk="0" hangingPunct="0">
              <a:spcBef>
                <a:spcPct val="50000"/>
              </a:spcBef>
            </a:pPr>
            <a:endParaRPr lang="en-US" sz="24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362">
                                            <p:txEl>
                                              <p:pRg st="3" end="3"/>
                                            </p:txEl>
                                          </p:spTgt>
                                        </p:tgtEl>
                                        <p:attrNameLst>
                                          <p:attrName>style.visibility</p:attrName>
                                        </p:attrNameLst>
                                      </p:cBhvr>
                                      <p:to>
                                        <p:strVal val="visible"/>
                                      </p:to>
                                    </p:set>
                                    <p:animEffect transition="in" filter="blinds(horizontal)">
                                      <p:cBhvr>
                                        <p:cTn id="7" dur="500"/>
                                        <p:tgtEl>
                                          <p:spTgt spid="1536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362">
                                            <p:txEl>
                                              <p:pRg st="5" end="5"/>
                                            </p:txEl>
                                          </p:spTgt>
                                        </p:tgtEl>
                                        <p:attrNameLst>
                                          <p:attrName>style.visibility</p:attrName>
                                        </p:attrNameLst>
                                      </p:cBhvr>
                                      <p:to>
                                        <p:strVal val="visible"/>
                                      </p:to>
                                    </p:set>
                                    <p:animEffect transition="in" filter="blinds(horizontal)">
                                      <p:cBhvr>
                                        <p:cTn id="12" dur="500"/>
                                        <p:tgtEl>
                                          <p:spTgt spid="15362">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5362">
                                            <p:txEl>
                                              <p:pRg st="7" end="7"/>
                                            </p:txEl>
                                          </p:spTgt>
                                        </p:tgtEl>
                                        <p:attrNameLst>
                                          <p:attrName>style.visibility</p:attrName>
                                        </p:attrNameLst>
                                      </p:cBhvr>
                                      <p:to>
                                        <p:strVal val="visible"/>
                                      </p:to>
                                    </p:set>
                                    <p:animEffect transition="in" filter="blinds(horizontal)">
                                      <p:cBhvr>
                                        <p:cTn id="17" dur="500"/>
                                        <p:tgtEl>
                                          <p:spTgt spid="15362">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5362">
                                            <p:txEl>
                                              <p:pRg st="8" end="8"/>
                                            </p:txEl>
                                          </p:spTgt>
                                        </p:tgtEl>
                                        <p:attrNameLst>
                                          <p:attrName>style.visibility</p:attrName>
                                        </p:attrNameLst>
                                      </p:cBhvr>
                                      <p:to>
                                        <p:strVal val="visible"/>
                                      </p:to>
                                    </p:set>
                                    <p:animEffect transition="in" filter="blinds(horizontal)">
                                      <p:cBhvr>
                                        <p:cTn id="22" dur="500"/>
                                        <p:tgtEl>
                                          <p:spTgt spid="1536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152400" y="0"/>
            <a:ext cx="8763000" cy="9125575"/>
          </a:xfrm>
          <a:prstGeom prst="rect">
            <a:avLst/>
          </a:prstGeom>
          <a:noFill/>
          <a:ln w="9525">
            <a:noFill/>
            <a:miter lim="800000"/>
            <a:headEnd/>
            <a:tailEnd/>
          </a:ln>
        </p:spPr>
        <p:txBody>
          <a:bodyPr wrap="square">
            <a:spAutoFit/>
          </a:bodyPr>
          <a:lstStyle/>
          <a:p>
            <a:pPr algn="just"/>
            <a:endParaRPr lang="en-US" altLang="ja-JP" sz="1200" dirty="0">
              <a:solidFill>
                <a:schemeClr val="bg1"/>
              </a:solidFill>
            </a:endParaRPr>
          </a:p>
          <a:p>
            <a:pPr algn="just"/>
            <a:r>
              <a:rPr lang="en-US" sz="2600" b="1" dirty="0" smtClean="0">
                <a:solidFill>
                  <a:schemeClr val="bg1"/>
                </a:solidFill>
              </a:rPr>
              <a:t>WSC </a:t>
            </a:r>
            <a:r>
              <a:rPr lang="en-US" sz="2600" b="1" dirty="0" smtClean="0">
                <a:solidFill>
                  <a:schemeClr val="bg1"/>
                </a:solidFill>
              </a:rPr>
              <a:t>4. What is God? </a:t>
            </a:r>
          </a:p>
          <a:p>
            <a:pPr algn="just"/>
            <a:r>
              <a:rPr lang="en-US" sz="2600" b="1" dirty="0" smtClean="0">
                <a:solidFill>
                  <a:schemeClr val="bg1"/>
                </a:solidFill>
              </a:rPr>
              <a:t>A. God is a Spirit, infinite, eternal, and unchangeable, in his being, wisdom, power, holiness, justice, goodness, and truth</a:t>
            </a:r>
            <a:r>
              <a:rPr lang="en-US" sz="1200" b="1" dirty="0" smtClean="0">
                <a:solidFill>
                  <a:schemeClr val="bg1"/>
                </a:solidFill>
              </a:rPr>
              <a:t>. </a:t>
            </a:r>
          </a:p>
          <a:p>
            <a:pPr algn="just"/>
            <a:endParaRPr lang="en-US" sz="1200" b="1" dirty="0" smtClean="0">
              <a:solidFill>
                <a:schemeClr val="bg1"/>
              </a:solidFill>
            </a:endParaRPr>
          </a:p>
          <a:p>
            <a:pPr algn="just"/>
            <a:r>
              <a:rPr lang="en-US" sz="2600" b="1" dirty="0" smtClean="0">
                <a:solidFill>
                  <a:schemeClr val="bg1"/>
                </a:solidFill>
              </a:rPr>
              <a:t>WSC 5. Are there more Gods than one? </a:t>
            </a:r>
          </a:p>
          <a:p>
            <a:pPr algn="just"/>
            <a:r>
              <a:rPr lang="en-US" sz="2600" b="1" dirty="0" smtClean="0">
                <a:solidFill>
                  <a:schemeClr val="bg1"/>
                </a:solidFill>
              </a:rPr>
              <a:t>A. There is but one only, the living and true </a:t>
            </a:r>
            <a:r>
              <a:rPr lang="en-US" sz="2600" b="1" dirty="0" smtClean="0">
                <a:solidFill>
                  <a:schemeClr val="bg1"/>
                </a:solidFill>
              </a:rPr>
              <a:t>God.</a:t>
            </a:r>
            <a:endParaRPr lang="en-US" sz="1200" b="1" dirty="0" smtClean="0">
              <a:solidFill>
                <a:schemeClr val="bg1"/>
              </a:solidFill>
            </a:endParaRPr>
          </a:p>
          <a:p>
            <a:pPr algn="just"/>
            <a:endParaRPr lang="en-US" sz="1200" b="1" dirty="0" smtClean="0">
              <a:solidFill>
                <a:schemeClr val="bg1"/>
              </a:solidFill>
            </a:endParaRPr>
          </a:p>
          <a:p>
            <a:pPr algn="just"/>
            <a:r>
              <a:rPr lang="en-US" sz="2600" b="1" dirty="0" smtClean="0">
                <a:solidFill>
                  <a:schemeClr val="bg1"/>
                </a:solidFill>
              </a:rPr>
              <a:t>WSC </a:t>
            </a:r>
            <a:r>
              <a:rPr lang="en-US" sz="2600" b="1" dirty="0" smtClean="0">
                <a:solidFill>
                  <a:schemeClr val="bg1"/>
                </a:solidFill>
              </a:rPr>
              <a:t>6. How many persons are there in the godhead</a:t>
            </a:r>
            <a:r>
              <a:rPr lang="en-US" sz="2600" b="1" dirty="0" smtClean="0">
                <a:solidFill>
                  <a:schemeClr val="bg1"/>
                </a:solidFill>
              </a:rPr>
              <a:t>?</a:t>
            </a:r>
          </a:p>
          <a:p>
            <a:pPr algn="just"/>
            <a:r>
              <a:rPr lang="en-US" sz="2600" b="1" dirty="0" smtClean="0">
                <a:solidFill>
                  <a:schemeClr val="bg1"/>
                </a:solidFill>
              </a:rPr>
              <a:t>A</a:t>
            </a:r>
            <a:r>
              <a:rPr lang="en-US" sz="2600" b="1" dirty="0" smtClean="0">
                <a:solidFill>
                  <a:schemeClr val="bg1"/>
                </a:solidFill>
              </a:rPr>
              <a:t>. There are three persons in the Godhead; the Father, the Son, and the Holy Ghost; and these three are one God, the same in substance, equal in power and glory.</a:t>
            </a:r>
            <a:endParaRPr lang="en-US" sz="2600" b="1" dirty="0" smtClean="0">
              <a:solidFill>
                <a:schemeClr val="bg1"/>
              </a:solidFill>
            </a:endParaRPr>
          </a:p>
          <a:p>
            <a:pPr algn="just"/>
            <a:endParaRPr lang="en-US" sz="2600" b="1" dirty="0" smtClean="0">
              <a:solidFill>
                <a:schemeClr val="bg1"/>
              </a:solidFill>
            </a:endParaRPr>
          </a:p>
          <a:p>
            <a:pPr algn="just"/>
            <a:endParaRPr lang="en-US" sz="1200" b="1" dirty="0" smtClean="0">
              <a:solidFill>
                <a:schemeClr val="bg1"/>
              </a:solidFill>
            </a:endParaRPr>
          </a:p>
          <a:p>
            <a:pPr algn="just"/>
            <a:endParaRPr lang="en-US" sz="1200" b="1" dirty="0" smtClean="0">
              <a:solidFill>
                <a:schemeClr val="bg1"/>
              </a:solidFill>
            </a:endParaRPr>
          </a:p>
          <a:p>
            <a:pPr algn="just"/>
            <a:r>
              <a:rPr lang="en-US" sz="2600" b="1" dirty="0" smtClean="0">
                <a:solidFill>
                  <a:schemeClr val="bg1"/>
                </a:solidFill>
              </a:rPr>
              <a:t>	 </a:t>
            </a:r>
            <a:endParaRPr lang="en-US" sz="2600" b="1" dirty="0" smtClean="0">
              <a:solidFill>
                <a:schemeClr val="bg1"/>
              </a:solidFill>
            </a:endParaRPr>
          </a:p>
          <a:p>
            <a:pPr algn="just"/>
            <a:endParaRPr lang="en-US" sz="2600" b="1" dirty="0" smtClean="0">
              <a:solidFill>
                <a:schemeClr val="bg1"/>
              </a:solidFill>
            </a:endParaRPr>
          </a:p>
          <a:p>
            <a:pPr algn="just"/>
            <a:endParaRPr lang="en-US" sz="1200" b="1" dirty="0" smtClean="0">
              <a:solidFill>
                <a:schemeClr val="bg1"/>
              </a:solidFill>
            </a:endParaRPr>
          </a:p>
          <a:p>
            <a:pPr algn="just"/>
            <a:endParaRPr lang="en-US" sz="1200" b="1" dirty="0" smtClean="0">
              <a:solidFill>
                <a:schemeClr val="bg1"/>
              </a:solidFill>
            </a:endParaRPr>
          </a:p>
          <a:p>
            <a:pPr algn="just"/>
            <a:endParaRPr lang="en-US" sz="2600" dirty="0">
              <a:solidFill>
                <a:schemeClr val="bg1"/>
              </a:solidFill>
            </a:endParaRPr>
          </a:p>
          <a:p>
            <a:pPr algn="just"/>
            <a:r>
              <a:rPr lang="en-US" sz="2600" dirty="0">
                <a:solidFill>
                  <a:schemeClr val="bg1"/>
                </a:solidFill>
              </a:rPr>
              <a:t> 	</a:t>
            </a:r>
            <a:endParaRPr lang="en-US" sz="2800" dirty="0">
              <a:solidFill>
                <a:schemeClr val="bg1"/>
              </a:solidFill>
            </a:endParaRPr>
          </a:p>
          <a:p>
            <a:pPr algn="just"/>
            <a:endParaRPr lang="en-US" sz="3200" b="1" dirty="0">
              <a:solidFill>
                <a:schemeClr val="bg1"/>
              </a:solidFill>
            </a:endParaRPr>
          </a:p>
          <a:p>
            <a:pPr algn="just" eaLnBrk="0" hangingPunct="0">
              <a:spcBef>
                <a:spcPct val="50000"/>
              </a:spcBef>
            </a:pPr>
            <a:endParaRPr lang="en-US" sz="3000" b="1" dirty="0">
              <a:solidFill>
                <a:schemeClr val="bg1"/>
              </a:solidFill>
            </a:endParaRPr>
          </a:p>
          <a:p>
            <a:pPr algn="just" eaLnBrk="0" hangingPunct="0">
              <a:spcBef>
                <a:spcPct val="50000"/>
              </a:spcBef>
            </a:pPr>
            <a:endParaRPr lang="en-US" sz="24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362">
                                            <p:txEl>
                                              <p:pRg st="2" end="2"/>
                                            </p:txEl>
                                          </p:spTgt>
                                        </p:tgtEl>
                                        <p:attrNameLst>
                                          <p:attrName>style.visibility</p:attrName>
                                        </p:attrNameLst>
                                      </p:cBhvr>
                                      <p:to>
                                        <p:strVal val="visible"/>
                                      </p:to>
                                    </p:set>
                                    <p:animEffect transition="in" filter="blinds(horizontal)">
                                      <p:cBhvr>
                                        <p:cTn id="7" dur="500"/>
                                        <p:tgtEl>
                                          <p:spTgt spid="1536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362">
                                            <p:txEl>
                                              <p:pRg st="4" end="4"/>
                                            </p:txEl>
                                          </p:spTgt>
                                        </p:tgtEl>
                                        <p:attrNameLst>
                                          <p:attrName>style.visibility</p:attrName>
                                        </p:attrNameLst>
                                      </p:cBhvr>
                                      <p:to>
                                        <p:strVal val="visible"/>
                                      </p:to>
                                    </p:set>
                                    <p:animEffect transition="in" filter="blinds(horizontal)">
                                      <p:cBhvr>
                                        <p:cTn id="12" dur="500"/>
                                        <p:tgtEl>
                                          <p:spTgt spid="1536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5362">
                                            <p:txEl>
                                              <p:pRg st="5" end="5"/>
                                            </p:txEl>
                                          </p:spTgt>
                                        </p:tgtEl>
                                        <p:attrNameLst>
                                          <p:attrName>style.visibility</p:attrName>
                                        </p:attrNameLst>
                                      </p:cBhvr>
                                      <p:to>
                                        <p:strVal val="visible"/>
                                      </p:to>
                                    </p:set>
                                    <p:animEffect transition="in" filter="blinds(horizontal)">
                                      <p:cBhvr>
                                        <p:cTn id="17" dur="500"/>
                                        <p:tgtEl>
                                          <p:spTgt spid="1536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5362">
                                            <p:txEl>
                                              <p:pRg st="7" end="7"/>
                                            </p:txEl>
                                          </p:spTgt>
                                        </p:tgtEl>
                                        <p:attrNameLst>
                                          <p:attrName>style.visibility</p:attrName>
                                        </p:attrNameLst>
                                      </p:cBhvr>
                                      <p:to>
                                        <p:strVal val="visible"/>
                                      </p:to>
                                    </p:set>
                                    <p:animEffect transition="in" filter="blinds(horizontal)">
                                      <p:cBhvr>
                                        <p:cTn id="22" dur="500"/>
                                        <p:tgtEl>
                                          <p:spTgt spid="15362">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5362">
                                            <p:txEl>
                                              <p:pRg st="8" end="8"/>
                                            </p:txEl>
                                          </p:spTgt>
                                        </p:tgtEl>
                                        <p:attrNameLst>
                                          <p:attrName>style.visibility</p:attrName>
                                        </p:attrNameLst>
                                      </p:cBhvr>
                                      <p:to>
                                        <p:strVal val="visible"/>
                                      </p:to>
                                    </p:set>
                                    <p:animEffect transition="in" filter="blinds(horizontal)">
                                      <p:cBhvr>
                                        <p:cTn id="27" dur="500"/>
                                        <p:tgtEl>
                                          <p:spTgt spid="1536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152400" y="-171450"/>
            <a:ext cx="8763000" cy="6601807"/>
          </a:xfrm>
          <a:prstGeom prst="rect">
            <a:avLst/>
          </a:prstGeom>
          <a:noFill/>
          <a:ln w="9525">
            <a:noFill/>
            <a:miter lim="800000"/>
            <a:headEnd/>
            <a:tailEnd/>
          </a:ln>
        </p:spPr>
        <p:txBody>
          <a:bodyPr wrap="square">
            <a:spAutoFit/>
          </a:bodyPr>
          <a:lstStyle/>
          <a:p>
            <a:pPr algn="just"/>
            <a:endParaRPr lang="en-US" sz="2600" b="1" dirty="0" smtClean="0">
              <a:solidFill>
                <a:schemeClr val="bg1"/>
              </a:solidFill>
            </a:endParaRPr>
          </a:p>
          <a:p>
            <a:pPr algn="ctr"/>
            <a:r>
              <a:rPr lang="en-US" sz="2600" b="1" dirty="0" smtClean="0">
                <a:solidFill>
                  <a:schemeClr val="bg1"/>
                </a:solidFill>
              </a:rPr>
              <a:t>Key Verse</a:t>
            </a:r>
            <a:endParaRPr lang="en-US" sz="2600" b="1" dirty="0" smtClean="0">
              <a:solidFill>
                <a:schemeClr val="bg1"/>
              </a:solidFill>
            </a:endParaRPr>
          </a:p>
          <a:p>
            <a:pPr algn="just"/>
            <a:endParaRPr lang="en-US" sz="2600" b="1" dirty="0" smtClean="0">
              <a:solidFill>
                <a:schemeClr val="bg1"/>
              </a:solidFill>
            </a:endParaRPr>
          </a:p>
          <a:p>
            <a:pPr algn="just"/>
            <a:r>
              <a:rPr lang="en-US" sz="2600" b="1" dirty="0" smtClean="0">
                <a:solidFill>
                  <a:schemeClr val="bg1"/>
                </a:solidFill>
              </a:rPr>
              <a:t>1 </a:t>
            </a:r>
            <a:r>
              <a:rPr lang="en-US" sz="2600" b="1" dirty="0" smtClean="0">
                <a:solidFill>
                  <a:schemeClr val="bg1"/>
                </a:solidFill>
              </a:rPr>
              <a:t>Tim 6:16</a:t>
            </a:r>
            <a:r>
              <a:rPr lang="en-US" sz="2600" b="1" dirty="0" smtClean="0">
                <a:solidFill>
                  <a:schemeClr val="bg1"/>
                </a:solidFill>
              </a:rPr>
              <a:t>: "[</a:t>
            </a:r>
            <a:r>
              <a:rPr lang="en-US" sz="2600" b="1" dirty="0" smtClean="0">
                <a:solidFill>
                  <a:schemeClr val="bg1"/>
                </a:solidFill>
              </a:rPr>
              <a:t>God] who is the blessed and only Sovereign, the King of kings and Lord of lords, who alone has immortality, who dwells in unapproachable light, whom no one has ever seen or can see. To him be honor and eternal dominion. Amen." 	 </a:t>
            </a:r>
            <a:endParaRPr lang="en-US" sz="2600" b="1" dirty="0" smtClean="0">
              <a:solidFill>
                <a:schemeClr val="bg1"/>
              </a:solidFill>
            </a:endParaRPr>
          </a:p>
          <a:p>
            <a:pPr algn="just"/>
            <a:endParaRPr lang="en-US" sz="2600" b="1" dirty="0" smtClean="0">
              <a:solidFill>
                <a:schemeClr val="bg1"/>
              </a:solidFill>
            </a:endParaRPr>
          </a:p>
          <a:p>
            <a:pPr algn="just"/>
            <a:endParaRPr lang="en-US" sz="1200" b="1" dirty="0" smtClean="0">
              <a:solidFill>
                <a:schemeClr val="bg1"/>
              </a:solidFill>
            </a:endParaRPr>
          </a:p>
          <a:p>
            <a:pPr algn="just"/>
            <a:endParaRPr lang="en-US" sz="1200" b="1" dirty="0" smtClean="0">
              <a:solidFill>
                <a:schemeClr val="bg1"/>
              </a:solidFill>
            </a:endParaRPr>
          </a:p>
          <a:p>
            <a:pPr algn="just"/>
            <a:endParaRPr lang="en-US" sz="2600" dirty="0">
              <a:solidFill>
                <a:schemeClr val="bg1"/>
              </a:solidFill>
            </a:endParaRPr>
          </a:p>
          <a:p>
            <a:pPr algn="just"/>
            <a:r>
              <a:rPr lang="en-US" sz="2600" dirty="0">
                <a:solidFill>
                  <a:schemeClr val="bg1"/>
                </a:solidFill>
              </a:rPr>
              <a:t> 	</a:t>
            </a:r>
            <a:endParaRPr lang="en-US" sz="2800" dirty="0">
              <a:solidFill>
                <a:schemeClr val="bg1"/>
              </a:solidFill>
            </a:endParaRPr>
          </a:p>
          <a:p>
            <a:pPr algn="just"/>
            <a:endParaRPr lang="en-US" sz="3200" b="1" dirty="0">
              <a:solidFill>
                <a:schemeClr val="bg1"/>
              </a:solidFill>
            </a:endParaRPr>
          </a:p>
          <a:p>
            <a:pPr algn="just" eaLnBrk="0" hangingPunct="0">
              <a:spcBef>
                <a:spcPct val="50000"/>
              </a:spcBef>
            </a:pPr>
            <a:endParaRPr lang="en-US" sz="3000" b="1" dirty="0">
              <a:solidFill>
                <a:schemeClr val="bg1"/>
              </a:solidFill>
            </a:endParaRPr>
          </a:p>
          <a:p>
            <a:pPr algn="just" eaLnBrk="0" hangingPunct="0">
              <a:spcBef>
                <a:spcPct val="50000"/>
              </a:spcBef>
            </a:pPr>
            <a:endParaRPr lang="en-US" sz="2400" b="1"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152400" y="-247650"/>
            <a:ext cx="8763000" cy="7371249"/>
          </a:xfrm>
          <a:prstGeom prst="rect">
            <a:avLst/>
          </a:prstGeom>
          <a:noFill/>
          <a:ln w="9525">
            <a:noFill/>
            <a:miter lim="800000"/>
            <a:headEnd/>
            <a:tailEnd/>
          </a:ln>
        </p:spPr>
        <p:txBody>
          <a:bodyPr wrap="square">
            <a:spAutoFit/>
          </a:bodyPr>
          <a:lstStyle/>
          <a:p>
            <a:pPr algn="just"/>
            <a:endParaRPr lang="en-US" altLang="ja-JP" sz="1200" dirty="0">
              <a:solidFill>
                <a:schemeClr val="bg1"/>
              </a:solidFill>
            </a:endParaRPr>
          </a:p>
          <a:p>
            <a:pPr algn="ctr"/>
            <a:r>
              <a:rPr lang="en-US" sz="2600" b="1" dirty="0" smtClean="0">
                <a:solidFill>
                  <a:schemeClr val="bg1"/>
                </a:solidFill>
              </a:rPr>
              <a:t>Our Limitations</a:t>
            </a:r>
            <a:endParaRPr lang="en-US" sz="1200" b="1" dirty="0" smtClean="0">
              <a:solidFill>
                <a:schemeClr val="bg1"/>
              </a:solidFill>
            </a:endParaRPr>
          </a:p>
          <a:p>
            <a:pPr algn="just"/>
            <a:endParaRPr lang="en-US" sz="1200" b="1" dirty="0" smtClean="0">
              <a:solidFill>
                <a:schemeClr val="bg1"/>
              </a:solidFill>
            </a:endParaRPr>
          </a:p>
          <a:p>
            <a:pPr algn="just"/>
            <a:r>
              <a:rPr lang="en-US" sz="2600" b="1" dirty="0" smtClean="0">
                <a:solidFill>
                  <a:schemeClr val="bg1"/>
                </a:solidFill>
              </a:rPr>
              <a:t>1. The incomprehensibility of God: As finite </a:t>
            </a:r>
          </a:p>
          <a:p>
            <a:pPr algn="just"/>
            <a:r>
              <a:rPr lang="en-US" sz="2600" b="1" dirty="0" smtClean="0">
                <a:solidFill>
                  <a:schemeClr val="bg1"/>
                </a:solidFill>
              </a:rPr>
              <a:t>creatures we can never have exhaustive </a:t>
            </a:r>
          </a:p>
          <a:p>
            <a:pPr algn="just"/>
            <a:r>
              <a:rPr lang="en-US" sz="2600" b="1" dirty="0" smtClean="0">
                <a:solidFill>
                  <a:schemeClr val="bg1"/>
                </a:solidFill>
              </a:rPr>
              <a:t>knowledge of the infinite God. </a:t>
            </a:r>
            <a:endParaRPr lang="en-US" sz="1200" b="1" dirty="0" smtClean="0">
              <a:solidFill>
                <a:schemeClr val="bg1"/>
              </a:solidFill>
            </a:endParaRPr>
          </a:p>
          <a:p>
            <a:pPr algn="just"/>
            <a:endParaRPr lang="en-US" sz="1200" b="1" dirty="0" smtClean="0">
              <a:solidFill>
                <a:schemeClr val="bg1"/>
              </a:solidFill>
            </a:endParaRPr>
          </a:p>
          <a:p>
            <a:pPr algn="just"/>
            <a:r>
              <a:rPr lang="en-US" sz="2600" b="1" dirty="0" smtClean="0">
                <a:solidFill>
                  <a:schemeClr val="bg1"/>
                </a:solidFill>
              </a:rPr>
              <a:t>Rom 11:28 Oh, the depth of the riches and wisdom and knowledge of God! How unsearchable are his judgments and how inscrutable his ways</a:t>
            </a:r>
            <a:r>
              <a:rPr lang="en-US" sz="1200" b="1" dirty="0" smtClean="0">
                <a:solidFill>
                  <a:schemeClr val="bg1"/>
                </a:solidFill>
              </a:rPr>
              <a:t>! </a:t>
            </a:r>
          </a:p>
          <a:p>
            <a:pPr algn="just"/>
            <a:endParaRPr lang="en-US" sz="1200" b="1" dirty="0" smtClean="0">
              <a:solidFill>
                <a:schemeClr val="bg1"/>
              </a:solidFill>
            </a:endParaRPr>
          </a:p>
          <a:p>
            <a:pPr algn="just"/>
            <a:r>
              <a:rPr lang="en-US" sz="2600" b="1" dirty="0" smtClean="0">
                <a:solidFill>
                  <a:schemeClr val="bg1"/>
                </a:solidFill>
              </a:rPr>
              <a:t>2. WCF 7.1 </a:t>
            </a:r>
            <a:r>
              <a:rPr lang="en-US" sz="2600" b="1" u="sng" dirty="0" smtClean="0">
                <a:solidFill>
                  <a:schemeClr val="bg1"/>
                </a:solidFill>
              </a:rPr>
              <a:t>The distance between God and the creature is so great</a:t>
            </a:r>
            <a:r>
              <a:rPr lang="en-US" sz="2600" b="1" dirty="0" smtClean="0">
                <a:solidFill>
                  <a:schemeClr val="bg1"/>
                </a:solidFill>
              </a:rPr>
              <a:t>...[we] could never have any fruition of him as [our] blessedness and reward, but by </a:t>
            </a:r>
            <a:r>
              <a:rPr lang="en-US" sz="2600" b="1" u="sng" dirty="0" smtClean="0">
                <a:solidFill>
                  <a:schemeClr val="bg1"/>
                </a:solidFill>
              </a:rPr>
              <a:t>some voluntary condescension on God's part…</a:t>
            </a:r>
            <a:r>
              <a:rPr lang="en-US" sz="2600" b="1" dirty="0" smtClean="0">
                <a:solidFill>
                  <a:schemeClr val="bg1"/>
                </a:solidFill>
              </a:rPr>
              <a:t> </a:t>
            </a:r>
            <a:endParaRPr lang="en-US" sz="2600" dirty="0">
              <a:solidFill>
                <a:schemeClr val="bg1"/>
              </a:solidFill>
            </a:endParaRPr>
          </a:p>
          <a:p>
            <a:pPr algn="just"/>
            <a:r>
              <a:rPr lang="en-US" sz="2600" dirty="0">
                <a:solidFill>
                  <a:schemeClr val="bg1"/>
                </a:solidFill>
              </a:rPr>
              <a:t> 	</a:t>
            </a:r>
            <a:endParaRPr lang="en-US" sz="2800" dirty="0">
              <a:solidFill>
                <a:schemeClr val="bg1"/>
              </a:solidFill>
            </a:endParaRPr>
          </a:p>
          <a:p>
            <a:pPr algn="just"/>
            <a:endParaRPr lang="en-US" sz="3200" b="1" dirty="0">
              <a:solidFill>
                <a:schemeClr val="bg1"/>
              </a:solidFill>
            </a:endParaRPr>
          </a:p>
          <a:p>
            <a:pPr algn="just" eaLnBrk="0" hangingPunct="0">
              <a:spcBef>
                <a:spcPct val="50000"/>
              </a:spcBef>
            </a:pPr>
            <a:endParaRPr lang="en-US" sz="3000" b="1" dirty="0">
              <a:solidFill>
                <a:schemeClr val="bg1"/>
              </a:solidFill>
            </a:endParaRPr>
          </a:p>
          <a:p>
            <a:pPr algn="just" eaLnBrk="0" hangingPunct="0">
              <a:spcBef>
                <a:spcPct val="50000"/>
              </a:spcBef>
            </a:pPr>
            <a:endParaRPr lang="en-US" sz="2400" b="1" dirty="0">
              <a:solidFill>
                <a:schemeClr val="bg1"/>
              </a:solidFill>
            </a:endParaRPr>
          </a:p>
        </p:txBody>
      </p:sp>
      <p:pic>
        <p:nvPicPr>
          <p:cNvPr id="14338" name="Picture 2" descr="image of thinking  - Child thinking with a thought bubble on the blackboard concept for confusion - JPG "/>
          <p:cNvPicPr>
            <a:picLocks noChangeAspect="1" noChangeArrowheads="1"/>
          </p:cNvPicPr>
          <p:nvPr/>
        </p:nvPicPr>
        <p:blipFill>
          <a:blip r:embed="rId3" cstate="print"/>
          <a:srcRect/>
          <a:stretch>
            <a:fillRect/>
          </a:stretch>
        </p:blipFill>
        <p:spPr bwMode="auto">
          <a:xfrm>
            <a:off x="7239000" y="438150"/>
            <a:ext cx="1905000" cy="1495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362">
                                            <p:txEl>
                                              <p:pRg st="9" end="9"/>
                                            </p:txEl>
                                          </p:spTgt>
                                        </p:tgtEl>
                                        <p:attrNameLst>
                                          <p:attrName>style.visibility</p:attrName>
                                        </p:attrNameLst>
                                      </p:cBhvr>
                                      <p:to>
                                        <p:strVal val="visible"/>
                                      </p:to>
                                    </p:set>
                                    <p:animEffect transition="in" filter="blinds(horizontal)">
                                      <p:cBhvr>
                                        <p:cTn id="7" dur="500"/>
                                        <p:tgtEl>
                                          <p:spTgt spid="1536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3"/>
          <p:cNvSpPr txBox="1">
            <a:spLocks noChangeArrowheads="1"/>
          </p:cNvSpPr>
          <p:nvPr/>
        </p:nvSpPr>
        <p:spPr bwMode="auto">
          <a:xfrm>
            <a:off x="228600" y="0"/>
            <a:ext cx="8610600" cy="6832640"/>
          </a:xfrm>
          <a:prstGeom prst="rect">
            <a:avLst/>
          </a:prstGeom>
          <a:noFill/>
          <a:ln w="9525">
            <a:noFill/>
            <a:miter lim="800000"/>
            <a:headEnd/>
            <a:tailEnd/>
          </a:ln>
        </p:spPr>
        <p:txBody>
          <a:bodyPr>
            <a:spAutoFit/>
          </a:bodyPr>
          <a:lstStyle/>
          <a:p>
            <a:pPr algn="just"/>
            <a:r>
              <a:rPr lang="en-US" sz="2600" b="1" dirty="0" smtClean="0">
                <a:solidFill>
                  <a:schemeClr val="bg1"/>
                </a:solidFill>
              </a:rPr>
              <a:t>I. God's </a:t>
            </a:r>
            <a:r>
              <a:rPr lang="en-US" sz="2600" b="1" dirty="0" smtClean="0">
                <a:solidFill>
                  <a:schemeClr val="bg1"/>
                </a:solidFill>
              </a:rPr>
              <a:t>Being:</a:t>
            </a:r>
            <a:endParaRPr lang="en-US" sz="2600" b="1" dirty="0" smtClean="0">
              <a:solidFill>
                <a:schemeClr val="bg1"/>
              </a:solidFill>
            </a:endParaRPr>
          </a:p>
          <a:p>
            <a:pPr algn="just"/>
            <a:r>
              <a:rPr lang="en-US" sz="2600" b="1" dirty="0" smtClean="0">
                <a:solidFill>
                  <a:schemeClr val="bg1"/>
                </a:solidFill>
              </a:rPr>
              <a:t>	A. God is Spirit (John 4:24): God is pure being, no physical body/limitations, is invisible. </a:t>
            </a:r>
            <a:endParaRPr lang="en-US" sz="2600" b="1" dirty="0" smtClean="0">
              <a:solidFill>
                <a:schemeClr val="bg1"/>
              </a:solidFill>
            </a:endParaRPr>
          </a:p>
          <a:p>
            <a:pPr algn="just"/>
            <a:endParaRPr lang="en-US" sz="2600" b="1" dirty="0" smtClean="0">
              <a:solidFill>
                <a:schemeClr val="bg1"/>
              </a:solidFill>
            </a:endParaRPr>
          </a:p>
          <a:p>
            <a:pPr algn="just"/>
            <a:r>
              <a:rPr lang="en-US" sz="2600" b="1" dirty="0" smtClean="0">
                <a:solidFill>
                  <a:schemeClr val="bg1"/>
                </a:solidFill>
              </a:rPr>
              <a:t>1 Tim 1:17 To </a:t>
            </a:r>
            <a:r>
              <a:rPr lang="en-US" sz="2600" b="1" dirty="0" smtClean="0">
                <a:solidFill>
                  <a:schemeClr val="bg1"/>
                </a:solidFill>
              </a:rPr>
              <a:t>the King of the ages, immortal, invisible, the only God, be honor and glory forever and ever. Amen.</a:t>
            </a:r>
            <a:endParaRPr lang="en-US" sz="1200" b="1" dirty="0" smtClean="0">
              <a:solidFill>
                <a:schemeClr val="bg1"/>
              </a:solidFill>
            </a:endParaRPr>
          </a:p>
          <a:p>
            <a:pPr algn="just"/>
            <a:r>
              <a:rPr lang="en-US" sz="1200" b="1" dirty="0" smtClean="0">
                <a:solidFill>
                  <a:schemeClr val="bg1"/>
                </a:solidFill>
              </a:rPr>
              <a:t>	</a:t>
            </a:r>
          </a:p>
          <a:p>
            <a:pPr algn="just"/>
            <a:endParaRPr lang="en-US" sz="1200" b="1" dirty="0" smtClean="0">
              <a:solidFill>
                <a:schemeClr val="bg1"/>
              </a:solidFill>
            </a:endParaRPr>
          </a:p>
          <a:p>
            <a:pPr algn="just"/>
            <a:r>
              <a:rPr lang="en-US" sz="2600" b="1" dirty="0" smtClean="0">
                <a:solidFill>
                  <a:schemeClr val="bg1"/>
                </a:solidFill>
              </a:rPr>
              <a:t>	B. God is Personal: God is not </a:t>
            </a:r>
          </a:p>
          <a:p>
            <a:pPr algn="just"/>
            <a:r>
              <a:rPr lang="en-US" sz="2600" b="1" dirty="0" smtClean="0">
                <a:solidFill>
                  <a:schemeClr val="bg1"/>
                </a:solidFill>
              </a:rPr>
              <a:t>a mere force, but is a rational/relational </a:t>
            </a:r>
          </a:p>
          <a:p>
            <a:pPr algn="just"/>
            <a:r>
              <a:rPr lang="en-US" sz="2600" b="1" dirty="0" smtClean="0">
                <a:solidFill>
                  <a:schemeClr val="bg1"/>
                </a:solidFill>
              </a:rPr>
              <a:t>being (Gen 1; John 17</a:t>
            </a:r>
            <a:r>
              <a:rPr lang="en-US" sz="2600" b="1" dirty="0" smtClean="0">
                <a:solidFill>
                  <a:schemeClr val="bg1"/>
                </a:solidFill>
              </a:rPr>
              <a:t>).</a:t>
            </a:r>
          </a:p>
          <a:p>
            <a:pPr algn="just"/>
            <a:endParaRPr lang="en-US" sz="2600" b="1" dirty="0" smtClean="0">
              <a:solidFill>
                <a:schemeClr val="bg1"/>
              </a:solidFill>
            </a:endParaRPr>
          </a:p>
          <a:p>
            <a:pPr algn="just"/>
            <a:r>
              <a:rPr lang="en-US" sz="2600" b="1" dirty="0" smtClean="0">
                <a:solidFill>
                  <a:schemeClr val="bg1"/>
                </a:solidFill>
              </a:rPr>
              <a:t>- </a:t>
            </a:r>
            <a:r>
              <a:rPr lang="en-US" sz="2600" b="1" dirty="0" smtClean="0">
                <a:solidFill>
                  <a:schemeClr val="bg1"/>
                </a:solidFill>
              </a:rPr>
              <a:t>Discuss implications for creation?</a:t>
            </a:r>
          </a:p>
          <a:p>
            <a:pPr algn="just"/>
            <a:endParaRPr lang="en-US" sz="2600" b="1" dirty="0" smtClean="0">
              <a:solidFill>
                <a:schemeClr val="bg1"/>
              </a:solidFill>
            </a:endParaRPr>
          </a:p>
          <a:p>
            <a:pPr algn="just"/>
            <a:endParaRPr lang="en-US" sz="1200" b="1" dirty="0" smtClean="0">
              <a:solidFill>
                <a:schemeClr val="bg1"/>
              </a:solidFill>
            </a:endParaRPr>
          </a:p>
          <a:p>
            <a:pPr algn="just"/>
            <a:endParaRPr lang="en-US" sz="1200" b="1" dirty="0" smtClean="0">
              <a:solidFill>
                <a:schemeClr val="bg1"/>
              </a:solidFill>
            </a:endParaRPr>
          </a:p>
          <a:p>
            <a:pPr algn="just"/>
            <a:r>
              <a:rPr lang="en-US" sz="1200" b="1" dirty="0" smtClean="0">
                <a:solidFill>
                  <a:schemeClr val="bg1"/>
                </a:solidFill>
              </a:rPr>
              <a:t>	</a:t>
            </a:r>
            <a:endParaRPr lang="en-US" sz="2600" b="1" dirty="0" smtClean="0">
              <a:solidFill>
                <a:schemeClr val="bg1"/>
              </a:solidFill>
            </a:endParaRPr>
          </a:p>
          <a:p>
            <a:pPr algn="just"/>
            <a:r>
              <a:rPr lang="en-US" sz="2600" b="1" dirty="0" smtClean="0">
                <a:solidFill>
                  <a:schemeClr val="bg1"/>
                </a:solidFill>
              </a:rPr>
              <a:t>		</a:t>
            </a:r>
          </a:p>
        </p:txBody>
      </p:sp>
      <p:pic>
        <p:nvPicPr>
          <p:cNvPr id="6148" name="Picture 4" descr="http://home.scarlet.be/yoda/img/STAR_WARS_EPISODE_III-76.jpg"/>
          <p:cNvPicPr>
            <a:picLocks noChangeAspect="1" noChangeArrowheads="1"/>
          </p:cNvPicPr>
          <p:nvPr/>
        </p:nvPicPr>
        <p:blipFill>
          <a:blip r:embed="rId3" cstate="print"/>
          <a:srcRect/>
          <a:stretch>
            <a:fillRect/>
          </a:stretch>
        </p:blipFill>
        <p:spPr bwMode="auto">
          <a:xfrm>
            <a:off x="6551050" y="3181350"/>
            <a:ext cx="2592950" cy="19621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1985">
                                            <p:txEl>
                                              <p:pRg st="1" end="1"/>
                                            </p:txEl>
                                          </p:spTgt>
                                        </p:tgtEl>
                                        <p:attrNameLst>
                                          <p:attrName>style.visibility</p:attrName>
                                        </p:attrNameLst>
                                      </p:cBhvr>
                                      <p:to>
                                        <p:strVal val="visible"/>
                                      </p:to>
                                    </p:set>
                                    <p:animEffect transition="in" filter="blinds(horizontal)">
                                      <p:cBhvr>
                                        <p:cTn id="7" dur="500"/>
                                        <p:tgtEl>
                                          <p:spTgt spid="4198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1985">
                                            <p:txEl>
                                              <p:pRg st="3" end="3"/>
                                            </p:txEl>
                                          </p:spTgt>
                                        </p:tgtEl>
                                        <p:attrNameLst>
                                          <p:attrName>style.visibility</p:attrName>
                                        </p:attrNameLst>
                                      </p:cBhvr>
                                      <p:to>
                                        <p:strVal val="visible"/>
                                      </p:to>
                                    </p:set>
                                    <p:animEffect transition="in" filter="blinds(horizontal)">
                                      <p:cBhvr>
                                        <p:cTn id="12" dur="500"/>
                                        <p:tgtEl>
                                          <p:spTgt spid="4198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1985">
                                            <p:txEl>
                                              <p:pRg st="6" end="6"/>
                                            </p:txEl>
                                          </p:spTgt>
                                        </p:tgtEl>
                                        <p:attrNameLst>
                                          <p:attrName>style.visibility</p:attrName>
                                        </p:attrNameLst>
                                      </p:cBhvr>
                                      <p:to>
                                        <p:strVal val="visible"/>
                                      </p:to>
                                    </p:set>
                                    <p:animEffect transition="in" filter="blinds(horizontal)">
                                      <p:cBhvr>
                                        <p:cTn id="17" dur="500"/>
                                        <p:tgtEl>
                                          <p:spTgt spid="41985">
                                            <p:txEl>
                                              <p:pRg st="6" end="6"/>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41985">
                                            <p:txEl>
                                              <p:pRg st="7" end="7"/>
                                            </p:txEl>
                                          </p:spTgt>
                                        </p:tgtEl>
                                        <p:attrNameLst>
                                          <p:attrName>style.visibility</p:attrName>
                                        </p:attrNameLst>
                                      </p:cBhvr>
                                      <p:to>
                                        <p:strVal val="visible"/>
                                      </p:to>
                                    </p:set>
                                    <p:animEffect transition="in" filter="blinds(horizontal)">
                                      <p:cBhvr>
                                        <p:cTn id="20" dur="500"/>
                                        <p:tgtEl>
                                          <p:spTgt spid="41985">
                                            <p:txEl>
                                              <p:pRg st="7" end="7"/>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41985">
                                            <p:txEl>
                                              <p:pRg st="8" end="8"/>
                                            </p:txEl>
                                          </p:spTgt>
                                        </p:tgtEl>
                                        <p:attrNameLst>
                                          <p:attrName>style.visibility</p:attrName>
                                        </p:attrNameLst>
                                      </p:cBhvr>
                                      <p:to>
                                        <p:strVal val="visible"/>
                                      </p:to>
                                    </p:set>
                                    <p:animEffect transition="in" filter="blinds(horizontal)">
                                      <p:cBhvr>
                                        <p:cTn id="23" dur="500"/>
                                        <p:tgtEl>
                                          <p:spTgt spid="41985">
                                            <p:txEl>
                                              <p:pRg st="8" end="8"/>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6148"/>
                                        </p:tgtEl>
                                        <p:attrNameLst>
                                          <p:attrName>style.visibility</p:attrName>
                                        </p:attrNameLst>
                                      </p:cBhvr>
                                      <p:to>
                                        <p:strVal val="visible"/>
                                      </p:to>
                                    </p:set>
                                    <p:animEffect transition="in" filter="blinds(horizontal)">
                                      <p:cBhvr>
                                        <p:cTn id="26" dur="500"/>
                                        <p:tgtEl>
                                          <p:spTgt spid="6148"/>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41985">
                                            <p:txEl>
                                              <p:pRg st="10" end="10"/>
                                            </p:txEl>
                                          </p:spTgt>
                                        </p:tgtEl>
                                        <p:attrNameLst>
                                          <p:attrName>style.visibility</p:attrName>
                                        </p:attrNameLst>
                                      </p:cBhvr>
                                      <p:to>
                                        <p:strVal val="visible"/>
                                      </p:to>
                                    </p:set>
                                    <p:animEffect transition="in" filter="blinds(horizontal)">
                                      <p:cBhvr>
                                        <p:cTn id="31" dur="500"/>
                                        <p:tgtEl>
                                          <p:spTgt spid="4198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3"/>
          <p:cNvSpPr txBox="1">
            <a:spLocks noChangeArrowheads="1"/>
          </p:cNvSpPr>
          <p:nvPr/>
        </p:nvSpPr>
        <p:spPr bwMode="auto">
          <a:xfrm>
            <a:off x="228600" y="0"/>
            <a:ext cx="8610600" cy="6093976"/>
          </a:xfrm>
          <a:prstGeom prst="rect">
            <a:avLst/>
          </a:prstGeom>
          <a:noFill/>
          <a:ln w="9525">
            <a:noFill/>
            <a:miter lim="800000"/>
            <a:headEnd/>
            <a:tailEnd/>
          </a:ln>
        </p:spPr>
        <p:txBody>
          <a:bodyPr>
            <a:spAutoFit/>
          </a:bodyPr>
          <a:lstStyle/>
          <a:p>
            <a:pPr algn="just"/>
            <a:r>
              <a:rPr lang="en-US" sz="2600" b="1" dirty="0" smtClean="0">
                <a:solidFill>
                  <a:schemeClr val="bg1"/>
                </a:solidFill>
              </a:rPr>
              <a:t>C. God is Perfect: No defects: </a:t>
            </a:r>
          </a:p>
          <a:p>
            <a:pPr algn="just"/>
            <a:endParaRPr lang="en-US" sz="2600" b="1" dirty="0" smtClean="0">
              <a:solidFill>
                <a:schemeClr val="bg1"/>
              </a:solidFill>
            </a:endParaRPr>
          </a:p>
          <a:p>
            <a:pPr algn="just"/>
            <a:r>
              <a:rPr lang="en-US" sz="2600" b="1" dirty="0" smtClean="0">
                <a:solidFill>
                  <a:schemeClr val="bg1"/>
                </a:solidFill>
              </a:rPr>
              <a:t>Deut 32:4 "The Rock, his work is perfect, for all his ways are justice. A God of faithfulness and without iniquity, just and upright is he." </a:t>
            </a:r>
          </a:p>
          <a:p>
            <a:pPr algn="just"/>
            <a:endParaRPr lang="en-US" sz="2600" b="1" dirty="0" smtClean="0">
              <a:solidFill>
                <a:schemeClr val="bg1"/>
              </a:solidFill>
            </a:endParaRPr>
          </a:p>
          <a:p>
            <a:pPr algn="just"/>
            <a:r>
              <a:rPr lang="en-US" sz="2600" b="1" dirty="0" smtClean="0">
                <a:solidFill>
                  <a:schemeClr val="bg1"/>
                </a:solidFill>
              </a:rPr>
              <a:t>1Jn 1:5  This is the message we have heard from him and proclaim to you, that God is light, and in him is no darkness at all. </a:t>
            </a:r>
          </a:p>
          <a:p>
            <a:pPr algn="just"/>
            <a:endParaRPr lang="en-US" sz="2600" b="1" dirty="0" smtClean="0">
              <a:solidFill>
                <a:schemeClr val="bg1"/>
              </a:solidFill>
            </a:endParaRPr>
          </a:p>
          <a:p>
            <a:pPr algn="just"/>
            <a:endParaRPr lang="en-US" sz="2600" b="1" dirty="0" smtClean="0">
              <a:solidFill>
                <a:schemeClr val="bg1"/>
              </a:solidFill>
            </a:endParaRPr>
          </a:p>
          <a:p>
            <a:pPr algn="just"/>
            <a:endParaRPr lang="en-US" sz="2600" b="1" dirty="0" smtClean="0">
              <a:solidFill>
                <a:schemeClr val="bg1"/>
              </a:solidFill>
            </a:endParaRPr>
          </a:p>
          <a:p>
            <a:pPr algn="just"/>
            <a:endParaRPr lang="en-US" sz="2600" b="1" dirty="0" smtClean="0">
              <a:solidFill>
                <a:schemeClr val="bg1"/>
              </a:solidFill>
            </a:endParaRPr>
          </a:p>
          <a:p>
            <a:pPr algn="just"/>
            <a:endParaRPr lang="en-US" sz="2600" b="1" dirty="0" smtClean="0">
              <a:solidFill>
                <a:schemeClr val="bg1"/>
              </a:solidFill>
            </a:endParaRPr>
          </a:p>
          <a:p>
            <a:pPr algn="just"/>
            <a:r>
              <a:rPr lang="en-US" sz="2600" b="1" dirty="0" smtClean="0">
                <a:solidFill>
                  <a:schemeClr val="bg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1985">
                                            <p:txEl>
                                              <p:pRg st="2" end="2"/>
                                            </p:txEl>
                                          </p:spTgt>
                                        </p:tgtEl>
                                        <p:attrNameLst>
                                          <p:attrName>style.visibility</p:attrName>
                                        </p:attrNameLst>
                                      </p:cBhvr>
                                      <p:to>
                                        <p:strVal val="visible"/>
                                      </p:to>
                                    </p:set>
                                    <p:animEffect transition="in" filter="blinds(horizontal)">
                                      <p:cBhvr>
                                        <p:cTn id="7" dur="500"/>
                                        <p:tgtEl>
                                          <p:spTgt spid="4198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1985">
                                            <p:txEl>
                                              <p:pRg st="4" end="4"/>
                                            </p:txEl>
                                          </p:spTgt>
                                        </p:tgtEl>
                                        <p:attrNameLst>
                                          <p:attrName>style.visibility</p:attrName>
                                        </p:attrNameLst>
                                      </p:cBhvr>
                                      <p:to>
                                        <p:strVal val="visible"/>
                                      </p:to>
                                    </p:set>
                                    <p:animEffect transition="in" filter="blinds(horizontal)">
                                      <p:cBhvr>
                                        <p:cTn id="12" dur="500"/>
                                        <p:tgtEl>
                                          <p:spTgt spid="4198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1"/>
          <p:cNvSpPr txBox="1">
            <a:spLocks noChangeArrowheads="1"/>
          </p:cNvSpPr>
          <p:nvPr/>
        </p:nvSpPr>
        <p:spPr bwMode="auto">
          <a:xfrm>
            <a:off x="0" y="0"/>
            <a:ext cx="8991600" cy="6463308"/>
          </a:xfrm>
          <a:prstGeom prst="rect">
            <a:avLst/>
          </a:prstGeom>
          <a:noFill/>
          <a:ln w="9525">
            <a:noFill/>
            <a:miter lim="800000"/>
            <a:headEnd/>
            <a:tailEnd/>
          </a:ln>
        </p:spPr>
        <p:txBody>
          <a:bodyPr wrap="square">
            <a:spAutoFit/>
          </a:bodyPr>
          <a:lstStyle/>
          <a:p>
            <a:pPr algn="just"/>
            <a:r>
              <a:rPr lang="en-US" sz="2600" b="1" dirty="0" smtClean="0">
                <a:solidFill>
                  <a:schemeClr val="bg1"/>
                </a:solidFill>
              </a:rPr>
              <a:t>  D. The Aseity (independence) of God: From Latin a </a:t>
            </a:r>
            <a:r>
              <a:rPr lang="en-US" sz="2600" b="1" dirty="0" err="1" smtClean="0">
                <a:solidFill>
                  <a:schemeClr val="bg1"/>
                </a:solidFill>
              </a:rPr>
              <a:t>sei</a:t>
            </a:r>
            <a:r>
              <a:rPr lang="en-US" sz="2600" b="1" dirty="0" smtClean="0">
                <a:solidFill>
                  <a:schemeClr val="bg1"/>
                </a:solidFill>
              </a:rPr>
              <a:t> (from oneself). God's being is not derived from or sustained by anything outside of Himself. He is completely self-existent, self-sufficient, self-fulfilled. </a:t>
            </a:r>
            <a:endParaRPr lang="en-US" sz="1200" b="1" dirty="0" smtClean="0">
              <a:solidFill>
                <a:schemeClr val="bg1"/>
              </a:solidFill>
            </a:endParaRPr>
          </a:p>
          <a:p>
            <a:pPr algn="just"/>
            <a:endParaRPr lang="en-US" sz="1200" b="1" dirty="0" smtClean="0">
              <a:solidFill>
                <a:schemeClr val="bg1"/>
              </a:solidFill>
            </a:endParaRPr>
          </a:p>
          <a:p>
            <a:pPr algn="just"/>
            <a:r>
              <a:rPr lang="en-US" sz="2600" b="1" dirty="0" smtClean="0">
                <a:solidFill>
                  <a:schemeClr val="bg1"/>
                </a:solidFill>
              </a:rPr>
              <a:t> 1. Exodus 3:14 - God said to Moses,</a:t>
            </a:r>
          </a:p>
          <a:p>
            <a:pPr algn="just"/>
            <a:r>
              <a:rPr lang="en-US" sz="2600" b="1" dirty="0" smtClean="0">
                <a:solidFill>
                  <a:schemeClr val="bg1"/>
                </a:solidFill>
              </a:rPr>
              <a:t> "I AM WHO I AM." And he said, "Say </a:t>
            </a:r>
          </a:p>
          <a:p>
            <a:pPr algn="just"/>
            <a:r>
              <a:rPr lang="en-US" sz="2600" b="1" dirty="0" smtClean="0">
                <a:solidFill>
                  <a:schemeClr val="bg1"/>
                </a:solidFill>
              </a:rPr>
              <a:t>this to the people of Israel, 'I AM has </a:t>
            </a:r>
          </a:p>
          <a:p>
            <a:pPr algn="just"/>
            <a:r>
              <a:rPr lang="en-US" sz="2600" b="1" dirty="0" smtClean="0">
                <a:solidFill>
                  <a:schemeClr val="bg1"/>
                </a:solidFill>
              </a:rPr>
              <a:t>sent me to you.'"</a:t>
            </a:r>
            <a:endParaRPr lang="en-US" sz="1200" b="1" dirty="0" smtClean="0">
              <a:solidFill>
                <a:schemeClr val="bg1"/>
              </a:solidFill>
            </a:endParaRPr>
          </a:p>
          <a:p>
            <a:pPr algn="just"/>
            <a:endParaRPr lang="en-US" sz="1200" b="1" dirty="0" smtClean="0">
              <a:solidFill>
                <a:schemeClr val="bg1"/>
              </a:solidFill>
            </a:endParaRPr>
          </a:p>
          <a:p>
            <a:pPr algn="just"/>
            <a:r>
              <a:rPr lang="en-US" sz="2600" b="1" dirty="0" smtClean="0">
                <a:solidFill>
                  <a:schemeClr val="bg1"/>
                </a:solidFill>
              </a:rPr>
              <a:t>J.I. Packer: The [burning] bush, we</a:t>
            </a:r>
          </a:p>
          <a:p>
            <a:pPr algn="just"/>
            <a:r>
              <a:rPr lang="en-US" sz="2600" b="1" dirty="0" smtClean="0">
                <a:solidFill>
                  <a:schemeClr val="bg1"/>
                </a:solidFill>
              </a:rPr>
              <a:t>might say, was God’s three-dimensional illustration of His own inexhaustible life.”</a:t>
            </a:r>
            <a:endParaRPr lang="en-US" sz="2600" b="1" dirty="0">
              <a:solidFill>
                <a:schemeClr val="bg1"/>
              </a:solidFill>
            </a:endParaRPr>
          </a:p>
          <a:p>
            <a:pPr algn="just"/>
            <a:r>
              <a:rPr lang="en-US" sz="2600" b="1" dirty="0">
                <a:solidFill>
                  <a:schemeClr val="bg1"/>
                </a:solidFill>
              </a:rPr>
              <a:t>	</a:t>
            </a:r>
          </a:p>
          <a:p>
            <a:pPr algn="just"/>
            <a:endParaRPr lang="en-US" sz="2600" b="1" dirty="0">
              <a:solidFill>
                <a:schemeClr val="bg1"/>
              </a:solidFill>
            </a:endParaRPr>
          </a:p>
          <a:p>
            <a:pPr algn="just"/>
            <a:endParaRPr lang="en-US" sz="2600" b="1" dirty="0">
              <a:solidFill>
                <a:schemeClr val="bg1"/>
              </a:solidFill>
            </a:endParaRPr>
          </a:p>
          <a:p>
            <a:pPr algn="just"/>
            <a:endParaRPr lang="en-US" sz="2600" b="1" dirty="0">
              <a:solidFill>
                <a:schemeClr val="bg1"/>
              </a:solidFill>
            </a:endParaRPr>
          </a:p>
        </p:txBody>
      </p:sp>
      <p:pic>
        <p:nvPicPr>
          <p:cNvPr id="21506" name="Picture 2" descr="moses and the burning bush - the-bible Photo"/>
          <p:cNvPicPr>
            <a:picLocks noChangeAspect="1" noChangeArrowheads="1"/>
          </p:cNvPicPr>
          <p:nvPr/>
        </p:nvPicPr>
        <p:blipFill>
          <a:blip r:embed="rId3" cstate="print"/>
          <a:srcRect/>
          <a:stretch>
            <a:fillRect/>
          </a:stretch>
        </p:blipFill>
        <p:spPr bwMode="auto">
          <a:xfrm>
            <a:off x="5943600" y="1809750"/>
            <a:ext cx="3200400" cy="21717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194">
                                            <p:txEl>
                                              <p:pRg st="2" end="2"/>
                                            </p:txEl>
                                          </p:spTgt>
                                        </p:tgtEl>
                                        <p:attrNameLst>
                                          <p:attrName>style.visibility</p:attrName>
                                        </p:attrNameLst>
                                      </p:cBhvr>
                                      <p:to>
                                        <p:strVal val="visible"/>
                                      </p:to>
                                    </p:set>
                                    <p:animEffect transition="in" filter="blinds(horizontal)">
                                      <p:cBhvr>
                                        <p:cTn id="7" dur="500"/>
                                        <p:tgtEl>
                                          <p:spTgt spid="8194">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8194">
                                            <p:txEl>
                                              <p:pRg st="3" end="3"/>
                                            </p:txEl>
                                          </p:spTgt>
                                        </p:tgtEl>
                                        <p:attrNameLst>
                                          <p:attrName>style.visibility</p:attrName>
                                        </p:attrNameLst>
                                      </p:cBhvr>
                                      <p:to>
                                        <p:strVal val="visible"/>
                                      </p:to>
                                    </p:set>
                                    <p:animEffect transition="in" filter="blinds(horizontal)">
                                      <p:cBhvr>
                                        <p:cTn id="10" dur="500"/>
                                        <p:tgtEl>
                                          <p:spTgt spid="8194">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8194">
                                            <p:txEl>
                                              <p:pRg st="4" end="4"/>
                                            </p:txEl>
                                          </p:spTgt>
                                        </p:tgtEl>
                                        <p:attrNameLst>
                                          <p:attrName>style.visibility</p:attrName>
                                        </p:attrNameLst>
                                      </p:cBhvr>
                                      <p:to>
                                        <p:strVal val="visible"/>
                                      </p:to>
                                    </p:set>
                                    <p:animEffect transition="in" filter="blinds(horizontal)">
                                      <p:cBhvr>
                                        <p:cTn id="13" dur="500"/>
                                        <p:tgtEl>
                                          <p:spTgt spid="8194">
                                            <p:txEl>
                                              <p:pRg st="4" end="4"/>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8194">
                                            <p:txEl>
                                              <p:pRg st="5" end="5"/>
                                            </p:txEl>
                                          </p:spTgt>
                                        </p:tgtEl>
                                        <p:attrNameLst>
                                          <p:attrName>style.visibility</p:attrName>
                                        </p:attrNameLst>
                                      </p:cBhvr>
                                      <p:to>
                                        <p:strVal val="visible"/>
                                      </p:to>
                                    </p:set>
                                    <p:animEffect transition="in" filter="blinds(horizontal)">
                                      <p:cBhvr>
                                        <p:cTn id="16" dur="500"/>
                                        <p:tgtEl>
                                          <p:spTgt spid="8194">
                                            <p:txEl>
                                              <p:pRg st="5" end="5"/>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21506"/>
                                        </p:tgtEl>
                                        <p:attrNameLst>
                                          <p:attrName>style.visibility</p:attrName>
                                        </p:attrNameLst>
                                      </p:cBhvr>
                                      <p:to>
                                        <p:strVal val="visible"/>
                                      </p:to>
                                    </p:set>
                                    <p:animEffect transition="in" filter="blinds(horizontal)">
                                      <p:cBhvr>
                                        <p:cTn id="19" dur="500"/>
                                        <p:tgtEl>
                                          <p:spTgt spid="21506"/>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8194">
                                            <p:txEl>
                                              <p:pRg st="7" end="7"/>
                                            </p:txEl>
                                          </p:spTgt>
                                        </p:tgtEl>
                                        <p:attrNameLst>
                                          <p:attrName>style.visibility</p:attrName>
                                        </p:attrNameLst>
                                      </p:cBhvr>
                                      <p:to>
                                        <p:strVal val="visible"/>
                                      </p:to>
                                    </p:set>
                                    <p:animEffect transition="in" filter="blinds(horizontal)">
                                      <p:cBhvr>
                                        <p:cTn id="24" dur="500"/>
                                        <p:tgtEl>
                                          <p:spTgt spid="8194">
                                            <p:txEl>
                                              <p:pRg st="7" end="7"/>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8194">
                                            <p:txEl>
                                              <p:pRg st="8" end="8"/>
                                            </p:txEl>
                                          </p:spTgt>
                                        </p:tgtEl>
                                        <p:attrNameLst>
                                          <p:attrName>style.visibility</p:attrName>
                                        </p:attrNameLst>
                                      </p:cBhvr>
                                      <p:to>
                                        <p:strVal val="visible"/>
                                      </p:to>
                                    </p:set>
                                    <p:animEffect transition="in" filter="blinds(horizontal)">
                                      <p:cBhvr>
                                        <p:cTn id="27" dur="500"/>
                                        <p:tgtEl>
                                          <p:spTgt spid="819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28647</TotalTime>
  <Words>1496</Words>
  <Application>Microsoft Office PowerPoint</Application>
  <PresentationFormat>On-screen Show (16:9)</PresentationFormat>
  <Paragraphs>215</Paragraphs>
  <Slides>20</Slides>
  <Notes>20</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Office Theme</vt:lpstr>
      <vt:lpstr>1_Office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Your User Name</dc:creator>
  <cp:lastModifiedBy>John</cp:lastModifiedBy>
  <cp:revision>1943</cp:revision>
  <dcterms:created xsi:type="dcterms:W3CDTF">2009-12-20T12:58:34Z</dcterms:created>
  <dcterms:modified xsi:type="dcterms:W3CDTF">2015-03-22T12:23:52Z</dcterms:modified>
</cp:coreProperties>
</file>